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549" r:id="rId2"/>
    <p:sldId id="285" r:id="rId3"/>
    <p:sldId id="322" r:id="rId4"/>
    <p:sldId id="284" r:id="rId5"/>
    <p:sldId id="286" r:id="rId6"/>
    <p:sldId id="287" r:id="rId7"/>
    <p:sldId id="301" r:id="rId8"/>
    <p:sldId id="288" r:id="rId9"/>
    <p:sldId id="319" r:id="rId10"/>
    <p:sldId id="309" r:id="rId11"/>
    <p:sldId id="298" r:id="rId12"/>
    <p:sldId id="313" r:id="rId13"/>
    <p:sldId id="314" r:id="rId14"/>
    <p:sldId id="303" r:id="rId15"/>
    <p:sldId id="315" r:id="rId16"/>
    <p:sldId id="304" r:id="rId17"/>
    <p:sldId id="321" r:id="rId18"/>
    <p:sldId id="306" r:id="rId19"/>
    <p:sldId id="307" r:id="rId20"/>
    <p:sldId id="308" r:id="rId21"/>
    <p:sldId id="265" r:id="rId2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C2C45B8-B765-4176-976F-CE28029C2F06}">
          <p14:sldIdLst>
            <p14:sldId id="549"/>
          </p14:sldIdLst>
        </p14:section>
        <p14:section name="Cover &amp; content" id="{AEEF91B5-C040-418C-A7EF-D396E8C5FE21}">
          <p14:sldIdLst>
            <p14:sldId id="285"/>
            <p14:sldId id="322"/>
            <p14:sldId id="284"/>
            <p14:sldId id="286"/>
            <p14:sldId id="287"/>
            <p14:sldId id="301"/>
            <p14:sldId id="288"/>
            <p14:sldId id="319"/>
            <p14:sldId id="309"/>
            <p14:sldId id="298"/>
            <p14:sldId id="313"/>
            <p14:sldId id="314"/>
            <p14:sldId id="303"/>
            <p14:sldId id="315"/>
            <p14:sldId id="304"/>
            <p14:sldId id="321"/>
            <p14:sldId id="306"/>
            <p14:sldId id="307"/>
            <p14:sldId id="308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5CDF90-1752-415B-A045-AC20DD497FB6}" v="6" dt="2023-08-25T18:46:05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964" autoAdjust="0"/>
  </p:normalViewPr>
  <p:slideViewPr>
    <p:cSldViewPr snapToGrid="0">
      <p:cViewPr varScale="1">
        <p:scale>
          <a:sx n="131" d="100"/>
          <a:sy n="131" d="100"/>
        </p:scale>
        <p:origin x="138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43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31495E-C7A5-87B9-FD2F-1CEC2E3660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23BEB-B191-EC54-DDC0-CF8A489209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008D763-343E-4826-8859-4F92B877A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57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49007B9-B0A3-4D9A-AF02-01D474B0D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5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024" userDrawn="1">
          <p15:clr>
            <a:srgbClr val="F26B43"/>
          </p15:clr>
        </p15:guide>
        <p15:guide id="2" pos="230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007B9-B0A3-4D9A-AF02-01D474B0D4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98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0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96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等线"/>
              </a:rPr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66612">
              <a:defRPr/>
            </a:pPr>
            <a:fld id="{145724FF-A098-4B60-9000-6891DF0985A5}" type="slidenum">
              <a:rPr lang="en-US">
                <a:solidFill>
                  <a:prstClr val="black"/>
                </a:solidFill>
                <a:latin typeface="等线"/>
              </a:rPr>
              <a:pPr defTabSz="966612">
                <a:defRPr/>
              </a:pPr>
              <a:t>12</a:t>
            </a:fld>
            <a:endParaRPr 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07961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21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77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5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55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48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082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813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994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466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327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30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39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51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23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772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16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911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3385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96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261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5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303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671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2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0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2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28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hyperlink" Target="https://pixabay.com/en/eastern-grey-squirrel-sitting-eating-1163738/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g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al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casservicecenter.com/" TargetMode="External"/><Relationship Id="rId5" Type="http://schemas.openxmlformats.org/officeDocument/2006/relationships/hyperlink" Target="mailto:Kevin.Froton@Cognia.org" TargetMode="External"/><Relationship Id="rId4" Type="http://schemas.openxmlformats.org/officeDocument/2006/relationships/hyperlink" Target="mailto:mcas@doe.mass.ed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4E404-FEC5-1C01-90DD-532DCE711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10319817" cy="1928238"/>
          </a:xfrm>
        </p:spPr>
        <p:txBody>
          <a:bodyPr/>
          <a:lstStyle/>
          <a:p>
            <a:r>
              <a:rPr lang="en-US" sz="6600" b="1" dirty="0">
                <a:solidFill>
                  <a:srgbClr val="002060"/>
                </a:solidFill>
              </a:rPr>
              <a:t>ELA</a:t>
            </a:r>
            <a:r>
              <a:rPr lang="en-US" sz="6600" dirty="0">
                <a:solidFill>
                  <a:srgbClr val="002060"/>
                </a:solidFill>
              </a:rPr>
              <a:t>–</a:t>
            </a:r>
            <a:r>
              <a:rPr lang="en-US" sz="6600" b="1" dirty="0">
                <a:solidFill>
                  <a:srgbClr val="002060"/>
                </a:solidFill>
              </a:rPr>
              <a:t>Writing: Access Skills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5C05C-DA5A-3FDF-BBAB-0ADD0835D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581" y="4343538"/>
            <a:ext cx="6770451" cy="139105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Laura Hines, Education Consultant</a:t>
            </a:r>
          </a:p>
          <a:p>
            <a:r>
              <a:rPr lang="en-US" dirty="0">
                <a:solidFill>
                  <a:srgbClr val="002060"/>
                </a:solidFill>
              </a:rPr>
              <a:t>Debra Hand, DESE</a:t>
            </a:r>
          </a:p>
          <a:p>
            <a:r>
              <a:rPr lang="en-US" dirty="0">
                <a:solidFill>
                  <a:srgbClr val="002060"/>
                </a:solidFill>
              </a:rPr>
              <a:t>Kevin Froton, Cognia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07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26430"/>
            <a:ext cx="10515600" cy="104285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Pre-Scored Final Work Sample: Opinion</a:t>
            </a:r>
          </a:p>
        </p:txBody>
      </p:sp>
      <p:pic>
        <p:nvPicPr>
          <p:cNvPr id="6" name="Picture 5" descr="Scoring Rubric for ELA-Writing">
            <a:extLst>
              <a:ext uri="{FF2B5EF4-FFF2-40B4-BE49-F238E27FC236}">
                <a16:creationId xmlns:a16="http://schemas.microsoft.com/office/drawing/2014/main" id="{0D749C8F-E8F2-4BAD-AE89-6C1D01E2A7B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18" y="1049460"/>
            <a:ext cx="8557362" cy="56202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56B06F-98A9-4DDA-8A5F-2E9E4315D8F3}"/>
              </a:ext>
            </a:extLst>
          </p:cNvPr>
          <p:cNvSpPr txBox="1"/>
          <p:nvPr/>
        </p:nvSpPr>
        <p:spPr>
          <a:xfrm>
            <a:off x="2118732" y="6173935"/>
            <a:ext cx="524503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25%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A50133-80DA-46D2-AEBC-651344DACDB0}"/>
              </a:ext>
            </a:extLst>
          </p:cNvPr>
          <p:cNvSpPr txBox="1"/>
          <p:nvPr/>
        </p:nvSpPr>
        <p:spPr>
          <a:xfrm>
            <a:off x="4473435" y="6243186"/>
            <a:ext cx="45076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25%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F6A7DC-BB6C-4D5A-92D6-1FD7A6EEC87F}"/>
              </a:ext>
            </a:extLst>
          </p:cNvPr>
          <p:cNvSpPr/>
          <p:nvPr/>
        </p:nvSpPr>
        <p:spPr>
          <a:xfrm>
            <a:off x="5865541" y="1182029"/>
            <a:ext cx="1471961" cy="36799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FD6351-ACAA-40BD-97BB-31562BB32CE3}"/>
              </a:ext>
            </a:extLst>
          </p:cNvPr>
          <p:cNvSpPr/>
          <p:nvPr/>
        </p:nvSpPr>
        <p:spPr>
          <a:xfrm>
            <a:off x="4393580" y="1680603"/>
            <a:ext cx="1471961" cy="141615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41EE18-2418-4E67-B946-D1C072FC2B6A}"/>
              </a:ext>
            </a:extLst>
          </p:cNvPr>
          <p:cNvSpPr/>
          <p:nvPr/>
        </p:nvSpPr>
        <p:spPr>
          <a:xfrm>
            <a:off x="4401015" y="4078863"/>
            <a:ext cx="1464526" cy="74567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1E378A-B4D3-48F9-9179-4BCA156F3AC4}"/>
              </a:ext>
            </a:extLst>
          </p:cNvPr>
          <p:cNvSpPr/>
          <p:nvPr/>
        </p:nvSpPr>
        <p:spPr>
          <a:xfrm>
            <a:off x="4377789" y="3146671"/>
            <a:ext cx="1471961" cy="8822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E595AE-81BA-42E1-B3F4-7977645290F9}"/>
              </a:ext>
            </a:extLst>
          </p:cNvPr>
          <p:cNvSpPr/>
          <p:nvPr/>
        </p:nvSpPr>
        <p:spPr>
          <a:xfrm>
            <a:off x="4377790" y="4878045"/>
            <a:ext cx="1487752" cy="71986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9444EA-2157-4B93-953A-E7F6D4014BCC}"/>
              </a:ext>
            </a:extLst>
          </p:cNvPr>
          <p:cNvSpPr/>
          <p:nvPr/>
        </p:nvSpPr>
        <p:spPr>
          <a:xfrm>
            <a:off x="1817320" y="1680602"/>
            <a:ext cx="1249266" cy="39173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10C28D-D344-4F73-BEE5-A2471E2D674B}"/>
              </a:ext>
            </a:extLst>
          </p:cNvPr>
          <p:cNvSpPr/>
          <p:nvPr/>
        </p:nvSpPr>
        <p:spPr>
          <a:xfrm>
            <a:off x="4385684" y="5765650"/>
            <a:ext cx="1487752" cy="74567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42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9982200" cy="914400"/>
          </a:xfrm>
        </p:spPr>
        <p:txBody>
          <a:bodyPr>
            <a:noAutofit/>
          </a:bodyPr>
          <a:lstStyle/>
          <a:p>
            <a:r>
              <a:rPr lang="en-US" sz="3600" b="1" dirty="0"/>
              <a:t>Narrative: Work Description Label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02523" y="2479431"/>
            <a:ext cx="128367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9/12/22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B8498A-DC31-0A99-7DAB-0F79495C8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" b="235"/>
          <a:stretch/>
        </p:blipFill>
        <p:spPr>
          <a:xfrm>
            <a:off x="1331467" y="1270535"/>
            <a:ext cx="9233170" cy="49858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8681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819" y="215113"/>
            <a:ext cx="11640312" cy="787660"/>
          </a:xfrm>
        </p:spPr>
        <p:txBody>
          <a:bodyPr>
            <a:noAutofit/>
          </a:bodyPr>
          <a:lstStyle/>
          <a:p>
            <a:r>
              <a:rPr lang="en-US" sz="3200" b="1" dirty="0"/>
              <a:t>Narrative: Final Work Sample “We are Going to the Shelter”</a:t>
            </a:r>
          </a:p>
        </p:txBody>
      </p:sp>
      <p:pic>
        <p:nvPicPr>
          <p:cNvPr id="12" name="Content Placeholder 11" descr="Final work sample for a student using pictures to orient on a page after going to a shelter.">
            <a:extLst>
              <a:ext uri="{FF2B5EF4-FFF2-40B4-BE49-F238E27FC236}">
                <a16:creationId xmlns:a16="http://schemas.microsoft.com/office/drawing/2014/main" id="{F5CE13E5-3E23-42F1-BD50-6CB728CDF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3939" y="1234440"/>
            <a:ext cx="8524740" cy="5178537"/>
          </a:xfrm>
        </p:spPr>
      </p:pic>
      <p:sp>
        <p:nvSpPr>
          <p:cNvPr id="4" name="Plus Sign 3">
            <a:extLst>
              <a:ext uri="{FF2B5EF4-FFF2-40B4-BE49-F238E27FC236}">
                <a16:creationId xmlns:a16="http://schemas.microsoft.com/office/drawing/2014/main" id="{9A92EEFA-FC42-49EF-A995-21E064CE2E1F}"/>
              </a:ext>
            </a:extLst>
          </p:cNvPr>
          <p:cNvSpPr/>
          <p:nvPr/>
        </p:nvSpPr>
        <p:spPr>
          <a:xfrm>
            <a:off x="3858322" y="2877015"/>
            <a:ext cx="256475" cy="3679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5AB3F839-C252-4ABC-9231-947BC07B0299}"/>
              </a:ext>
            </a:extLst>
          </p:cNvPr>
          <p:cNvSpPr/>
          <p:nvPr/>
        </p:nvSpPr>
        <p:spPr>
          <a:xfrm>
            <a:off x="2326887" y="4869367"/>
            <a:ext cx="289932" cy="3679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Sign 6">
            <a:extLst>
              <a:ext uri="{FF2B5EF4-FFF2-40B4-BE49-F238E27FC236}">
                <a16:creationId xmlns:a16="http://schemas.microsoft.com/office/drawing/2014/main" id="{9E6F71FD-A452-475A-A0D7-678A8628B4C4}"/>
              </a:ext>
            </a:extLst>
          </p:cNvPr>
          <p:cNvSpPr/>
          <p:nvPr/>
        </p:nvSpPr>
        <p:spPr>
          <a:xfrm>
            <a:off x="6597804" y="2271132"/>
            <a:ext cx="289932" cy="3679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Sign 7">
            <a:extLst>
              <a:ext uri="{FF2B5EF4-FFF2-40B4-BE49-F238E27FC236}">
                <a16:creationId xmlns:a16="http://schemas.microsoft.com/office/drawing/2014/main" id="{2002BE0D-E181-45F1-9DAE-09F1E738F455}"/>
              </a:ext>
            </a:extLst>
          </p:cNvPr>
          <p:cNvSpPr/>
          <p:nvPr/>
        </p:nvSpPr>
        <p:spPr>
          <a:xfrm>
            <a:off x="8543692" y="5439565"/>
            <a:ext cx="289932" cy="3679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42E114-C3E9-44C4-89E0-B6F4CEA1C4EE}"/>
              </a:ext>
            </a:extLst>
          </p:cNvPr>
          <p:cNvCxnSpPr>
            <a:cxnSpLocks/>
          </p:cNvCxnSpPr>
          <p:nvPr/>
        </p:nvCxnSpPr>
        <p:spPr>
          <a:xfrm flipH="1">
            <a:off x="4137102" y="2832410"/>
            <a:ext cx="144965" cy="41259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A7D814-E93E-434E-AFB7-2F0C817872F3}"/>
              </a:ext>
            </a:extLst>
          </p:cNvPr>
          <p:cNvCxnSpPr>
            <a:cxnSpLocks/>
          </p:cNvCxnSpPr>
          <p:nvPr/>
        </p:nvCxnSpPr>
        <p:spPr>
          <a:xfrm flipH="1">
            <a:off x="6843131" y="2271132"/>
            <a:ext cx="144965" cy="41259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33672C-1576-44F6-9DC9-EE7532004FBD}"/>
              </a:ext>
            </a:extLst>
          </p:cNvPr>
          <p:cNvCxnSpPr>
            <a:cxnSpLocks/>
          </p:cNvCxnSpPr>
          <p:nvPr/>
        </p:nvCxnSpPr>
        <p:spPr>
          <a:xfrm flipH="1">
            <a:off x="2616820" y="4973444"/>
            <a:ext cx="104078" cy="26391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7B6BFE-3EB6-4B91-9EA1-CEA894ED788D}"/>
              </a:ext>
            </a:extLst>
          </p:cNvPr>
          <p:cNvCxnSpPr>
            <a:cxnSpLocks/>
          </p:cNvCxnSpPr>
          <p:nvPr/>
        </p:nvCxnSpPr>
        <p:spPr>
          <a:xfrm flipH="1">
            <a:off x="8833624" y="5417262"/>
            <a:ext cx="144965" cy="41259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94FC18-FE8F-407E-A836-505835A631C0}"/>
              </a:ext>
            </a:extLst>
          </p:cNvPr>
          <p:cNvGrpSpPr/>
          <p:nvPr/>
        </p:nvGrpSpPr>
        <p:grpSpPr>
          <a:xfrm>
            <a:off x="4304372" y="3010777"/>
            <a:ext cx="144965" cy="223029"/>
            <a:chOff x="4341551" y="3043265"/>
            <a:chExt cx="152395" cy="1779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2E7FEAD-0C30-49BA-B14A-25DB189DFBFF}"/>
                </a:ext>
              </a:extLst>
            </p:cNvPr>
            <p:cNvCxnSpPr>
              <a:cxnSpLocks/>
            </p:cNvCxnSpPr>
            <p:nvPr/>
          </p:nvCxnSpPr>
          <p:spPr>
            <a:xfrm>
              <a:off x="4415885" y="3065516"/>
              <a:ext cx="0" cy="14603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DC3FCD3-330D-4BF3-B1E2-B8426307D1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5265" y="3221240"/>
              <a:ext cx="14868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2E7DF0E-0D4C-4917-A872-5873B55E35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1551" y="3043265"/>
              <a:ext cx="14868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0EA5BE9-91AD-462A-BF7B-D9179B4753C0}"/>
              </a:ext>
            </a:extLst>
          </p:cNvPr>
          <p:cNvGrpSpPr/>
          <p:nvPr/>
        </p:nvGrpSpPr>
        <p:grpSpPr>
          <a:xfrm>
            <a:off x="2757001" y="4993885"/>
            <a:ext cx="144965" cy="223029"/>
            <a:chOff x="4341551" y="3043265"/>
            <a:chExt cx="152395" cy="177975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965A8E5-C577-4A01-B599-446A001417C3}"/>
                </a:ext>
              </a:extLst>
            </p:cNvPr>
            <p:cNvCxnSpPr>
              <a:cxnSpLocks/>
            </p:cNvCxnSpPr>
            <p:nvPr/>
          </p:nvCxnSpPr>
          <p:spPr>
            <a:xfrm>
              <a:off x="4415885" y="3065516"/>
              <a:ext cx="0" cy="14603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0740819-D9AB-4D3D-BBB4-DAAEBFC101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5265" y="3221240"/>
              <a:ext cx="14868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716B5B0-5B73-40FE-80C1-621456F0EE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1551" y="3043265"/>
              <a:ext cx="14868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3D4132D-6DF4-402A-88E1-F8BB2B669312}"/>
              </a:ext>
            </a:extLst>
          </p:cNvPr>
          <p:cNvGrpSpPr/>
          <p:nvPr/>
        </p:nvGrpSpPr>
        <p:grpSpPr>
          <a:xfrm>
            <a:off x="7061375" y="2388207"/>
            <a:ext cx="144965" cy="211878"/>
            <a:chOff x="4341551" y="3052163"/>
            <a:chExt cx="152395" cy="16907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D97695-E2D0-4F2E-AA8A-68C1E22F01F3}"/>
                </a:ext>
              </a:extLst>
            </p:cNvPr>
            <p:cNvCxnSpPr>
              <a:cxnSpLocks/>
            </p:cNvCxnSpPr>
            <p:nvPr/>
          </p:nvCxnSpPr>
          <p:spPr>
            <a:xfrm>
              <a:off x="4415885" y="3065516"/>
              <a:ext cx="0" cy="14603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F045135-4F79-4A3E-93FB-C7510C5C18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5265" y="3221240"/>
              <a:ext cx="14868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D3FC84C-DF8E-4456-974A-E7EEE50EDF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1551" y="3052163"/>
              <a:ext cx="14868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BA357BC-2410-4003-9758-973D45210900}"/>
              </a:ext>
            </a:extLst>
          </p:cNvPr>
          <p:cNvGrpSpPr/>
          <p:nvPr/>
        </p:nvGrpSpPr>
        <p:grpSpPr>
          <a:xfrm>
            <a:off x="8978591" y="5517620"/>
            <a:ext cx="144965" cy="211878"/>
            <a:chOff x="4341551" y="3052163"/>
            <a:chExt cx="152395" cy="16907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20E744E-6036-4345-8B79-553568CC2D91}"/>
                </a:ext>
              </a:extLst>
            </p:cNvPr>
            <p:cNvCxnSpPr>
              <a:cxnSpLocks/>
            </p:cNvCxnSpPr>
            <p:nvPr/>
          </p:nvCxnSpPr>
          <p:spPr>
            <a:xfrm>
              <a:off x="4415885" y="3065516"/>
              <a:ext cx="0" cy="14603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C306F19-A17C-454C-9E2B-77CBFBD828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5265" y="3221240"/>
              <a:ext cx="14868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F665492-C9CF-4C77-9BEB-F2117613E6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1551" y="3052163"/>
              <a:ext cx="14868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81CB16B-DB52-479E-9E51-BFE5D9B2D5DB}"/>
              </a:ext>
            </a:extLst>
          </p:cNvPr>
          <p:cNvSpPr txBox="1"/>
          <p:nvPr/>
        </p:nvSpPr>
        <p:spPr>
          <a:xfrm>
            <a:off x="8698524" y="1382291"/>
            <a:ext cx="10476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9/12/23</a:t>
            </a:r>
          </a:p>
        </p:txBody>
      </p:sp>
    </p:spTree>
    <p:extLst>
      <p:ext uri="{BB962C8B-B14F-4D97-AF65-F5344CB8AC3E}">
        <p14:creationId xmlns:p14="http://schemas.microsoft.com/office/powerpoint/2010/main" val="4177137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243" y="266053"/>
            <a:ext cx="11370972" cy="679905"/>
          </a:xfrm>
        </p:spPr>
        <p:txBody>
          <a:bodyPr/>
          <a:lstStyle/>
          <a:p>
            <a:r>
              <a:rPr lang="en-US" dirty="0"/>
              <a:t>Pre-Scored Final Sample: Narrative</a:t>
            </a:r>
          </a:p>
        </p:txBody>
      </p:sp>
      <p:pic>
        <p:nvPicPr>
          <p:cNvPr id="5" name="Picture 4" descr="Scoring Rubric for ELA-Writing">
            <a:extLst>
              <a:ext uri="{FF2B5EF4-FFF2-40B4-BE49-F238E27FC236}">
                <a16:creationId xmlns:a16="http://schemas.microsoft.com/office/drawing/2014/main" id="{C6C63C01-EC05-4394-9034-07D49392248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5958"/>
            <a:ext cx="10335321" cy="57833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71A024-61F1-41BC-BFD5-5B21FC8B0E91}"/>
              </a:ext>
            </a:extLst>
          </p:cNvPr>
          <p:cNvSpPr txBox="1"/>
          <p:nvPr/>
        </p:nvSpPr>
        <p:spPr>
          <a:xfrm>
            <a:off x="1374789" y="6385023"/>
            <a:ext cx="647934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100%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0B8429-128D-41B8-BC72-1AC3905E5CC7}"/>
              </a:ext>
            </a:extLst>
          </p:cNvPr>
          <p:cNvSpPr txBox="1"/>
          <p:nvPr/>
        </p:nvSpPr>
        <p:spPr>
          <a:xfrm>
            <a:off x="9361716" y="6481712"/>
            <a:ext cx="52610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100%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A69BCA-4722-4754-A331-4ADDA8DCF83F}"/>
              </a:ext>
            </a:extLst>
          </p:cNvPr>
          <p:cNvSpPr/>
          <p:nvPr/>
        </p:nvSpPr>
        <p:spPr>
          <a:xfrm>
            <a:off x="5769227" y="1192139"/>
            <a:ext cx="1768997" cy="36799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4E6A3C-AB2D-47E4-AA4D-5EF9E0298F9F}"/>
              </a:ext>
            </a:extLst>
          </p:cNvPr>
          <p:cNvSpPr/>
          <p:nvPr/>
        </p:nvSpPr>
        <p:spPr>
          <a:xfrm>
            <a:off x="3984474" y="1739959"/>
            <a:ext cx="1777978" cy="149389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E38EEB-5B0F-445F-B104-4EA4FFEF23EF}"/>
              </a:ext>
            </a:extLst>
          </p:cNvPr>
          <p:cNvSpPr/>
          <p:nvPr/>
        </p:nvSpPr>
        <p:spPr>
          <a:xfrm>
            <a:off x="3991908" y="4138220"/>
            <a:ext cx="1768997" cy="78660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0BFFEC-81AB-4251-BF72-C22CCDEC8791}"/>
              </a:ext>
            </a:extLst>
          </p:cNvPr>
          <p:cNvSpPr/>
          <p:nvPr/>
        </p:nvSpPr>
        <p:spPr>
          <a:xfrm>
            <a:off x="3968683" y="3206028"/>
            <a:ext cx="1777978" cy="9307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FA3F8C-EDBF-4CBC-82ED-CDB1B16C8C9D}"/>
              </a:ext>
            </a:extLst>
          </p:cNvPr>
          <p:cNvSpPr/>
          <p:nvPr/>
        </p:nvSpPr>
        <p:spPr>
          <a:xfrm>
            <a:off x="3968683" y="4920492"/>
            <a:ext cx="1800544" cy="78660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B849F7-EE65-42AE-A57F-F44E4311F8BE}"/>
              </a:ext>
            </a:extLst>
          </p:cNvPr>
          <p:cNvSpPr/>
          <p:nvPr/>
        </p:nvSpPr>
        <p:spPr>
          <a:xfrm>
            <a:off x="838200" y="1739959"/>
            <a:ext cx="1481254" cy="39671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BB5ED7-0F41-4E24-9565-33C35E73221E}"/>
              </a:ext>
            </a:extLst>
          </p:cNvPr>
          <p:cNvSpPr/>
          <p:nvPr/>
        </p:nvSpPr>
        <p:spPr>
          <a:xfrm>
            <a:off x="9350894" y="5877639"/>
            <a:ext cx="1800544" cy="78660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05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Narrative: Work Description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89DDC6-30D1-620A-E66D-76A281C08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" b="391"/>
          <a:stretch/>
        </p:blipFill>
        <p:spPr>
          <a:xfrm>
            <a:off x="1935802" y="1250731"/>
            <a:ext cx="8012842" cy="5002924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746738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Final writing sample that shows the participation of the student using access skills during the creation of the poem with the class.">
            <a:extLst>
              <a:ext uri="{FF2B5EF4-FFF2-40B4-BE49-F238E27FC236}">
                <a16:creationId xmlns:a16="http://schemas.microsoft.com/office/drawing/2014/main" id="{35B9DA5C-52E4-4C3B-95A8-DD6248E39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2970" y="1407978"/>
            <a:ext cx="8159230" cy="5264965"/>
          </a:xfrm>
        </p:spPr>
      </p:pic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Narrative: Final Work Sample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8FEE57-FE44-4D55-B5AC-C66F75C1C5BE}"/>
              </a:ext>
            </a:extLst>
          </p:cNvPr>
          <p:cNvSpPr txBox="1"/>
          <p:nvPr/>
        </p:nvSpPr>
        <p:spPr>
          <a:xfrm>
            <a:off x="8138532" y="1636299"/>
            <a:ext cx="10482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9/22/23</a:t>
            </a:r>
          </a:p>
        </p:txBody>
      </p:sp>
    </p:spTree>
    <p:extLst>
      <p:ext uri="{BB962C8B-B14F-4D97-AF65-F5344CB8AC3E}">
        <p14:creationId xmlns:p14="http://schemas.microsoft.com/office/powerpoint/2010/main" val="1343118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Pre-Scored Final Sample: Narrative (Poem)</a:t>
            </a:r>
          </a:p>
        </p:txBody>
      </p:sp>
      <p:pic>
        <p:nvPicPr>
          <p:cNvPr id="6" name="Picture 5" descr="Scoring Rubric for ELA-Writing">
            <a:extLst>
              <a:ext uri="{FF2B5EF4-FFF2-40B4-BE49-F238E27FC236}">
                <a16:creationId xmlns:a16="http://schemas.microsoft.com/office/drawing/2014/main" id="{A85214BA-1E24-40FC-94F2-81EFCE4780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11" y="903249"/>
            <a:ext cx="10335321" cy="57943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AFBD61-0284-4430-80D2-FEC0BEACF689}"/>
              </a:ext>
            </a:extLst>
          </p:cNvPr>
          <p:cNvSpPr txBox="1"/>
          <p:nvPr/>
        </p:nvSpPr>
        <p:spPr>
          <a:xfrm>
            <a:off x="1277971" y="6334567"/>
            <a:ext cx="54534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5B9C40-8541-4C94-B4A7-9E40624BBE15}"/>
              </a:ext>
            </a:extLst>
          </p:cNvPr>
          <p:cNvSpPr txBox="1"/>
          <p:nvPr/>
        </p:nvSpPr>
        <p:spPr>
          <a:xfrm>
            <a:off x="9264898" y="6487011"/>
            <a:ext cx="45076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80%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C8606C-8FCA-4A77-ACBD-CE9DC127D315}"/>
              </a:ext>
            </a:extLst>
          </p:cNvPr>
          <p:cNvSpPr/>
          <p:nvPr/>
        </p:nvSpPr>
        <p:spPr>
          <a:xfrm>
            <a:off x="5672409" y="1197438"/>
            <a:ext cx="1768997" cy="36799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974E9F-B889-48CC-B63E-3289F211E68F}"/>
              </a:ext>
            </a:extLst>
          </p:cNvPr>
          <p:cNvSpPr/>
          <p:nvPr/>
        </p:nvSpPr>
        <p:spPr>
          <a:xfrm>
            <a:off x="3887656" y="1745258"/>
            <a:ext cx="1777978" cy="149389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F4D481-8BFD-4DDB-A6AD-FE8682463C0B}"/>
              </a:ext>
            </a:extLst>
          </p:cNvPr>
          <p:cNvSpPr/>
          <p:nvPr/>
        </p:nvSpPr>
        <p:spPr>
          <a:xfrm>
            <a:off x="3895090" y="4143519"/>
            <a:ext cx="1768997" cy="78660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97A8D9-6EE5-4DAB-BCF7-EC8922024EC5}"/>
              </a:ext>
            </a:extLst>
          </p:cNvPr>
          <p:cNvSpPr/>
          <p:nvPr/>
        </p:nvSpPr>
        <p:spPr>
          <a:xfrm>
            <a:off x="3895089" y="3211327"/>
            <a:ext cx="1754753" cy="9307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20176A-18C2-4BC3-A071-5818285DB1D1}"/>
              </a:ext>
            </a:extLst>
          </p:cNvPr>
          <p:cNvSpPr/>
          <p:nvPr/>
        </p:nvSpPr>
        <p:spPr>
          <a:xfrm>
            <a:off x="3903411" y="4925791"/>
            <a:ext cx="1768997" cy="78660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C348BD-9FDC-4960-909D-B089EE12419A}"/>
              </a:ext>
            </a:extLst>
          </p:cNvPr>
          <p:cNvSpPr/>
          <p:nvPr/>
        </p:nvSpPr>
        <p:spPr>
          <a:xfrm>
            <a:off x="764711" y="1745258"/>
            <a:ext cx="1481254" cy="39671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90D13E-8C38-4395-B909-4CD9838E996D}"/>
              </a:ext>
            </a:extLst>
          </p:cNvPr>
          <p:cNvSpPr/>
          <p:nvPr/>
        </p:nvSpPr>
        <p:spPr>
          <a:xfrm>
            <a:off x="9254076" y="5882938"/>
            <a:ext cx="1800544" cy="78660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12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3" cstate="print"/>
          <a:stretch/>
        </p:blipFill>
        <p:spPr>
          <a:xfrm>
            <a:off x="4566289" y="1289049"/>
            <a:ext cx="248588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Group 43"/>
          <p:cNvGrpSpPr/>
          <p:nvPr/>
        </p:nvGrpSpPr>
        <p:grpSpPr>
          <a:xfrm>
            <a:off x="8225938" y="1202500"/>
            <a:ext cx="2895600" cy="1896792"/>
            <a:chOff x="4782713" y="1126823"/>
            <a:chExt cx="1969323" cy="1896792"/>
          </a:xfrm>
        </p:grpSpPr>
        <p:pic>
          <p:nvPicPr>
            <p:cNvPr id="1028" name="Picture 4" descr="C:\Users\mdh\Documents\My Documents\2015\SCANS from 2015 Laura Organized\Writing Samples\Grade 4 Writing\Grade 4 jpg\Gr.4 Writing for purpose rubric Antonio_Page_07.jpg"/>
            <p:cNvPicPr>
              <a:picLocks noChangeAspect="1" noChangeArrowheads="1"/>
            </p:cNvPicPr>
            <p:nvPr/>
          </p:nvPicPr>
          <p:blipFill rotWithShape="1">
            <a:blip r:embed="rId4" cstate="screen"/>
            <a:srcRect t="17417"/>
            <a:stretch/>
          </p:blipFill>
          <p:spPr bwMode="auto">
            <a:xfrm>
              <a:off x="4876800" y="1126823"/>
              <a:ext cx="1399255" cy="172991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4782713" y="2654283"/>
              <a:ext cx="1969323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Baseline Writing Sample 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374743" y="185348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00993" y="4534924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3" name="Rectangle 12" descr="Educator’s Manual p.33&#10;"/>
          <p:cNvSpPr>
            <a:spLocks noChangeArrowheads="1"/>
          </p:cNvSpPr>
          <p:nvPr/>
        </p:nvSpPr>
        <p:spPr bwMode="auto">
          <a:xfrm>
            <a:off x="9092620" y="117016"/>
            <a:ext cx="2895600" cy="301621"/>
          </a:xfrm>
          <a:prstGeom prst="rect">
            <a:avLst/>
          </a:prstGeom>
          <a:solidFill>
            <a:srgbClr val="CCECFF"/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5138" indent="-465138">
              <a:lnSpc>
                <a:spcPct val="85000"/>
              </a:lnSpc>
              <a:spcBef>
                <a:spcPct val="50000"/>
              </a:spcBef>
            </a:pPr>
            <a:r>
              <a:rPr lang="en-US" sz="1400" dirty="0">
                <a:cs typeface="Arial" charset="0"/>
              </a:rPr>
              <a:t> </a:t>
            </a:r>
            <a:r>
              <a:rPr lang="en-US" sz="1600" dirty="0">
                <a:cs typeface="Arial" charset="0"/>
              </a:rPr>
              <a:t>Educator’s Manual, pp. 34-37</a:t>
            </a:r>
          </a:p>
        </p:txBody>
      </p:sp>
      <p:grpSp>
        <p:nvGrpSpPr>
          <p:cNvPr id="3" name="Group 21"/>
          <p:cNvGrpSpPr/>
          <p:nvPr/>
        </p:nvGrpSpPr>
        <p:grpSpPr>
          <a:xfrm>
            <a:off x="7235655" y="3418861"/>
            <a:ext cx="3200400" cy="2123902"/>
            <a:chOff x="5105400" y="3505200"/>
            <a:chExt cx="3048000" cy="181548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 cstate="screen"/>
            <a:srcRect b="11759"/>
            <a:stretch/>
          </p:blipFill>
          <p:spPr bwMode="auto">
            <a:xfrm>
              <a:off x="5105400" y="3505200"/>
              <a:ext cx="3048000" cy="181548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" name="Flowchart: Connector 13"/>
            <p:cNvSpPr/>
            <p:nvPr/>
          </p:nvSpPr>
          <p:spPr>
            <a:xfrm>
              <a:off x="7091275" y="3889543"/>
              <a:ext cx="441306" cy="274530"/>
            </a:xfrm>
            <a:prstGeom prst="flowChartConnector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7572829" y="4164073"/>
              <a:ext cx="493086" cy="329436"/>
            </a:xfrm>
            <a:prstGeom prst="flowChartConnector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7587743" y="4987664"/>
              <a:ext cx="496469" cy="274530"/>
            </a:xfrm>
            <a:prstGeom prst="flowChartConnector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7036112" y="4463087"/>
              <a:ext cx="496469" cy="219624"/>
            </a:xfrm>
            <a:prstGeom prst="flowChartConnector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7587743" y="4713134"/>
              <a:ext cx="496469" cy="219624"/>
            </a:xfrm>
            <a:prstGeom prst="flowChartConnector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47"/>
          <p:cNvGrpSpPr/>
          <p:nvPr/>
        </p:nvGrpSpPr>
        <p:grpSpPr>
          <a:xfrm>
            <a:off x="7479405" y="3777020"/>
            <a:ext cx="3200400" cy="2126958"/>
            <a:chOff x="5105400" y="3505200"/>
            <a:chExt cx="3048000" cy="1818099"/>
          </a:xfrm>
        </p:grpSpPr>
        <p:pic>
          <p:nvPicPr>
            <p:cNvPr id="49" name="Picture 3"/>
            <p:cNvPicPr>
              <a:picLocks noChangeAspect="1" noChangeArrowheads="1"/>
            </p:cNvPicPr>
            <p:nvPr/>
          </p:nvPicPr>
          <p:blipFill rotWithShape="1">
            <a:blip r:embed="rId5" cstate="screen"/>
            <a:srcRect b="11631"/>
            <a:stretch/>
          </p:blipFill>
          <p:spPr bwMode="auto">
            <a:xfrm>
              <a:off x="5105400" y="3505200"/>
              <a:ext cx="3048000" cy="181809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1" name="Flowchart: Connector 50"/>
            <p:cNvSpPr/>
            <p:nvPr/>
          </p:nvSpPr>
          <p:spPr>
            <a:xfrm>
              <a:off x="7091275" y="3889543"/>
              <a:ext cx="441306" cy="274530"/>
            </a:xfrm>
            <a:prstGeom prst="flowChartConnector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Connector 51"/>
            <p:cNvSpPr/>
            <p:nvPr/>
          </p:nvSpPr>
          <p:spPr>
            <a:xfrm>
              <a:off x="7572829" y="4164073"/>
              <a:ext cx="493086" cy="329436"/>
            </a:xfrm>
            <a:prstGeom prst="flowChartConnector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Connector 52"/>
            <p:cNvSpPr/>
            <p:nvPr/>
          </p:nvSpPr>
          <p:spPr>
            <a:xfrm>
              <a:off x="7587743" y="4987664"/>
              <a:ext cx="496469" cy="274530"/>
            </a:xfrm>
            <a:prstGeom prst="flowChartConnector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Connector 53"/>
            <p:cNvSpPr/>
            <p:nvPr/>
          </p:nvSpPr>
          <p:spPr>
            <a:xfrm>
              <a:off x="7036112" y="4463087"/>
              <a:ext cx="496469" cy="219624"/>
            </a:xfrm>
            <a:prstGeom prst="flowChartConnector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Connector 54"/>
            <p:cNvSpPr/>
            <p:nvPr/>
          </p:nvSpPr>
          <p:spPr>
            <a:xfrm>
              <a:off x="7587743" y="4713134"/>
              <a:ext cx="496469" cy="219624"/>
            </a:xfrm>
            <a:prstGeom prst="flowChartConnector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AC4A3EA-28C2-4E67-861D-581DC17BE8A0}"/>
              </a:ext>
            </a:extLst>
          </p:cNvPr>
          <p:cNvGrpSpPr/>
          <p:nvPr/>
        </p:nvGrpSpPr>
        <p:grpSpPr>
          <a:xfrm>
            <a:off x="424640" y="3612998"/>
            <a:ext cx="2897486" cy="2017996"/>
            <a:chOff x="1034487" y="3973605"/>
            <a:chExt cx="2897486" cy="2017996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1373413-85A5-4AFF-9603-5BEFBF2CC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487" y="3973605"/>
              <a:ext cx="2804173" cy="16886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2A3F1C1-ECD1-42F7-9E57-B602FAC33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800" y="4302997"/>
              <a:ext cx="2804173" cy="1688604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ACB891F9-8EAA-4CB6-9B67-F2CDC4A8048E}"/>
              </a:ext>
            </a:extLst>
          </p:cNvPr>
          <p:cNvSpPr txBox="1"/>
          <p:nvPr/>
        </p:nvSpPr>
        <p:spPr>
          <a:xfrm>
            <a:off x="3621149" y="4562524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299889E-9420-4BF7-8FB4-7854A0ADDF41}"/>
              </a:ext>
            </a:extLst>
          </p:cNvPr>
          <p:cNvGrpSpPr/>
          <p:nvPr/>
        </p:nvGrpSpPr>
        <p:grpSpPr>
          <a:xfrm>
            <a:off x="4317547" y="3447459"/>
            <a:ext cx="2090997" cy="2593843"/>
            <a:chOff x="4408806" y="3534575"/>
            <a:chExt cx="2421807" cy="2945112"/>
          </a:xfrm>
        </p:grpSpPr>
        <p:pic>
          <p:nvPicPr>
            <p:cNvPr id="46" name="Picture 2" descr="C:\Users\mdh\Documents\My Documents\2016\Writing for 2016\Informative\Informative jpg\Informative for TN_Page_4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4408806" y="3534575"/>
              <a:ext cx="1848022" cy="26400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18236" y="4050143"/>
              <a:ext cx="1779052" cy="242954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  <p:pic>
          <p:nvPicPr>
            <p:cNvPr id="11" name="Picture 10" descr="A close up of a map&#10;&#10;Description automatically generated">
              <a:extLst>
                <a:ext uri="{FF2B5EF4-FFF2-40B4-BE49-F238E27FC236}">
                  <a16:creationId xmlns:a16="http://schemas.microsoft.com/office/drawing/2014/main" id="{6788C27B-4171-4D4E-97A1-2F6FBCE58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5" t="8552" r="6936"/>
            <a:stretch/>
          </p:blipFill>
          <p:spPr>
            <a:xfrm>
              <a:off x="4615333" y="4776647"/>
              <a:ext cx="2215280" cy="1668184"/>
            </a:xfrm>
            <a:prstGeom prst="rect">
              <a:avLst/>
            </a:prstGeom>
          </p:spPr>
        </p:pic>
      </p:grpSp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1A368B-AB25-4C8F-B637-54A5CD3B6A0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t="10774" r="8438" b="47388"/>
          <a:stretch/>
        </p:blipFill>
        <p:spPr>
          <a:xfrm>
            <a:off x="663699" y="4258461"/>
            <a:ext cx="2767397" cy="183426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1110C5D-CC10-4939-A04B-0CF5E60EB8D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2431" b="8389"/>
          <a:stretch/>
        </p:blipFill>
        <p:spPr>
          <a:xfrm>
            <a:off x="618393" y="1241729"/>
            <a:ext cx="2684828" cy="1834266"/>
          </a:xfrm>
          <a:prstGeom prst="rect">
            <a:avLst/>
          </a:prstGeom>
          <a:ln>
            <a:solidFill>
              <a:srgbClr val="44546A"/>
            </a:solidFill>
          </a:ln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A35D55AD-BF89-4129-A89D-FE667DB5187A}"/>
              </a:ext>
            </a:extLst>
          </p:cNvPr>
          <p:cNvSpPr txBox="1"/>
          <p:nvPr/>
        </p:nvSpPr>
        <p:spPr>
          <a:xfrm>
            <a:off x="3682511" y="1787327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16211" y="5903978"/>
            <a:ext cx="30958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Distinct Writing Samples      </a:t>
            </a:r>
            <a:endParaRPr lang="en-US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095686D-BAE1-4A23-8AB6-1492E6CFE439}"/>
              </a:ext>
            </a:extLst>
          </p:cNvPr>
          <p:cNvSpPr txBox="1"/>
          <p:nvPr/>
        </p:nvSpPr>
        <p:spPr>
          <a:xfrm>
            <a:off x="424640" y="5475890"/>
            <a:ext cx="337576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Work Sample Descriptions (one for </a:t>
            </a:r>
            <a:r>
              <a:rPr lang="en-US" b="1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each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Final Writing Sample) 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9715ABA-4206-4C6D-9609-A3289820A7A7}"/>
              </a:ext>
            </a:extLst>
          </p:cNvPr>
          <p:cNvSpPr txBox="1"/>
          <p:nvPr/>
        </p:nvSpPr>
        <p:spPr>
          <a:xfrm>
            <a:off x="4244416" y="2718291"/>
            <a:ext cx="339584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 Description for Baseline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4591" y="2721410"/>
            <a:ext cx="312791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ELA-Writing skills survey</a:t>
            </a:r>
          </a:p>
        </p:txBody>
      </p:sp>
      <p:pic>
        <p:nvPicPr>
          <p:cNvPr id="19" name="Picture 18" descr="A squirrel on a wooden surface&#10;&#10;Description automatically generated">
            <a:extLst>
              <a:ext uri="{FF2B5EF4-FFF2-40B4-BE49-F238E27FC236}">
                <a16:creationId xmlns:a16="http://schemas.microsoft.com/office/drawing/2014/main" id="{F241FC53-ABAD-4D8C-9C58-477AEB0268A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l="28485" r="16152"/>
          <a:stretch/>
        </p:blipFill>
        <p:spPr>
          <a:xfrm>
            <a:off x="8965324" y="1227652"/>
            <a:ext cx="807376" cy="6884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118D7D-737C-4449-9A9A-E747142BE736}"/>
              </a:ext>
            </a:extLst>
          </p:cNvPr>
          <p:cNvSpPr txBox="1"/>
          <p:nvPr/>
        </p:nvSpPr>
        <p:spPr>
          <a:xfrm>
            <a:off x="5747949" y="4770675"/>
            <a:ext cx="575799" cy="253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3/1/24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60DA27B-F10A-4B70-81FA-01D318C6559C}"/>
              </a:ext>
            </a:extLst>
          </p:cNvPr>
          <p:cNvSpPr txBox="1"/>
          <p:nvPr/>
        </p:nvSpPr>
        <p:spPr>
          <a:xfrm>
            <a:off x="1073282" y="4556668"/>
            <a:ext cx="683173" cy="253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3/1/24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B0BBCD-52D1-40EE-8242-48F799BBCB2B}"/>
              </a:ext>
            </a:extLst>
          </p:cNvPr>
          <p:cNvSpPr txBox="1"/>
          <p:nvPr/>
        </p:nvSpPr>
        <p:spPr>
          <a:xfrm>
            <a:off x="4919383" y="1787296"/>
            <a:ext cx="644728" cy="253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b="1" dirty="0"/>
              <a:t>10/4/23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997C06-4703-4398-9D02-2744FA10C97D}"/>
              </a:ext>
            </a:extLst>
          </p:cNvPr>
          <p:cNvSpPr txBox="1"/>
          <p:nvPr/>
        </p:nvSpPr>
        <p:spPr>
          <a:xfrm>
            <a:off x="5407295" y="3891288"/>
            <a:ext cx="64629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12/6/23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B35C85C-83A7-4ABD-8134-9547402A7C7C}"/>
              </a:ext>
            </a:extLst>
          </p:cNvPr>
          <p:cNvSpPr txBox="1"/>
          <p:nvPr/>
        </p:nvSpPr>
        <p:spPr>
          <a:xfrm>
            <a:off x="7498383" y="3792741"/>
            <a:ext cx="641437" cy="2462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12/6/23</a:t>
            </a:r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" b="448"/>
          <a:stretch/>
        </p:blipFill>
        <p:spPr bwMode="auto">
          <a:xfrm>
            <a:off x="7754053" y="4254238"/>
            <a:ext cx="3200400" cy="211844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AB1739B7-B633-4889-A0BF-961797BF92C8}"/>
              </a:ext>
            </a:extLst>
          </p:cNvPr>
          <p:cNvSpPr txBox="1"/>
          <p:nvPr/>
        </p:nvSpPr>
        <p:spPr>
          <a:xfrm>
            <a:off x="8144226" y="4436323"/>
            <a:ext cx="610790" cy="2616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3/1/24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DEE59D7-B52F-4541-A03C-9B770D2102CA}"/>
              </a:ext>
            </a:extLst>
          </p:cNvPr>
          <p:cNvSpPr txBox="1"/>
          <p:nvPr/>
        </p:nvSpPr>
        <p:spPr>
          <a:xfrm>
            <a:off x="441434" y="3970655"/>
            <a:ext cx="68537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12/6/23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36A2F11-2499-4842-AAD9-443BC3C7085A}"/>
              </a:ext>
            </a:extLst>
          </p:cNvPr>
          <p:cNvSpPr txBox="1"/>
          <p:nvPr/>
        </p:nvSpPr>
        <p:spPr>
          <a:xfrm>
            <a:off x="417309" y="3637290"/>
            <a:ext cx="726297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11/30/23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2E1ED1C-6AFB-421B-9440-F6985989132B}"/>
              </a:ext>
            </a:extLst>
          </p:cNvPr>
          <p:cNvSpPr txBox="1"/>
          <p:nvPr/>
        </p:nvSpPr>
        <p:spPr>
          <a:xfrm>
            <a:off x="5183170" y="3466941"/>
            <a:ext cx="73729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11/30/23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B7974D5-3E1B-490A-96CE-A4558EF10B60}"/>
              </a:ext>
            </a:extLst>
          </p:cNvPr>
          <p:cNvSpPr txBox="1"/>
          <p:nvPr/>
        </p:nvSpPr>
        <p:spPr>
          <a:xfrm>
            <a:off x="7306324" y="3445322"/>
            <a:ext cx="833495" cy="2462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11/30/23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9AAC17-E59B-4E51-870A-0ED08A6DEB07}"/>
              </a:ext>
            </a:extLst>
          </p:cNvPr>
          <p:cNvSpPr/>
          <p:nvPr/>
        </p:nvSpPr>
        <p:spPr>
          <a:xfrm>
            <a:off x="9306871" y="3594945"/>
            <a:ext cx="487487" cy="1300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5846C79-50C4-4D56-9AD2-64AEBB4AA187}"/>
              </a:ext>
            </a:extLst>
          </p:cNvPr>
          <p:cNvSpPr/>
          <p:nvPr/>
        </p:nvSpPr>
        <p:spPr>
          <a:xfrm>
            <a:off x="9540451" y="3958317"/>
            <a:ext cx="517740" cy="17919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D58846-66EE-448C-858F-819607973111}"/>
              </a:ext>
            </a:extLst>
          </p:cNvPr>
          <p:cNvSpPr/>
          <p:nvPr/>
        </p:nvSpPr>
        <p:spPr>
          <a:xfrm>
            <a:off x="8339040" y="6016603"/>
            <a:ext cx="331302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Pre-Scored Rubrics 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(scored)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2D183AF-4053-51ED-84DA-9449245661C2}"/>
              </a:ext>
            </a:extLst>
          </p:cNvPr>
          <p:cNvSpPr txBox="1">
            <a:spLocks/>
          </p:cNvSpPr>
          <p:nvPr/>
        </p:nvSpPr>
        <p:spPr>
          <a:xfrm>
            <a:off x="457345" y="176264"/>
            <a:ext cx="9589008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Required Elements for Writing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</a:rPr>
              <a:t>Student choice-making and evaluation of one’s own work are essential components of the concept of self-determination, which is an important predictor of successful post-school outcomes (Wehmeyer&amp; Palmer, 2003; Wehmeyer &amp; Schwartz, 1998).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Thinking about 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Self-Evaluation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563812" y="5531069"/>
            <a:ext cx="7064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002060"/>
                </a:solidFill>
              </a:rPr>
              <a:t>Kleinert,H.L. &amp; Kearns, J.F. (2010). Alternate Assessment for Students with Significant Cognitive Disabilities. Baltimore: Paul H. Brookes Publishing Co.</a:t>
            </a:r>
          </a:p>
        </p:txBody>
      </p:sp>
    </p:spTree>
    <p:extLst>
      <p:ext uri="{BB962C8B-B14F-4D97-AF65-F5344CB8AC3E}">
        <p14:creationId xmlns:p14="http://schemas.microsoft.com/office/powerpoint/2010/main" val="4059553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29343" y="1567544"/>
            <a:ext cx="10624457" cy="45720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rgbClr val="002060"/>
                </a:solidFill>
              </a:rPr>
              <a:t>Choices of materials, response format, order of events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rgbClr val="002060"/>
                </a:solidFill>
              </a:rPr>
              <a:t>Choice of partner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rgbClr val="002060"/>
                </a:solidFill>
              </a:rPr>
              <a:t>Choice of continuing or terminating the activity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rgbClr val="002060"/>
                </a:solidFill>
              </a:rPr>
              <a:t>Do you see evidence of the “student’s voice” in the self-evaluation? Is it authentic?  </a:t>
            </a:r>
          </a:p>
          <a:p>
            <a:endParaRPr lang="en-U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97030"/>
            <a:ext cx="10515600" cy="1042852"/>
          </a:xfrm>
        </p:spPr>
        <p:txBody>
          <a:bodyPr>
            <a:normAutofit/>
          </a:bodyPr>
          <a:lstStyle/>
          <a:p>
            <a:r>
              <a:rPr lang="en-US" sz="4000" b="1" i="1" dirty="0"/>
              <a:t>Self</a:t>
            </a:r>
            <a:r>
              <a:rPr lang="en-US" sz="3600" b="1" i="1" dirty="0"/>
              <a:t> Evaluation</a:t>
            </a:r>
            <a:r>
              <a:rPr lang="en-US" sz="3600" b="1" dirty="0"/>
              <a:t>: Students Making Choices</a:t>
            </a:r>
          </a:p>
        </p:txBody>
      </p:sp>
    </p:spTree>
    <p:extLst>
      <p:ext uri="{BB962C8B-B14F-4D97-AF65-F5344CB8AC3E}">
        <p14:creationId xmlns:p14="http://schemas.microsoft.com/office/powerpoint/2010/main" val="230728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Writing to Communicate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622" y="1692366"/>
            <a:ext cx="11584093" cy="5008564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 at a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pre-symbolic communication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 participate in the creation of written products that reflect the use of access skills (e.g., “Choose from an array of errorless choices related to the creation of a written product”)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a student working on access skills, the writing sample must be a tangible (i.e., permanent) product created by the teacher, paraprofessional, related service provider, or peer(s) that documents the student’s responses (and percent of independence) during the creation of the writing sample.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942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02771" y="1534886"/>
            <a:ext cx="10951029" cy="519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solidFill>
                  <a:srgbClr val="002060"/>
                </a:solidFill>
                <a:ea typeface="Tahoma" pitchFamily="34" charset="0"/>
              </a:rPr>
              <a:t>Massachusetts Department of Elementary and Secondary Education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solidFill>
                  <a:srgbClr val="002060"/>
                </a:solidFill>
                <a:ea typeface="Tahoma" pitchFamily="34" charset="0"/>
              </a:rPr>
              <a:t>Student Assessment Office </a:t>
            </a:r>
            <a:r>
              <a:rPr lang="en-US" sz="2400" dirty="0">
                <a:solidFill>
                  <a:srgbClr val="002060"/>
                </a:solidFill>
                <a:ea typeface="Tahoma" pitchFamily="34" charset="0"/>
              </a:rPr>
              <a:t>–781-338-3625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b="1" dirty="0">
                <a:solidFill>
                  <a:srgbClr val="002060"/>
                </a:solidFill>
                <a:ea typeface="Tahoma" pitchFamily="34" charset="0"/>
              </a:rPr>
              <a:t>DESE:</a:t>
            </a:r>
          </a:p>
          <a:p>
            <a:pPr marL="569913" lvl="2" indent="0">
              <a:lnSpc>
                <a:spcPct val="150000"/>
              </a:lnSpc>
              <a:buClr>
                <a:schemeClr val="accent2"/>
              </a:buClr>
              <a:buSzPct val="100000"/>
              <a:buNone/>
            </a:pPr>
            <a:r>
              <a:rPr lang="en-US" sz="2400" b="1" dirty="0">
                <a:solidFill>
                  <a:srgbClr val="002060"/>
                </a:solidFill>
                <a:ea typeface="Tahoma" pitchFamily="34" charset="0"/>
              </a:rPr>
              <a:t>Website:  </a:t>
            </a:r>
            <a:r>
              <a:rPr lang="en-US" sz="2400" u="sng" dirty="0">
                <a:solidFill>
                  <a:srgbClr val="0000FF"/>
                </a:solidFill>
                <a:ea typeface="Times New Roman" panose="02020603050405020304" pitchFamily="18" charset="0"/>
                <a:hlinkClick r:id="rId3"/>
              </a:rPr>
              <a:t>www.doe.mass.edu/mcas/alt/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</a:p>
          <a:p>
            <a:pPr marL="569913" lvl="2" indent="0">
              <a:lnSpc>
                <a:spcPct val="150000"/>
              </a:lnSpc>
              <a:buClr>
                <a:schemeClr val="accent2"/>
              </a:buClr>
              <a:buSzPct val="100000"/>
              <a:buNone/>
            </a:pPr>
            <a:r>
              <a:rPr lang="en-US" sz="2400" dirty="0">
                <a:solidFill>
                  <a:srgbClr val="002060"/>
                </a:solidFill>
                <a:ea typeface="Tahoma" pitchFamily="34" charset="0"/>
              </a:rPr>
              <a:t>Debra Hand - Debra.d.hand@mass.gov</a:t>
            </a:r>
          </a:p>
          <a:p>
            <a:pPr marL="569913" lvl="2" indent="0">
              <a:lnSpc>
                <a:spcPct val="150000"/>
              </a:lnSpc>
              <a:buClr>
                <a:schemeClr val="accent2"/>
              </a:buClr>
              <a:buSzPct val="100000"/>
              <a:buNone/>
            </a:pPr>
            <a:r>
              <a:rPr lang="en-US" sz="2400" b="1" dirty="0">
                <a:solidFill>
                  <a:srgbClr val="002060"/>
                </a:solidFill>
                <a:ea typeface="Tahoma" pitchFamily="34" charset="0"/>
              </a:rPr>
              <a:t>General Inquiries </a:t>
            </a:r>
            <a:r>
              <a:rPr lang="en-US" sz="2400" dirty="0">
                <a:solidFill>
                  <a:srgbClr val="002060"/>
                </a:solidFill>
                <a:ea typeface="Tahoma" pitchFamily="34" charset="0"/>
              </a:rPr>
              <a:t>–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Tahoma" pitchFamily="34" charset="0"/>
                <a:hlinkClick r:id="rId4"/>
              </a:rPr>
              <a:t>mcas@doe.mass.edu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Tahoma" pitchFamily="34" charset="0"/>
            </a:endParaRPr>
          </a:p>
          <a:p>
            <a:pPr marL="0" lvl="2" indent="0">
              <a:lnSpc>
                <a:spcPct val="150000"/>
              </a:lnSpc>
              <a:buClr>
                <a:schemeClr val="accent2"/>
              </a:buClr>
              <a:buSzPct val="100000"/>
              <a:buNone/>
            </a:pPr>
            <a:r>
              <a:rPr lang="en-US" sz="2800" b="1" dirty="0">
                <a:solidFill>
                  <a:srgbClr val="002060"/>
                </a:solidFill>
                <a:ea typeface="Tahoma" pitchFamily="34" charset="0"/>
              </a:rPr>
              <a:t>Cognia:</a:t>
            </a:r>
            <a:endParaRPr lang="en-US" sz="2800" dirty="0">
              <a:solidFill>
                <a:srgbClr val="002060"/>
              </a:solidFill>
              <a:ea typeface="Tahoma" pitchFamily="34" charset="0"/>
            </a:endParaRPr>
          </a:p>
          <a:p>
            <a:pPr marL="569912" lvl="2" indent="0">
              <a:lnSpc>
                <a:spcPct val="150000"/>
              </a:lnSpc>
              <a:buClr>
                <a:schemeClr val="accent2"/>
              </a:buClr>
              <a:buSzPct val="100000"/>
              <a:buNone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Tahoma" pitchFamily="34" charset="0"/>
              </a:rPr>
              <a:t>Kevin Froton–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Tahoma" pitchFamily="34" charset="0"/>
                <a:hlinkClick r:id="rId5"/>
              </a:rPr>
              <a:t>Kevin.Froton@Cognia.org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Tahoma" pitchFamily="34" charset="0"/>
              </a:rPr>
              <a:t>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 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Tahoma" pitchFamily="34" charset="0"/>
              </a:rPr>
              <a:t> MCAS-Service Center-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Tahoma" pitchFamily="34" charset="0"/>
                <a:hlinkClick r:id="rId6"/>
              </a:rPr>
              <a:t>www.mcasservicecenter.com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Tahoma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861578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AFC36B0-4AD1-44AB-96C1-76527DDE7F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963497"/>
            <a:ext cx="12191999" cy="18620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THANK YOU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SemiBold" panose="020B0703040204020203" pitchFamily="34" charset="0"/>
              <a:ea typeface="+mn-ea"/>
              <a:cs typeface="Segoe SemiBold" panose="020B0703040204020203" pitchFamily="34" charset="0"/>
            </a:endParaRPr>
          </a:p>
        </p:txBody>
      </p:sp>
      <p:pic>
        <p:nvPicPr>
          <p:cNvPr id="7" name="图片 6" descr="Phone icon">
            <a:extLst>
              <a:ext uri="{FF2B5EF4-FFF2-40B4-BE49-F238E27FC236}">
                <a16:creationId xmlns:a16="http://schemas.microsoft.com/office/drawing/2014/main" id="{B02E2B40-C340-4A62-9DFE-7AD50B50B8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91" t="25979" r="24249" b="25362"/>
          <a:stretch/>
        </p:blipFill>
        <p:spPr>
          <a:xfrm>
            <a:off x="1968171" y="3994418"/>
            <a:ext cx="336075" cy="32154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92D2954-C2DD-4172-8B10-E4A8A6E0EFEE}"/>
              </a:ext>
            </a:extLst>
          </p:cNvPr>
          <p:cNvSpPr txBox="1"/>
          <p:nvPr/>
        </p:nvSpPr>
        <p:spPr>
          <a:xfrm>
            <a:off x="2393471" y="3935492"/>
            <a:ext cx="2356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781.338.3625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0" name="图片 9" descr="email icon">
            <a:extLst>
              <a:ext uri="{FF2B5EF4-FFF2-40B4-BE49-F238E27FC236}">
                <a16:creationId xmlns:a16="http://schemas.microsoft.com/office/drawing/2014/main" id="{29115377-BD10-4D4C-A9C7-0FAEFD133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0" t="19266" r="18307" b="28003"/>
          <a:stretch/>
        </p:blipFill>
        <p:spPr>
          <a:xfrm>
            <a:off x="5473696" y="3955134"/>
            <a:ext cx="423731" cy="37468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5897427" y="3955134"/>
            <a:ext cx="4695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Debra.d.hand@mass.gov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3" name="图片 12" descr="website icon">
            <a:extLst>
              <a:ext uri="{FF2B5EF4-FFF2-40B4-BE49-F238E27FC236}">
                <a16:creationId xmlns:a16="http://schemas.microsoft.com/office/drawing/2014/main" id="{130DF23C-95E6-48AF-A183-DB17A7C7D4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47" t="18945" r="20669" b="17724"/>
          <a:stretch/>
        </p:blipFill>
        <p:spPr>
          <a:xfrm>
            <a:off x="1953995" y="4355244"/>
            <a:ext cx="439476" cy="52038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2246D95-2355-47E1-9E27-1351EA05075A}"/>
              </a:ext>
            </a:extLst>
          </p:cNvPr>
          <p:cNvSpPr txBox="1"/>
          <p:nvPr/>
        </p:nvSpPr>
        <p:spPr>
          <a:xfrm>
            <a:off x="2320907" y="4415383"/>
            <a:ext cx="3013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www.doe.mass.edu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6" name="图片 15" descr="address icon">
            <a:extLst>
              <a:ext uri="{FF2B5EF4-FFF2-40B4-BE49-F238E27FC236}">
                <a16:creationId xmlns:a16="http://schemas.microsoft.com/office/drawing/2014/main" id="{3155BFC2-CE51-4BB4-882C-F8ADA0A7E5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9" t="15745" r="18234" b="17372"/>
          <a:stretch/>
        </p:blipFill>
        <p:spPr>
          <a:xfrm flipH="1">
            <a:off x="5450435" y="4393191"/>
            <a:ext cx="439479" cy="44449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D838ABB-2920-4CCA-BBF1-F1299182F9FE}"/>
              </a:ext>
            </a:extLst>
          </p:cNvPr>
          <p:cNvSpPr txBox="1"/>
          <p:nvPr/>
        </p:nvSpPr>
        <p:spPr>
          <a:xfrm>
            <a:off x="5806772" y="4415383"/>
            <a:ext cx="5079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75 Pleasant Street, Malden, MA 02148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0" y="3288654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Debra Hand, MCAS-Alt Coordinator</a:t>
            </a:r>
            <a:endParaRPr lang="zh-CN" altLang="en-US" sz="2000" b="1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8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5500DC-F9E0-6969-B6D9-1D6B32450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" b="658"/>
          <a:stretch/>
        </p:blipFill>
        <p:spPr>
          <a:xfrm>
            <a:off x="1899850" y="1600201"/>
            <a:ext cx="8111788" cy="4582886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ACD657-9B64-A3DE-D6E6-36F3133B6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</p:spPr>
        <p:txBody>
          <a:bodyPr anchor="ctr">
            <a:normAutofit/>
          </a:bodyPr>
          <a:lstStyle/>
          <a:p>
            <a:r>
              <a:rPr lang="en-US" b="1"/>
              <a:t>Writing to Communicate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15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522514" y="1665514"/>
            <a:ext cx="10831286" cy="4474029"/>
          </a:xfrm>
        </p:spPr>
        <p:txBody>
          <a:bodyPr>
            <a:normAutofit/>
          </a:bodyPr>
          <a:lstStyle/>
          <a:p>
            <a:pPr marL="571500" lvl="1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Develops</a:t>
            </a:r>
            <a:r>
              <a:rPr lang="en-US" sz="2800" dirty="0">
                <a:solidFill>
                  <a:srgbClr val="002060"/>
                </a:solidFill>
              </a:rPr>
              <a:t> students’ expressive communication skills.</a:t>
            </a:r>
          </a:p>
          <a:p>
            <a:pPr marL="571500" lvl="1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A writing sample </a:t>
            </a:r>
            <a:r>
              <a:rPr lang="en-US" sz="2800" b="1" dirty="0">
                <a:solidFill>
                  <a:srgbClr val="002060"/>
                </a:solidFill>
              </a:rPr>
              <a:t>documents</a:t>
            </a:r>
            <a:r>
              <a:rPr lang="en-US" sz="2800" dirty="0">
                <a:solidFill>
                  <a:srgbClr val="002060"/>
                </a:solidFill>
              </a:rPr>
              <a:t> the exact context of the student’s response given an expressive communication opportunity.</a:t>
            </a:r>
          </a:p>
          <a:p>
            <a:pPr marL="571500" lvl="1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ELA-Writing does </a:t>
            </a:r>
            <a:r>
              <a:rPr lang="en-US" sz="2800" b="1" i="1" dirty="0">
                <a:solidFill>
                  <a:srgbClr val="002060"/>
                </a:solidFill>
              </a:rPr>
              <a:t>not</a:t>
            </a:r>
            <a:r>
              <a:rPr lang="en-US" sz="2800" dirty="0">
                <a:solidFill>
                  <a:srgbClr val="002060"/>
                </a:solidFill>
              </a:rPr>
              <a:t> assess: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  <a:p>
            <a:pPr marL="911225" lvl="2" indent="-4572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2060"/>
                </a:solidFill>
              </a:rPr>
              <a:t>the physical act of writing; e.g., physically grasping a pen/pencil, making a mark on paper </a:t>
            </a:r>
          </a:p>
          <a:p>
            <a:pPr marL="911225" lvl="2" indent="-4572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2060"/>
                </a:solidFill>
              </a:rPr>
              <a:t>keyboarding skills</a:t>
            </a:r>
          </a:p>
          <a:p>
            <a:pPr marL="911225" lvl="2" indent="-4572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2060"/>
                </a:solidFill>
              </a:rPr>
              <a:t>tracing or copying letters or words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</p:spPr>
        <p:txBody>
          <a:bodyPr anchor="ctr">
            <a:normAutofit/>
          </a:bodyPr>
          <a:lstStyle/>
          <a:p>
            <a:r>
              <a:rPr lang="en-US" b="1" dirty="0"/>
              <a:t>MCAS-Alt </a:t>
            </a:r>
            <a:r>
              <a:rPr lang="en-US" b="1" dirty="0" err="1"/>
              <a:t>ELA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b="1" dirty="0" err="1"/>
              <a:t>Writing</a:t>
            </a:r>
            <a:r>
              <a:rPr lang="en-US" b="1" dirty="0"/>
              <a:t> Strand</a:t>
            </a:r>
          </a:p>
        </p:txBody>
      </p:sp>
    </p:spTree>
    <p:extLst>
      <p:ext uri="{BB962C8B-B14F-4D97-AF65-F5344CB8AC3E}">
        <p14:creationId xmlns:p14="http://schemas.microsoft.com/office/powerpoint/2010/main" val="254019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87286"/>
            <a:ext cx="10820400" cy="5007428"/>
          </a:xfrm>
        </p:spPr>
        <p:txBody>
          <a:bodyPr>
            <a:normAutofit lnSpcReduction="10000"/>
          </a:bodyPr>
          <a:lstStyle/>
          <a:p>
            <a:pPr marL="0" lvl="1" indent="0">
              <a:spcAft>
                <a:spcPts val="600"/>
              </a:spcAft>
              <a:buNone/>
            </a:pPr>
            <a:r>
              <a:rPr lang="en-US" sz="2600" b="1" dirty="0">
                <a:solidFill>
                  <a:srgbClr val="002060"/>
                </a:solidFill>
              </a:rPr>
              <a:t>Select the text type that reflects the expressive communication opportunity being assessed: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</a:rPr>
              <a:t>Opinion </a:t>
            </a:r>
            <a:r>
              <a:rPr lang="en-US" sz="2600" dirty="0">
                <a:solidFill>
                  <a:srgbClr val="002060"/>
                </a:solidFill>
              </a:rPr>
              <a:t>(grades 3</a:t>
            </a:r>
            <a:r>
              <a:rPr lang="en-US" sz="2600" dirty="0">
                <a:solidFill>
                  <a:srgbClr val="002060"/>
                </a:solidFill>
                <a:sym typeface="Symbol"/>
              </a:rPr>
              <a:t></a:t>
            </a:r>
            <a:r>
              <a:rPr lang="en-US" sz="2600" dirty="0">
                <a:solidFill>
                  <a:srgbClr val="002060"/>
                </a:solidFill>
              </a:rPr>
              <a:t>5)</a:t>
            </a:r>
            <a:r>
              <a:rPr lang="en-US" sz="2600" b="1" dirty="0">
                <a:solidFill>
                  <a:srgbClr val="002060"/>
                </a:solidFill>
              </a:rPr>
              <a:t>/Argument </a:t>
            </a:r>
            <a:r>
              <a:rPr lang="en-US" sz="2600" dirty="0">
                <a:solidFill>
                  <a:srgbClr val="002060"/>
                </a:solidFill>
              </a:rPr>
              <a:t>(grades 6</a:t>
            </a:r>
            <a:r>
              <a:rPr lang="en-US" sz="2600" dirty="0">
                <a:solidFill>
                  <a:srgbClr val="002060"/>
                </a:solidFill>
                <a:sym typeface="Symbol"/>
              </a:rPr>
              <a:t></a:t>
            </a:r>
            <a:r>
              <a:rPr lang="en-US" sz="2600" dirty="0">
                <a:solidFill>
                  <a:srgbClr val="002060"/>
                </a:solidFill>
              </a:rPr>
              <a:t>8 and 10)</a:t>
            </a:r>
            <a:r>
              <a:rPr lang="en-US" sz="2600" b="1" dirty="0">
                <a:solidFill>
                  <a:srgbClr val="002060"/>
                </a:solidFill>
              </a:rPr>
              <a:t>:</a:t>
            </a:r>
            <a:r>
              <a:rPr lang="en-US" sz="2600" dirty="0">
                <a:solidFill>
                  <a:srgbClr val="002060"/>
                </a:solidFill>
              </a:rPr>
              <a:t> preference</a:t>
            </a:r>
          </a:p>
          <a:p>
            <a:pPr marL="457200" lvl="1" indent="0">
              <a:spcAft>
                <a:spcPts val="600"/>
              </a:spcAft>
              <a:buNone/>
              <a:tabLst>
                <a:tab pos="742950" algn="l"/>
              </a:tabLst>
            </a:pPr>
            <a:r>
              <a:rPr lang="en-US" sz="2600" dirty="0">
                <a:solidFill>
                  <a:srgbClr val="002060"/>
                </a:solidFill>
              </a:rPr>
              <a:t>	</a:t>
            </a:r>
            <a:r>
              <a:rPr lang="en-US" sz="2600" dirty="0">
                <a:solidFill>
                  <a:schemeClr val="accent2"/>
                </a:solidFill>
              </a:rPr>
              <a:t> (e.g., All about me: my favorite food is ______)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</a:rPr>
              <a:t>Informative/Explanatory text:</a:t>
            </a:r>
            <a:r>
              <a:rPr lang="en-US" sz="2600" dirty="0">
                <a:solidFill>
                  <a:srgbClr val="002060"/>
                </a:solidFill>
              </a:rPr>
              <a:t> facts 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600" dirty="0">
                <a:solidFill>
                  <a:srgbClr val="002060"/>
                </a:solidFill>
              </a:rPr>
              <a:t>	</a:t>
            </a:r>
            <a:r>
              <a:rPr lang="en-US" sz="2600" dirty="0">
                <a:solidFill>
                  <a:schemeClr val="accent2"/>
                </a:solidFill>
              </a:rPr>
              <a:t>(e.g., Halloween Facts: the pumpkin is ____, )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</a:rPr>
              <a:t>Narrative: </a:t>
            </a:r>
            <a:r>
              <a:rPr lang="en-US" sz="2600" dirty="0">
                <a:solidFill>
                  <a:srgbClr val="002060"/>
                </a:solidFill>
              </a:rPr>
              <a:t>personal experience </a:t>
            </a: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600" dirty="0">
                <a:solidFill>
                  <a:schemeClr val="accent2"/>
                </a:solidFill>
              </a:rPr>
              <a:t>     (e.g., Dear Mom, today I ____ )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02060"/>
                </a:solidFill>
              </a:rPr>
              <a:t>Also including poetry imagery (sounds of words, rhyme, meter, and/or repetition to express emotion) 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dirty="0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Use one of the following text types:</a:t>
            </a:r>
          </a:p>
        </p:txBody>
      </p:sp>
    </p:spTree>
    <p:extLst>
      <p:ext uri="{BB962C8B-B14F-4D97-AF65-F5344CB8AC3E}">
        <p14:creationId xmlns:p14="http://schemas.microsoft.com/office/powerpoint/2010/main" val="287982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1611086"/>
            <a:ext cx="11059886" cy="524691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skills are found in the “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Types and Purposes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cluster heading</a:t>
            </a: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should use their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mode of communication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 in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creation of work samples.</a:t>
            </a: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One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writing sample and three different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samples (topics/pictures) </a:t>
            </a: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will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pre-score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3 final samples, using the state-provided rubrics. All rubric scores for students using access skills will automatically generate a “1” in the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 of Skills and Knowledge (see samples)</a:t>
            </a: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required.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ELA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Writing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1835838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94036" y="393032"/>
            <a:ext cx="11584537" cy="914400"/>
          </a:xfrm>
        </p:spPr>
        <p:txBody>
          <a:bodyPr>
            <a:normAutofit/>
          </a:bodyPr>
          <a:lstStyle/>
          <a:p>
            <a:r>
              <a:rPr lang="en-US" sz="3600" b="1" dirty="0"/>
              <a:t>Work Description Label for the Writing Sample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780" y="1646237"/>
            <a:ext cx="11384983" cy="50593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Includes a description of what the student was asked to do and how the student participated and contributed to the final product</a:t>
            </a:r>
          </a:p>
          <a:p>
            <a:pPr>
              <a:lnSpc>
                <a:spcPct val="110000"/>
              </a:lnSpc>
            </a:pPr>
            <a:r>
              <a:rPr lang="en-US" dirty="0"/>
              <a:t>Describes the materials/context of the activity</a:t>
            </a:r>
            <a:endParaRPr lang="en-US" sz="900" dirty="0"/>
          </a:p>
          <a:p>
            <a:pPr>
              <a:lnSpc>
                <a:spcPct val="110000"/>
              </a:lnSpc>
            </a:pPr>
            <a:r>
              <a:rPr lang="en-US" dirty="0"/>
              <a:t>Indicates the student’s responses (percent independence) to each item/trial using his/her mode of communication</a:t>
            </a:r>
            <a:endParaRPr lang="en-US" sz="900" dirty="0"/>
          </a:p>
          <a:p>
            <a:pPr>
              <a:lnSpc>
                <a:spcPct val="110000"/>
              </a:lnSpc>
            </a:pPr>
            <a:r>
              <a:rPr lang="en-US" dirty="0"/>
              <a:t>Includes name, date, independence, and self-evaluation</a:t>
            </a:r>
          </a:p>
        </p:txBody>
      </p:sp>
    </p:spTree>
    <p:extLst>
      <p:ext uri="{BB962C8B-B14F-4D97-AF65-F5344CB8AC3E}">
        <p14:creationId xmlns:p14="http://schemas.microsoft.com/office/powerpoint/2010/main" val="29267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74F84B-A76E-02BF-4744-C7AA35CCC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" b="186"/>
          <a:stretch/>
        </p:blipFill>
        <p:spPr>
          <a:xfrm>
            <a:off x="2058137" y="1653847"/>
            <a:ext cx="8075726" cy="47469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Title 1" descr="Work Description label for the opinion work sample.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/>
              <a:t>Opinion: Work Description Label</a:t>
            </a:r>
          </a:p>
        </p:txBody>
      </p:sp>
    </p:spTree>
    <p:extLst>
      <p:ext uri="{BB962C8B-B14F-4D97-AF65-F5344CB8AC3E}">
        <p14:creationId xmlns:p14="http://schemas.microsoft.com/office/powerpoint/2010/main" val="256475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Data collected on the student’s participation, during the creation of the written product.&#10;">
            <a:extLst>
              <a:ext uri="{FF2B5EF4-FFF2-40B4-BE49-F238E27FC236}">
                <a16:creationId xmlns:a16="http://schemas.microsoft.com/office/drawing/2014/main" id="{CABBC10D-CC37-4D84-B254-65BBBC6FB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3777343" cy="405255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was collected on the student’s participation, during the creation of the written product.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BD574-0DED-4816-BB40-D55F6C88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Opinion: Final Writing Sample</a:t>
            </a:r>
          </a:p>
        </p:txBody>
      </p:sp>
      <p:graphicFrame>
        <p:nvGraphicFramePr>
          <p:cNvPr id="6" name="Object 5" descr="Data collected on the student’s participation, during the creation of the written product.&#10;">
            <a:extLst>
              <a:ext uri="{FF2B5EF4-FFF2-40B4-BE49-F238E27FC236}">
                <a16:creationId xmlns:a16="http://schemas.microsoft.com/office/drawing/2014/main" id="{DEA6F6D7-F0AE-422A-A5C5-403583884E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739086"/>
              </p:ext>
            </p:extLst>
          </p:nvPr>
        </p:nvGraphicFramePr>
        <p:xfrm>
          <a:off x="4749917" y="1273629"/>
          <a:ext cx="5810373" cy="5453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857129" imgH="6600865" progId="Word.Document.12">
                  <p:embed/>
                </p:oleObj>
              </mc:Choice>
              <mc:Fallback>
                <p:oleObj name="Document" r:id="rId3" imgW="6857129" imgH="6600865" progId="Word.Document.12">
                  <p:embed/>
                  <p:pic>
                    <p:nvPicPr>
                      <p:cNvPr id="6" name="Object 5" descr="Data collected on the student’s participation, during the creation of the written product.&#10;">
                        <a:extLst>
                          <a:ext uri="{FF2B5EF4-FFF2-40B4-BE49-F238E27FC236}">
                            <a16:creationId xmlns:a16="http://schemas.microsoft.com/office/drawing/2014/main" id="{DEA6F6D7-F0AE-422A-A5C5-403583884E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9917" y="1273629"/>
                        <a:ext cx="5810373" cy="5453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0DE7720-A4E5-4DEE-83AA-7A067A2232A5}"/>
              </a:ext>
            </a:extLst>
          </p:cNvPr>
          <p:cNvSpPr txBox="1"/>
          <p:nvPr/>
        </p:nvSpPr>
        <p:spPr>
          <a:xfrm>
            <a:off x="8778240" y="2055223"/>
            <a:ext cx="905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anose="02040604050505020304" pitchFamily="18" charset="0"/>
              </a:rPr>
              <a:t>12/4/23</a:t>
            </a:r>
          </a:p>
        </p:txBody>
      </p:sp>
    </p:spTree>
    <p:extLst>
      <p:ext uri="{BB962C8B-B14F-4D97-AF65-F5344CB8AC3E}">
        <p14:creationId xmlns:p14="http://schemas.microsoft.com/office/powerpoint/2010/main" val="27266638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914</Words>
  <Application>Microsoft Office PowerPoint</Application>
  <PresentationFormat>Widescreen</PresentationFormat>
  <Paragraphs>129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等线</vt:lpstr>
      <vt:lpstr>Arial</vt:lpstr>
      <vt:lpstr>Calibri</vt:lpstr>
      <vt:lpstr>Century Schoolbook</vt:lpstr>
      <vt:lpstr>Courier New</vt:lpstr>
      <vt:lpstr>Segoe</vt:lpstr>
      <vt:lpstr>Segoe SemiBold</vt:lpstr>
      <vt:lpstr>Segoe UI</vt:lpstr>
      <vt:lpstr>Segoe UI Semibold</vt:lpstr>
      <vt:lpstr>Wingdings</vt:lpstr>
      <vt:lpstr>1_Office Theme</vt:lpstr>
      <vt:lpstr>Document</vt:lpstr>
      <vt:lpstr>ELA–Writing: Access Skills</vt:lpstr>
      <vt:lpstr>Writing to Communicate</vt:lpstr>
      <vt:lpstr>Writing to Communicate</vt:lpstr>
      <vt:lpstr>MCAS-Alt ELAWriting Strand</vt:lpstr>
      <vt:lpstr>Use one of the following text types:</vt:lpstr>
      <vt:lpstr>ELAWriting Requirements</vt:lpstr>
      <vt:lpstr>Work Description Label for the Writing Sample</vt:lpstr>
      <vt:lpstr>Opinion: Work Description Label</vt:lpstr>
      <vt:lpstr>Opinion: Final Writing Sample</vt:lpstr>
      <vt:lpstr>Pre-Scored Final Work Sample: Opinion</vt:lpstr>
      <vt:lpstr>Narrative: Work Description Label</vt:lpstr>
      <vt:lpstr>Narrative: Final Work Sample “We are Going to the Shelter”</vt:lpstr>
      <vt:lpstr>Pre-Scored Final Sample: Narrative</vt:lpstr>
      <vt:lpstr>Narrative: Work Description</vt:lpstr>
      <vt:lpstr>Narrative: Final Work Sample </vt:lpstr>
      <vt:lpstr>Pre-Scored Final Sample: Narrative (Poem)</vt:lpstr>
      <vt:lpstr>PowerPoint Presentation</vt:lpstr>
      <vt:lpstr>Thinking about Self-Evaluation</vt:lpstr>
      <vt:lpstr>Self Evaluation: Students Making Choices</vt:lpstr>
      <vt:lpstr>Contact Information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MCAS-Alt Access Skills for ELA-Writing</dc:title>
  <dc:creator>Hand, Debra (DESE)</dc:creator>
  <cp:lastModifiedBy>Kevin Froton</cp:lastModifiedBy>
  <cp:revision>7</cp:revision>
  <dcterms:created xsi:type="dcterms:W3CDTF">2023-08-25T18:02:20Z</dcterms:created>
  <dcterms:modified xsi:type="dcterms:W3CDTF">2023-10-05T14:35:30Z</dcterms:modified>
</cp:coreProperties>
</file>