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78" r:id="rId2"/>
    <p:sldId id="311" r:id="rId3"/>
    <p:sldId id="316" r:id="rId4"/>
    <p:sldId id="315" r:id="rId5"/>
    <p:sldId id="318" r:id="rId6"/>
    <p:sldId id="317" r:id="rId7"/>
    <p:sldId id="282" r:id="rId8"/>
    <p:sldId id="285" r:id="rId9"/>
    <p:sldId id="283" r:id="rId10"/>
    <p:sldId id="301" r:id="rId11"/>
    <p:sldId id="287" r:id="rId12"/>
    <p:sldId id="313" r:id="rId13"/>
    <p:sldId id="319" r:id="rId14"/>
    <p:sldId id="289" r:id="rId15"/>
    <p:sldId id="320" r:id="rId16"/>
    <p:sldId id="322" r:id="rId17"/>
    <p:sldId id="290" r:id="rId18"/>
    <p:sldId id="309" r:id="rId19"/>
    <p:sldId id="310" r:id="rId20"/>
    <p:sldId id="307" r:id="rId21"/>
    <p:sldId id="308" r:id="rId22"/>
    <p:sldId id="306" r:id="rId23"/>
    <p:sldId id="305" r:id="rId24"/>
    <p:sldId id="297" r:id="rId25"/>
    <p:sldId id="298" r:id="rId26"/>
    <p:sldId id="303" r:id="rId27"/>
    <p:sldId id="300"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mp; content" id="{AEEF91B5-C040-418C-A7EF-D396E8C5FE21}">
          <p14:sldIdLst>
            <p14:sldId id="278"/>
            <p14:sldId id="311"/>
            <p14:sldId id="316"/>
            <p14:sldId id="315"/>
            <p14:sldId id="318"/>
            <p14:sldId id="317"/>
            <p14:sldId id="282"/>
            <p14:sldId id="285"/>
            <p14:sldId id="283"/>
            <p14:sldId id="301"/>
            <p14:sldId id="287"/>
            <p14:sldId id="313"/>
            <p14:sldId id="319"/>
            <p14:sldId id="289"/>
            <p14:sldId id="320"/>
            <p14:sldId id="322"/>
            <p14:sldId id="290"/>
            <p14:sldId id="309"/>
            <p14:sldId id="310"/>
            <p14:sldId id="307"/>
            <p14:sldId id="308"/>
            <p14:sldId id="306"/>
            <p14:sldId id="305"/>
            <p14:sldId id="297"/>
            <p14:sldId id="298"/>
            <p14:sldId id="303"/>
            <p14:sldId id="300"/>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89EDC-8690-4C26-AAA5-EF255E58CDF7}" v="197" dt="2023-08-24T17:59:59.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456" y="8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6"/>
      <c:hPercent val="62"/>
      <c:rotY val="44"/>
      <c:depthPercent val="70"/>
      <c:rAngAx val="1"/>
    </c:view3D>
    <c:floor>
      <c:thickness val="0"/>
      <c:spPr>
        <a:solidFill>
          <a:srgbClr val="C0C0C0"/>
        </a:solidFill>
        <a:ln w="3175">
          <a:solidFill>
            <a:schemeClr val="tx1"/>
          </a:solidFill>
          <a:prstDash val="solid"/>
        </a:ln>
      </c:spPr>
    </c:floor>
    <c:sideWall>
      <c:thickness val="0"/>
    </c:sideWall>
    <c:backWall>
      <c:thickness val="0"/>
    </c:backWall>
    <c:plotArea>
      <c:layout>
        <c:manualLayout>
          <c:layoutTarget val="inner"/>
          <c:xMode val="edge"/>
          <c:yMode val="edge"/>
          <c:x val="0"/>
          <c:y val="3.0403845449103992E-2"/>
          <c:w val="0.80924170616114122"/>
          <c:h val="0.92307692307692257"/>
        </c:manualLayout>
      </c:layout>
      <c:bar3DChart>
        <c:barDir val="col"/>
        <c:grouping val="clustered"/>
        <c:varyColors val="0"/>
        <c:ser>
          <c:idx val="0"/>
          <c:order val="0"/>
          <c:tx>
            <c:strRef>
              <c:f>Sheet1!$A$2</c:f>
              <c:strCache>
                <c:ptCount val="1"/>
                <c:pt idx="0">
                  <c:v>Grade 4</c:v>
                </c:pt>
              </c:strCache>
            </c:strRef>
          </c:tx>
          <c:spPr>
            <a:solidFill>
              <a:srgbClr val="00FFFF"/>
            </a:solidFill>
            <a:ln w="13094">
              <a:solidFill>
                <a:schemeClr val="tx1"/>
              </a:solidFill>
              <a:prstDash val="solid"/>
            </a:ln>
          </c:spPr>
          <c:invertIfNegative val="0"/>
          <c:cat>
            <c:numRef>
              <c:f>Sheet1!$B$1:$E$1</c:f>
              <c:numCache>
                <c:formatCode>General</c:formatCode>
                <c:ptCount val="4"/>
              </c:numCache>
            </c:numRef>
          </c:cat>
          <c:val>
            <c:numRef>
              <c:f>Sheet1!$B$2:$E$2</c:f>
              <c:numCache>
                <c:formatCode>General</c:formatCode>
                <c:ptCount val="4"/>
                <c:pt idx="0">
                  <c:v>0</c:v>
                </c:pt>
                <c:pt idx="1">
                  <c:v>0</c:v>
                </c:pt>
                <c:pt idx="2">
                  <c:v>0</c:v>
                </c:pt>
                <c:pt idx="3">
                  <c:v>25</c:v>
                </c:pt>
              </c:numCache>
            </c:numRef>
          </c:val>
          <c:extLst>
            <c:ext xmlns:c16="http://schemas.microsoft.com/office/drawing/2014/chart" uri="{C3380CC4-5D6E-409C-BE32-E72D297353CC}">
              <c16:uniqueId val="{00000000-CF8D-4E54-9F9B-F3E0C72A7263}"/>
            </c:ext>
          </c:extLst>
        </c:ser>
        <c:ser>
          <c:idx val="1"/>
          <c:order val="1"/>
          <c:tx>
            <c:strRef>
              <c:f>Sheet1!$A$3</c:f>
              <c:strCache>
                <c:ptCount val="1"/>
                <c:pt idx="0">
                  <c:v>Grade 8</c:v>
                </c:pt>
              </c:strCache>
            </c:strRef>
          </c:tx>
          <c:spPr>
            <a:solidFill>
              <a:srgbClr val="0000FF"/>
            </a:solidFill>
            <a:ln w="13094">
              <a:solidFill>
                <a:schemeClr val="tx1"/>
              </a:solidFill>
              <a:prstDash val="solid"/>
            </a:ln>
          </c:spPr>
          <c:invertIfNegative val="0"/>
          <c:cat>
            <c:numRef>
              <c:f>Sheet1!$B$1:$E$1</c:f>
              <c:numCache>
                <c:formatCode>General</c:formatCode>
                <c:ptCount val="4"/>
              </c:numCache>
            </c:numRef>
          </c:cat>
          <c:val>
            <c:numRef>
              <c:f>Sheet1!$B$3:$E$3</c:f>
              <c:numCache>
                <c:formatCode>General</c:formatCode>
                <c:ptCount val="4"/>
                <c:pt idx="0">
                  <c:v>0</c:v>
                </c:pt>
                <c:pt idx="1">
                  <c:v>0</c:v>
                </c:pt>
                <c:pt idx="2">
                  <c:v>0</c:v>
                </c:pt>
                <c:pt idx="3">
                  <c:v>31.6</c:v>
                </c:pt>
              </c:numCache>
            </c:numRef>
          </c:val>
          <c:extLst>
            <c:ext xmlns:c16="http://schemas.microsoft.com/office/drawing/2014/chart" uri="{C3380CC4-5D6E-409C-BE32-E72D297353CC}">
              <c16:uniqueId val="{00000001-CF8D-4E54-9F9B-F3E0C72A7263}"/>
            </c:ext>
          </c:extLst>
        </c:ser>
        <c:ser>
          <c:idx val="2"/>
          <c:order val="2"/>
          <c:tx>
            <c:strRef>
              <c:f>Sheet1!$A$4</c:f>
              <c:strCache>
                <c:ptCount val="1"/>
                <c:pt idx="0">
                  <c:v>Grade 10</c:v>
                </c:pt>
              </c:strCache>
            </c:strRef>
          </c:tx>
          <c:spPr>
            <a:solidFill>
              <a:srgbClr val="CC99FF"/>
            </a:solidFill>
            <a:ln w="13094">
              <a:solidFill>
                <a:schemeClr val="tx1"/>
              </a:solidFill>
              <a:prstDash val="solid"/>
            </a:ln>
          </c:spPr>
          <c:invertIfNegative val="0"/>
          <c:cat>
            <c:numRef>
              <c:f>Sheet1!$B$1:$E$1</c:f>
              <c:numCache>
                <c:formatCode>General</c:formatCode>
                <c:ptCount val="4"/>
              </c:numCache>
            </c:numRef>
          </c:cat>
          <c:val>
            <c:numRef>
              <c:f>Sheet1!$B$4:$E$4</c:f>
              <c:numCache>
                <c:formatCode>General</c:formatCode>
                <c:ptCount val="4"/>
                <c:pt idx="0">
                  <c:v>0</c:v>
                </c:pt>
                <c:pt idx="1">
                  <c:v>0</c:v>
                </c:pt>
                <c:pt idx="2">
                  <c:v>0</c:v>
                </c:pt>
                <c:pt idx="3">
                  <c:v>38</c:v>
                </c:pt>
              </c:numCache>
            </c:numRef>
          </c:val>
          <c:extLst>
            <c:ext xmlns:c16="http://schemas.microsoft.com/office/drawing/2014/chart" uri="{C3380CC4-5D6E-409C-BE32-E72D297353CC}">
              <c16:uniqueId val="{00000002-CF8D-4E54-9F9B-F3E0C72A7263}"/>
            </c:ext>
          </c:extLst>
        </c:ser>
        <c:ser>
          <c:idx val="3"/>
          <c:order val="3"/>
          <c:tx>
            <c:strRef>
              <c:f>Sheet1!$A$5</c:f>
              <c:strCache>
                <c:ptCount val="1"/>
              </c:strCache>
            </c:strRef>
          </c:tx>
          <c:spPr>
            <a:solidFill>
              <a:schemeClr val="folHlink"/>
            </a:solidFill>
            <a:ln w="13094">
              <a:solidFill>
                <a:schemeClr val="tx1"/>
              </a:solidFill>
              <a:prstDash val="solid"/>
            </a:ln>
          </c:spPr>
          <c:invertIfNegative val="0"/>
          <c:cat>
            <c:numRef>
              <c:f>Sheet1!$B$1:$E$1</c:f>
              <c:numCache>
                <c:formatCode>General</c:formatCode>
                <c:ptCount val="4"/>
              </c:numCache>
            </c:numRef>
          </c:cat>
          <c:val>
            <c:numRef>
              <c:f>Sheet1!$B$5:$E$5</c:f>
              <c:numCache>
                <c:formatCode>General</c:formatCode>
                <c:ptCount val="4"/>
                <c:pt idx="1">
                  <c:v>0</c:v>
                </c:pt>
                <c:pt idx="2">
                  <c:v>0</c:v>
                </c:pt>
              </c:numCache>
            </c:numRef>
          </c:val>
          <c:extLst>
            <c:ext xmlns:c16="http://schemas.microsoft.com/office/drawing/2014/chart" uri="{C3380CC4-5D6E-409C-BE32-E72D297353CC}">
              <c16:uniqueId val="{00000003-CF8D-4E54-9F9B-F3E0C72A7263}"/>
            </c:ext>
          </c:extLst>
        </c:ser>
        <c:ser>
          <c:idx val="4"/>
          <c:order val="4"/>
          <c:tx>
            <c:strRef>
              <c:f>Sheet1!$A$6</c:f>
              <c:strCache>
                <c:ptCount val="1"/>
              </c:strCache>
            </c:strRef>
          </c:tx>
          <c:spPr>
            <a:solidFill>
              <a:schemeClr val="bg2"/>
            </a:solidFill>
            <a:ln w="13094">
              <a:solidFill>
                <a:schemeClr val="tx1"/>
              </a:solidFill>
              <a:prstDash val="solid"/>
            </a:ln>
          </c:spPr>
          <c:invertIfNegative val="0"/>
          <c:cat>
            <c:numRef>
              <c:f>Sheet1!$B$1:$E$1</c:f>
              <c:numCache>
                <c:formatCode>General</c:formatCode>
                <c:ptCount val="4"/>
              </c:numCache>
            </c:numRef>
          </c:cat>
          <c:val>
            <c:numRef>
              <c:f>Sheet1!$B$6:$E$6</c:f>
              <c:numCache>
                <c:formatCode>General</c:formatCode>
                <c:ptCount val="4"/>
                <c:pt idx="1">
                  <c:v>0</c:v>
                </c:pt>
                <c:pt idx="2">
                  <c:v>0</c:v>
                </c:pt>
              </c:numCache>
            </c:numRef>
          </c:val>
          <c:extLst>
            <c:ext xmlns:c16="http://schemas.microsoft.com/office/drawing/2014/chart" uri="{C3380CC4-5D6E-409C-BE32-E72D297353CC}">
              <c16:uniqueId val="{00000004-CF8D-4E54-9F9B-F3E0C72A7263}"/>
            </c:ext>
          </c:extLst>
        </c:ser>
        <c:dLbls>
          <c:showLegendKey val="0"/>
          <c:showVal val="0"/>
          <c:showCatName val="0"/>
          <c:showSerName val="0"/>
          <c:showPercent val="0"/>
          <c:showBubbleSize val="0"/>
        </c:dLbls>
        <c:gapWidth val="0"/>
        <c:gapDepth val="0"/>
        <c:shape val="box"/>
        <c:axId val="-67639520"/>
        <c:axId val="-67636800"/>
        <c:axId val="0"/>
      </c:bar3DChart>
      <c:catAx>
        <c:axId val="-67639520"/>
        <c:scaling>
          <c:orientation val="minMax"/>
        </c:scaling>
        <c:delete val="0"/>
        <c:axPos val="b"/>
        <c:numFmt formatCode="General" sourceLinked="1"/>
        <c:majorTickMark val="out"/>
        <c:minorTickMark val="none"/>
        <c:tickLblPos val="low"/>
        <c:spPr>
          <a:ln w="3273">
            <a:solidFill>
              <a:schemeClr val="tx1"/>
            </a:solidFill>
            <a:prstDash val="solid"/>
          </a:ln>
        </c:spPr>
        <c:txPr>
          <a:bodyPr rot="0" vert="horz"/>
          <a:lstStyle/>
          <a:p>
            <a:pPr>
              <a:defRPr sz="1856" b="1" i="0" u="none" strike="noStrike" baseline="0">
                <a:solidFill>
                  <a:schemeClr val="tx1"/>
                </a:solidFill>
                <a:latin typeface="Times New Roman"/>
                <a:ea typeface="Times New Roman"/>
                <a:cs typeface="Times New Roman"/>
              </a:defRPr>
            </a:pPr>
            <a:endParaRPr lang="en-US"/>
          </a:p>
        </c:txPr>
        <c:crossAx val="-67636800"/>
        <c:crosses val="autoZero"/>
        <c:auto val="1"/>
        <c:lblAlgn val="ctr"/>
        <c:lblOffset val="100"/>
        <c:tickLblSkip val="1"/>
        <c:tickMarkSkip val="1"/>
        <c:noMultiLvlLbl val="0"/>
      </c:catAx>
      <c:valAx>
        <c:axId val="-67636800"/>
        <c:scaling>
          <c:orientation val="minMax"/>
        </c:scaling>
        <c:delete val="1"/>
        <c:axPos val="l"/>
        <c:numFmt formatCode="General" sourceLinked="1"/>
        <c:majorTickMark val="out"/>
        <c:minorTickMark val="none"/>
        <c:tickLblPos val="none"/>
        <c:crossAx val="-67639520"/>
        <c:crosses val="autoZero"/>
        <c:crossBetween val="between"/>
      </c:valAx>
      <c:spPr>
        <a:noFill/>
        <a:ln w="26188">
          <a:noFill/>
        </a:ln>
      </c:spPr>
    </c:plotArea>
    <c:plotVisOnly val="1"/>
    <c:dispBlanksAs val="gap"/>
    <c:showDLblsOverMax val="0"/>
  </c:chart>
  <c:spPr>
    <a:noFill/>
    <a:ln>
      <a:noFill/>
    </a:ln>
  </c:spPr>
  <c:txPr>
    <a:bodyPr/>
    <a:lstStyle/>
    <a:p>
      <a:pPr>
        <a:defRPr sz="1856"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0.77996</cdr:x>
      <cdr:y>0.40912</cdr:y>
    </cdr:from>
    <cdr:to>
      <cdr:x>1</cdr:x>
      <cdr:y>0.47109</cdr:y>
    </cdr:to>
    <cdr:sp macro="" textlink="">
      <cdr:nvSpPr>
        <cdr:cNvPr id="3" name="Rectangle 2"/>
        <cdr:cNvSpPr>
          <a:spLocks xmlns:a="http://schemas.openxmlformats.org/drawingml/2006/main" noChangeArrowheads="1"/>
        </cdr:cNvSpPr>
      </cdr:nvSpPr>
      <cdr:spPr bwMode="auto">
        <a:xfrm xmlns:a="http://schemas.openxmlformats.org/drawingml/2006/main">
          <a:off x="6907373" y="2235270"/>
          <a:ext cx="1948663" cy="33858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lnSpc>
              <a:spcPct val="80000"/>
            </a:lnSpc>
            <a:spcBef>
              <a:spcPct val="20000"/>
            </a:spcBef>
            <a:spcAft>
              <a:spcPct val="0"/>
            </a:spcAft>
            <a:buClr>
              <a:srgbClr val="000000"/>
            </a:buClr>
            <a:buSzPct val="75000"/>
            <a:buFont typeface="Wingdings" pitchFamily="2" charset="2"/>
            <a:defRPr sz="2600" b="1" kern="1200">
              <a:solidFill>
                <a:srgbClr val="000000"/>
              </a:solidFill>
              <a:latin typeface="Trebuchet MS" pitchFamily="34" charset="0"/>
              <a:cs typeface="Times New Roman" pitchFamily="18" charset="0"/>
            </a:defRPr>
          </a:lvl1pPr>
          <a:lvl2pPr marL="457200" algn="l" rtl="0" fontAlgn="base">
            <a:lnSpc>
              <a:spcPct val="80000"/>
            </a:lnSpc>
            <a:spcBef>
              <a:spcPct val="20000"/>
            </a:spcBef>
            <a:spcAft>
              <a:spcPct val="0"/>
            </a:spcAft>
            <a:buClr>
              <a:srgbClr val="000000"/>
            </a:buClr>
            <a:buSzPct val="75000"/>
            <a:buFont typeface="Wingdings" pitchFamily="2" charset="2"/>
            <a:defRPr sz="2600" b="1" kern="1200">
              <a:solidFill>
                <a:srgbClr val="000000"/>
              </a:solidFill>
              <a:latin typeface="Trebuchet MS" pitchFamily="34" charset="0"/>
              <a:cs typeface="Times New Roman" pitchFamily="18" charset="0"/>
            </a:defRPr>
          </a:lvl2pPr>
          <a:lvl3pPr marL="914400" algn="l" rtl="0" fontAlgn="base">
            <a:lnSpc>
              <a:spcPct val="80000"/>
            </a:lnSpc>
            <a:spcBef>
              <a:spcPct val="20000"/>
            </a:spcBef>
            <a:spcAft>
              <a:spcPct val="0"/>
            </a:spcAft>
            <a:buClr>
              <a:srgbClr val="000000"/>
            </a:buClr>
            <a:buSzPct val="75000"/>
            <a:buFont typeface="Wingdings" pitchFamily="2" charset="2"/>
            <a:defRPr sz="2600" b="1" kern="1200">
              <a:solidFill>
                <a:srgbClr val="000000"/>
              </a:solidFill>
              <a:latin typeface="Trebuchet MS" pitchFamily="34" charset="0"/>
              <a:cs typeface="Times New Roman" pitchFamily="18" charset="0"/>
            </a:defRPr>
          </a:lvl3pPr>
          <a:lvl4pPr marL="1371600" algn="l" rtl="0" fontAlgn="base">
            <a:lnSpc>
              <a:spcPct val="80000"/>
            </a:lnSpc>
            <a:spcBef>
              <a:spcPct val="20000"/>
            </a:spcBef>
            <a:spcAft>
              <a:spcPct val="0"/>
            </a:spcAft>
            <a:buClr>
              <a:srgbClr val="000000"/>
            </a:buClr>
            <a:buSzPct val="75000"/>
            <a:buFont typeface="Wingdings" pitchFamily="2" charset="2"/>
            <a:defRPr sz="2600" b="1" kern="1200">
              <a:solidFill>
                <a:srgbClr val="000000"/>
              </a:solidFill>
              <a:latin typeface="Trebuchet MS" pitchFamily="34" charset="0"/>
              <a:cs typeface="Times New Roman" pitchFamily="18" charset="0"/>
            </a:defRPr>
          </a:lvl4pPr>
          <a:lvl5pPr marL="1828800" algn="l" rtl="0" fontAlgn="base">
            <a:lnSpc>
              <a:spcPct val="80000"/>
            </a:lnSpc>
            <a:spcBef>
              <a:spcPct val="20000"/>
            </a:spcBef>
            <a:spcAft>
              <a:spcPct val="0"/>
            </a:spcAft>
            <a:buClr>
              <a:srgbClr val="000000"/>
            </a:buClr>
            <a:buSzPct val="75000"/>
            <a:buFont typeface="Wingdings" pitchFamily="2" charset="2"/>
            <a:defRPr sz="2600" b="1" kern="1200">
              <a:solidFill>
                <a:srgbClr val="000000"/>
              </a:solidFill>
              <a:latin typeface="Trebuchet MS" pitchFamily="34" charset="0"/>
              <a:cs typeface="Times New Roman" pitchFamily="18" charset="0"/>
            </a:defRPr>
          </a:lvl5pPr>
          <a:lvl6pPr marL="2286000" algn="l" defTabSz="914400" rtl="0" eaLnBrk="1" latinLnBrk="0" hangingPunct="1">
            <a:defRPr sz="2600" b="1" kern="1200">
              <a:solidFill>
                <a:srgbClr val="000000"/>
              </a:solidFill>
              <a:latin typeface="Trebuchet MS" pitchFamily="34" charset="0"/>
              <a:cs typeface="Times New Roman" pitchFamily="18" charset="0"/>
            </a:defRPr>
          </a:lvl6pPr>
          <a:lvl7pPr marL="2743200" algn="l" defTabSz="914400" rtl="0" eaLnBrk="1" latinLnBrk="0" hangingPunct="1">
            <a:defRPr sz="2600" b="1" kern="1200">
              <a:solidFill>
                <a:srgbClr val="000000"/>
              </a:solidFill>
              <a:latin typeface="Trebuchet MS" pitchFamily="34" charset="0"/>
              <a:cs typeface="Times New Roman" pitchFamily="18" charset="0"/>
            </a:defRPr>
          </a:lvl7pPr>
          <a:lvl8pPr marL="3200400" algn="l" defTabSz="914400" rtl="0" eaLnBrk="1" latinLnBrk="0" hangingPunct="1">
            <a:defRPr sz="2600" b="1" kern="1200">
              <a:solidFill>
                <a:srgbClr val="000000"/>
              </a:solidFill>
              <a:latin typeface="Trebuchet MS" pitchFamily="34" charset="0"/>
              <a:cs typeface="Times New Roman" pitchFamily="18" charset="0"/>
            </a:defRPr>
          </a:lvl8pPr>
          <a:lvl9pPr marL="3657600" algn="l" defTabSz="914400" rtl="0" eaLnBrk="1" latinLnBrk="0" hangingPunct="1">
            <a:defRPr sz="2600" b="1" kern="1200">
              <a:solidFill>
                <a:srgbClr val="000000"/>
              </a:solidFill>
              <a:latin typeface="Trebuchet MS" pitchFamily="34" charset="0"/>
              <a:cs typeface="Times New Roman" pitchFamily="18" charset="0"/>
            </a:defRPr>
          </a:lvl9pPr>
        </a:lstStyle>
        <a:p xmlns:a="http://schemas.openxmlformats.org/drawingml/2006/main">
          <a:pPr algn="ctr" eaLnBrk="0" hangingPunct="0"/>
          <a:r>
            <a:rPr lang="en-US" sz="2000" dirty="0">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Grade Level</a:t>
          </a:r>
        </a:p>
      </cdr:txBody>
    </cdr:sp>
  </cdr:relSizeAnchor>
  <cdr:relSizeAnchor xmlns:cdr="http://schemas.openxmlformats.org/drawingml/2006/chartDrawing">
    <cdr:from>
      <cdr:x>0.75322</cdr:x>
      <cdr:y>0.01746</cdr:y>
    </cdr:from>
    <cdr:to>
      <cdr:x>0.98051</cdr:x>
      <cdr:y>0.26911</cdr:y>
    </cdr:to>
    <cdr:sp macro="" textlink="">
      <cdr:nvSpPr>
        <cdr:cNvPr id="4" name="Text Box 1"/>
        <cdr:cNvSpPr txBox="1">
          <a:spLocks xmlns:a="http://schemas.openxmlformats.org/drawingml/2006/main" noChangeArrowheads="1"/>
        </cdr:cNvSpPr>
      </cdr:nvSpPr>
      <cdr:spPr bwMode="auto">
        <a:xfrm xmlns:a="http://schemas.openxmlformats.org/drawingml/2006/main">
          <a:off x="6670522" y="95395"/>
          <a:ext cx="2012910" cy="1374890"/>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square" lIns="27432" tIns="22860" rIns="27432" bIns="22860"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2000" b="1" i="0" u="none" strike="noStrike" baseline="0" dirty="0">
              <a:solidFill>
                <a:srgbClr val="002060"/>
              </a:solidFill>
              <a:latin typeface="Arial" panose="020B0604020202020204" pitchFamily="34" charset="0"/>
              <a:cs typeface="Arial" panose="020B0604020202020204" pitchFamily="34" charset="0"/>
            </a:rPr>
            <a:t>Learning </a:t>
          </a:r>
        </a:p>
        <a:p xmlns:a="http://schemas.openxmlformats.org/drawingml/2006/main">
          <a:pPr algn="ctr" rtl="0">
            <a:defRPr sz="1000"/>
          </a:pPr>
          <a:r>
            <a:rPr lang="en-US" sz="2000" b="1" i="0" u="none" strike="noStrike" baseline="0" dirty="0">
              <a:solidFill>
                <a:srgbClr val="002060"/>
              </a:solidFill>
              <a:latin typeface="Arial" panose="020B0604020202020204" pitchFamily="34" charset="0"/>
              <a:cs typeface="Arial" panose="020B0604020202020204" pitchFamily="34" charset="0"/>
            </a:rPr>
            <a:t>Standards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915665-E2EC-3F8C-0B48-220B0545D7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6" name="Slide Number Placeholder 5">
            <a:extLst>
              <a:ext uri="{FF2B5EF4-FFF2-40B4-BE49-F238E27FC236}">
                <a16:creationId xmlns:a16="http://schemas.microsoft.com/office/drawing/2014/main" id="{B1F5CC3D-BD54-7ED1-B7ED-FB5F9A2B70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B0F208-F386-4240-A32B-88BA67F47B26}" type="slidenum">
              <a:rPr lang="en-US" smtClean="0"/>
              <a:t>‹#›</a:t>
            </a:fld>
            <a:endParaRPr lang="en-US"/>
          </a:p>
        </p:txBody>
      </p:sp>
    </p:spTree>
    <p:extLst>
      <p:ext uri="{BB962C8B-B14F-4D97-AF65-F5344CB8AC3E}">
        <p14:creationId xmlns:p14="http://schemas.microsoft.com/office/powerpoint/2010/main" val="2303949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3" name="Slide Number Placeholder 2">
            <a:extLst>
              <a:ext uri="{FF2B5EF4-FFF2-40B4-BE49-F238E27FC236}">
                <a16:creationId xmlns:a16="http://schemas.microsoft.com/office/drawing/2014/main" id="{61033A3F-B538-3B4C-66EF-C782CC4D2A6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7653E-B642-4D13-838B-B99E7E7A69CC}" type="slidenum">
              <a:rPr lang="en-US" smtClean="0"/>
              <a:t>‹#›</a:t>
            </a:fld>
            <a:endParaRPr lang="en-US"/>
          </a:p>
        </p:txBody>
      </p:sp>
    </p:spTree>
    <p:extLst>
      <p:ext uri="{BB962C8B-B14F-4D97-AF65-F5344CB8AC3E}">
        <p14:creationId xmlns:p14="http://schemas.microsoft.com/office/powerpoint/2010/main" val="77285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1</a:t>
            </a:fld>
            <a:endParaRPr lang="zh-CN" altLang="en-US"/>
          </a:p>
        </p:txBody>
      </p:sp>
    </p:spTree>
    <p:extLst>
      <p:ext uri="{BB962C8B-B14F-4D97-AF65-F5344CB8AC3E}">
        <p14:creationId xmlns:p14="http://schemas.microsoft.com/office/powerpoint/2010/main" val="373516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10</a:t>
            </a:fld>
            <a:endParaRPr lang="zh-CN" altLang="en-US"/>
          </a:p>
        </p:txBody>
      </p:sp>
    </p:spTree>
    <p:extLst>
      <p:ext uri="{BB962C8B-B14F-4D97-AF65-F5344CB8AC3E}">
        <p14:creationId xmlns:p14="http://schemas.microsoft.com/office/powerpoint/2010/main" val="423155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690408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604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13</a:t>
            </a:fld>
            <a:endParaRPr lang="zh-CN" altLang="en-US"/>
          </a:p>
        </p:txBody>
      </p:sp>
    </p:spTree>
    <p:extLst>
      <p:ext uri="{BB962C8B-B14F-4D97-AF65-F5344CB8AC3E}">
        <p14:creationId xmlns:p14="http://schemas.microsoft.com/office/powerpoint/2010/main" val="86868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3507641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89220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321043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1331670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18</a:t>
            </a:fld>
            <a:endParaRPr lang="zh-CN" altLang="en-US"/>
          </a:p>
        </p:txBody>
      </p:sp>
    </p:spTree>
    <p:extLst>
      <p:ext uri="{BB962C8B-B14F-4D97-AF65-F5344CB8AC3E}">
        <p14:creationId xmlns:p14="http://schemas.microsoft.com/office/powerpoint/2010/main" val="427763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19</a:t>
            </a:fld>
            <a:endParaRPr lang="zh-CN" altLang="en-US"/>
          </a:p>
        </p:txBody>
      </p:sp>
    </p:spTree>
    <p:extLst>
      <p:ext uri="{BB962C8B-B14F-4D97-AF65-F5344CB8AC3E}">
        <p14:creationId xmlns:p14="http://schemas.microsoft.com/office/powerpoint/2010/main" val="66196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2</a:t>
            </a:fld>
            <a:endParaRPr lang="zh-CN" altLang="en-US"/>
          </a:p>
        </p:txBody>
      </p:sp>
    </p:spTree>
    <p:extLst>
      <p:ext uri="{BB962C8B-B14F-4D97-AF65-F5344CB8AC3E}">
        <p14:creationId xmlns:p14="http://schemas.microsoft.com/office/powerpoint/2010/main" val="99532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20</a:t>
            </a:fld>
            <a:endParaRPr lang="zh-CN" altLang="en-US"/>
          </a:p>
        </p:txBody>
      </p:sp>
    </p:spTree>
    <p:extLst>
      <p:ext uri="{BB962C8B-B14F-4D97-AF65-F5344CB8AC3E}">
        <p14:creationId xmlns:p14="http://schemas.microsoft.com/office/powerpoint/2010/main" val="909312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21</a:t>
            </a:fld>
            <a:endParaRPr lang="zh-CN" altLang="en-US"/>
          </a:p>
        </p:txBody>
      </p:sp>
    </p:spTree>
    <p:extLst>
      <p:ext uri="{BB962C8B-B14F-4D97-AF65-F5344CB8AC3E}">
        <p14:creationId xmlns:p14="http://schemas.microsoft.com/office/powerpoint/2010/main" val="1671056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22</a:t>
            </a:fld>
            <a:endParaRPr lang="zh-CN" altLang="en-US"/>
          </a:p>
        </p:txBody>
      </p:sp>
    </p:spTree>
    <p:extLst>
      <p:ext uri="{BB962C8B-B14F-4D97-AF65-F5344CB8AC3E}">
        <p14:creationId xmlns:p14="http://schemas.microsoft.com/office/powerpoint/2010/main" val="2369611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23</a:t>
            </a:fld>
            <a:endParaRPr lang="zh-CN" altLang="en-US"/>
          </a:p>
        </p:txBody>
      </p:sp>
    </p:spTree>
    <p:extLst>
      <p:ext uri="{BB962C8B-B14F-4D97-AF65-F5344CB8AC3E}">
        <p14:creationId xmlns:p14="http://schemas.microsoft.com/office/powerpoint/2010/main" val="2114675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24</a:t>
            </a:fld>
            <a:endParaRPr lang="zh-CN" altLang="en-US"/>
          </a:p>
        </p:txBody>
      </p:sp>
    </p:spTree>
    <p:extLst>
      <p:ext uri="{BB962C8B-B14F-4D97-AF65-F5344CB8AC3E}">
        <p14:creationId xmlns:p14="http://schemas.microsoft.com/office/powerpoint/2010/main" val="1511401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25</a:t>
            </a:fld>
            <a:endParaRPr lang="zh-CN" altLang="en-US"/>
          </a:p>
        </p:txBody>
      </p:sp>
    </p:spTree>
    <p:extLst>
      <p:ext uri="{BB962C8B-B14F-4D97-AF65-F5344CB8AC3E}">
        <p14:creationId xmlns:p14="http://schemas.microsoft.com/office/powerpoint/2010/main" val="1925599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26</a:t>
            </a:fld>
            <a:endParaRPr lang="zh-CN" altLang="en-US"/>
          </a:p>
        </p:txBody>
      </p:sp>
    </p:spTree>
    <p:extLst>
      <p:ext uri="{BB962C8B-B14F-4D97-AF65-F5344CB8AC3E}">
        <p14:creationId xmlns:p14="http://schemas.microsoft.com/office/powerpoint/2010/main" val="1811664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27</a:t>
            </a:fld>
            <a:endParaRPr lang="zh-CN" altLang="en-US"/>
          </a:p>
        </p:txBody>
      </p:sp>
    </p:spTree>
    <p:extLst>
      <p:ext uri="{BB962C8B-B14F-4D97-AF65-F5344CB8AC3E}">
        <p14:creationId xmlns:p14="http://schemas.microsoft.com/office/powerpoint/2010/main" val="2100600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28</a:t>
            </a:fld>
            <a:endParaRPr lang="zh-CN" altLang="en-US"/>
          </a:p>
        </p:txBody>
      </p:sp>
    </p:spTree>
    <p:extLst>
      <p:ext uri="{BB962C8B-B14F-4D97-AF65-F5344CB8AC3E}">
        <p14:creationId xmlns:p14="http://schemas.microsoft.com/office/powerpoint/2010/main" val="168304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401971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4</a:t>
            </a:fld>
            <a:endParaRPr lang="zh-CN" altLang="en-US"/>
          </a:p>
        </p:txBody>
      </p:sp>
    </p:spTree>
    <p:extLst>
      <p:ext uri="{BB962C8B-B14F-4D97-AF65-F5344CB8AC3E}">
        <p14:creationId xmlns:p14="http://schemas.microsoft.com/office/powerpoint/2010/main" val="257933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5665" y="4400550"/>
            <a:ext cx="6520747" cy="4895850"/>
          </a:xfrm>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203160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355642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DCCD5AF-71CD-4C88-AC55-E7BE057B2D3C}" type="slidenum">
              <a:rPr lang="zh-CN" altLang="en-US" smtClean="0"/>
              <a:pPr/>
              <a:t>7</a:t>
            </a:fld>
            <a:endParaRPr lang="zh-CN" altLang="en-US"/>
          </a:p>
        </p:txBody>
      </p:sp>
    </p:spTree>
    <p:extLst>
      <p:ext uri="{BB962C8B-B14F-4D97-AF65-F5344CB8AC3E}">
        <p14:creationId xmlns:p14="http://schemas.microsoft.com/office/powerpoint/2010/main" val="4075189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187092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DCCD5AF-71CD-4C88-AC55-E7BE057B2D3C}" type="slidenum">
              <a:rPr lang="zh-CN" altLang="en-US" smtClean="0"/>
              <a:pPr/>
              <a:t>9</a:t>
            </a:fld>
            <a:endParaRPr lang="zh-CN" altLang="en-US"/>
          </a:p>
        </p:txBody>
      </p:sp>
    </p:spTree>
    <p:extLst>
      <p:ext uri="{BB962C8B-B14F-4D97-AF65-F5344CB8AC3E}">
        <p14:creationId xmlns:p14="http://schemas.microsoft.com/office/powerpoint/2010/main" val="3688855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fog, screenshot, blur&#10;&#10;Description automatically generated">
            <a:extLst>
              <a:ext uri="{FF2B5EF4-FFF2-40B4-BE49-F238E27FC236}">
                <a16:creationId xmlns:a16="http://schemas.microsoft.com/office/drawing/2014/main" id="{73A13FDB-6B12-D57B-937C-FDCC340F7DDF}"/>
              </a:ext>
            </a:extLst>
          </p:cNvPr>
          <p:cNvPicPr>
            <a:picLocks noChangeAspect="1"/>
          </p:cNvPicPr>
          <p:nvPr userDrawn="1"/>
        </p:nvPicPr>
        <p:blipFill>
          <a:blip r:embed="rId2"/>
          <a:stretch>
            <a:fillRect/>
          </a:stretch>
        </p:blipFill>
        <p:spPr>
          <a:xfrm>
            <a:off x="0" y="0"/>
            <a:ext cx="12191998" cy="6857999"/>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b="1" i="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159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2" name="Title 1">
            <a:extLst>
              <a:ext uri="{FF2B5EF4-FFF2-40B4-BE49-F238E27FC236}">
                <a16:creationId xmlns:a16="http://schemas.microsoft.com/office/drawing/2014/main" id="{ECF373DE-5751-8DAD-BB27-5732AA40A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40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501900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262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b="0" spc="-150"/>
            </a:lvl1pPr>
          </a:lstStyle>
          <a:p>
            <a:r>
              <a:rPr lang="en-US"/>
              <a:t>Click to edit Master title style</a:t>
            </a:r>
          </a:p>
        </p:txBody>
      </p:sp>
    </p:spTree>
    <p:extLst>
      <p:ext uri="{BB962C8B-B14F-4D97-AF65-F5344CB8AC3E}">
        <p14:creationId xmlns:p14="http://schemas.microsoft.com/office/powerpoint/2010/main" val="8108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pic>
        <p:nvPicPr>
          <p:cNvPr id="7" name="Picture 6" descr="A picture containing fog, screenshot, blur&#10;&#10;Description automatically generated">
            <a:extLst>
              <a:ext uri="{FF2B5EF4-FFF2-40B4-BE49-F238E27FC236}">
                <a16:creationId xmlns:a16="http://schemas.microsoft.com/office/drawing/2014/main" id="{BD671DD8-DB66-3B92-A1B6-23D8B89C2A4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spc="-150">
                <a:solidFill>
                  <a:schemeClr val="accent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88801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272534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30734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text, screenshot, envelope, stationary&#10;&#10;Description automatically generated">
            <a:extLst>
              <a:ext uri="{FF2B5EF4-FFF2-40B4-BE49-F238E27FC236}">
                <a16:creationId xmlns:a16="http://schemas.microsoft.com/office/drawing/2014/main" id="{C1C0FFF0-5075-CF61-E3DA-7EA0ED407C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chemeClr val="accent1">
                    <a:lumMod val="50000"/>
                  </a:schemeClr>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3730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5" name="Picture 4" descr="A picture containing fog, screenshot, blur&#10;&#10;Description automatically generated">
            <a:extLst>
              <a:ext uri="{FF2B5EF4-FFF2-40B4-BE49-F238E27FC236}">
                <a16:creationId xmlns:a16="http://schemas.microsoft.com/office/drawing/2014/main" id="{7439D200-687F-1A35-0FE3-6C8A8869349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3811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text, screenshot, envelope, stationary&#10;&#10;Description automatically generated">
            <a:extLst>
              <a:ext uri="{FF2B5EF4-FFF2-40B4-BE49-F238E27FC236}">
                <a16:creationId xmlns:a16="http://schemas.microsoft.com/office/drawing/2014/main" id="{C98BCF38-2DC6-B6A1-4F78-590B1BDDE2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11175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icture containing text, screenshot, envelope, stationary&#10;&#10;Description automatically generated">
            <a:extLst>
              <a:ext uri="{FF2B5EF4-FFF2-40B4-BE49-F238E27FC236}">
                <a16:creationId xmlns:a16="http://schemas.microsoft.com/office/drawing/2014/main" id="{342569E2-6A72-3DCA-A745-FF35C7E6ED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3313375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close-up of a blue and white rectangle&#10;&#10;Description automatically generated with medium confidence">
            <a:extLst>
              <a:ext uri="{FF2B5EF4-FFF2-40B4-BE49-F238E27FC236}">
                <a16:creationId xmlns:a16="http://schemas.microsoft.com/office/drawing/2014/main" id="{798CE026-D2F3-C172-A33A-A1429F11C515}"/>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770766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doe.mass.edu/mcas/alt/resources" TargetMode="External"/><Relationship Id="rId5" Type="http://schemas.openxmlformats.org/officeDocument/2006/relationships/hyperlink" Target="https://profile.measuredprogress.org/MCAS-Alt/login.aspx" TargetMode="External"/><Relationship Id="rId4" Type="http://schemas.openxmlformats.org/officeDocument/2006/relationships/hyperlink" Target="mailto:Debra.d.hand@mass.go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38362"/>
            <a:ext cx="11294301" cy="4690147"/>
          </a:xfrm>
        </p:spPr>
        <p:txBody>
          <a:bodyPr>
            <a:normAutofit/>
          </a:bodyPr>
          <a:lstStyle/>
          <a:p>
            <a:r>
              <a:rPr lang="en-US" sz="3600" b="1" dirty="0">
                <a:solidFill>
                  <a:srgbClr val="002060"/>
                </a:solidFill>
              </a:rPr>
              <a:t>MCAS-Alt</a:t>
            </a:r>
            <a:r>
              <a:rPr lang="en-US" sz="3600" dirty="0">
                <a:solidFill>
                  <a:srgbClr val="002060"/>
                </a:solidFill>
              </a:rPr>
              <a:t> </a:t>
            </a:r>
            <a:r>
              <a:rPr lang="en-US" sz="3600" b="1" dirty="0">
                <a:solidFill>
                  <a:srgbClr val="002060"/>
                </a:solidFill>
              </a:rPr>
              <a:t>For</a:t>
            </a:r>
            <a:r>
              <a:rPr lang="en-US" sz="3600" dirty="0">
                <a:solidFill>
                  <a:srgbClr val="002060"/>
                </a:solidFill>
              </a:rPr>
              <a:t> </a:t>
            </a:r>
            <a:r>
              <a:rPr lang="en-US" sz="3600" b="1" dirty="0">
                <a:solidFill>
                  <a:srgbClr val="002060"/>
                </a:solidFill>
              </a:rPr>
              <a:t>Students</a:t>
            </a:r>
            <a:r>
              <a:rPr lang="en-US" sz="3600" dirty="0">
                <a:solidFill>
                  <a:srgbClr val="002060"/>
                </a:solidFill>
              </a:rPr>
              <a:t> </a:t>
            </a:r>
            <a:r>
              <a:rPr lang="en-US" sz="3600" b="1" dirty="0">
                <a:solidFill>
                  <a:srgbClr val="002060"/>
                </a:solidFill>
              </a:rPr>
              <a:t>Using</a:t>
            </a:r>
            <a:r>
              <a:rPr lang="en-US" sz="3600" dirty="0">
                <a:solidFill>
                  <a:srgbClr val="002060"/>
                </a:solidFill>
              </a:rPr>
              <a:t> </a:t>
            </a:r>
            <a:r>
              <a:rPr lang="en-US" sz="3600" b="1" dirty="0">
                <a:solidFill>
                  <a:srgbClr val="002060"/>
                </a:solidFill>
              </a:rPr>
              <a:t>Access Skills</a:t>
            </a:r>
            <a:br>
              <a:rPr lang="en-US" sz="3600" b="1" dirty="0">
                <a:solidFill>
                  <a:srgbClr val="002060"/>
                </a:solidFill>
              </a:rPr>
            </a:br>
            <a:br>
              <a:rPr lang="en-US" sz="3600" b="1" dirty="0">
                <a:solidFill>
                  <a:srgbClr val="002060"/>
                </a:solidFill>
              </a:rPr>
            </a:br>
            <a:br>
              <a:rPr lang="en-US" sz="3600" b="1" dirty="0">
                <a:solidFill>
                  <a:srgbClr val="002060"/>
                </a:solidFill>
              </a:rPr>
            </a:br>
            <a:r>
              <a:rPr lang="en-US" sz="3600" b="1" dirty="0">
                <a:solidFill>
                  <a:srgbClr val="002060"/>
                </a:solidFill>
                <a:ea typeface="Tahoma" pitchFamily="34" charset="0"/>
              </a:rPr>
              <a:t>Fall 2023</a:t>
            </a:r>
            <a:br>
              <a:rPr lang="en-US" sz="3600" b="1" dirty="0">
                <a:solidFill>
                  <a:srgbClr val="002060"/>
                </a:solidFill>
                <a:ea typeface="Tahoma" pitchFamily="34" charset="0"/>
              </a:rPr>
            </a:br>
            <a:br>
              <a:rPr lang="en-US" sz="3600" b="1" dirty="0">
                <a:solidFill>
                  <a:srgbClr val="002060"/>
                </a:solidFill>
                <a:ea typeface="Tahoma" pitchFamily="34" charset="0"/>
              </a:rPr>
            </a:br>
            <a:r>
              <a:rPr lang="en-US" sz="3600" dirty="0">
                <a:solidFill>
                  <a:srgbClr val="002060"/>
                </a:solidFill>
              </a:rPr>
              <a:t>Laura Hines, MCAS-Alt Education Consultant</a:t>
            </a:r>
            <a:br>
              <a:rPr lang="en-US" sz="3600" dirty="0">
                <a:solidFill>
                  <a:srgbClr val="002060"/>
                </a:solidFill>
              </a:rPr>
            </a:br>
            <a:r>
              <a:rPr lang="en-US" sz="3600" dirty="0">
                <a:solidFill>
                  <a:srgbClr val="002060"/>
                </a:solidFill>
              </a:rPr>
              <a:t>Debra Hand, DESE</a:t>
            </a:r>
            <a:br>
              <a:rPr lang="en-US" sz="3600" dirty="0">
                <a:solidFill>
                  <a:srgbClr val="002060"/>
                </a:solidFill>
              </a:rPr>
            </a:br>
            <a:r>
              <a:rPr lang="en-US" sz="3600" dirty="0">
                <a:solidFill>
                  <a:srgbClr val="002060"/>
                </a:solidFill>
              </a:rPr>
              <a:t>Kevin Froton, Cognia</a:t>
            </a:r>
            <a:br>
              <a:rPr lang="en-US" sz="3600" b="1" dirty="0">
                <a:solidFill>
                  <a:srgbClr val="002060"/>
                </a:solidFill>
              </a:rPr>
            </a:br>
            <a:endParaRPr lang="en-US" sz="3600" dirty="0">
              <a:solidFill>
                <a:srgbClr val="002060"/>
              </a:solidFill>
              <a:latin typeface="Segoe SemiBold" panose="020B07030402040202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191581" y="1662545"/>
            <a:ext cx="7808837" cy="479069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665018" y="147782"/>
            <a:ext cx="11212946" cy="1260196"/>
          </a:xfrm>
        </p:spPr>
        <p:txBody>
          <a:bodyPr>
            <a:normAutofit fontScale="90000"/>
          </a:bodyPr>
          <a:lstStyle/>
          <a:p>
            <a:pPr>
              <a:spcAft>
                <a:spcPts val="1200"/>
              </a:spcAft>
            </a:pPr>
            <a:r>
              <a:rPr lang="en-US" dirty="0"/>
              <a:t>Select an Appropriate Access Skill from the Resource Guide to Create a Measurable Outcome</a:t>
            </a:r>
          </a:p>
        </p:txBody>
      </p:sp>
    </p:spTree>
    <p:extLst>
      <p:ext uri="{BB962C8B-B14F-4D97-AF65-F5344CB8AC3E}">
        <p14:creationId xmlns:p14="http://schemas.microsoft.com/office/powerpoint/2010/main" val="3402157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3" y="4113643"/>
            <a:ext cx="11887200" cy="2062103"/>
          </a:xfrm>
          <a:prstGeom prst="rect">
            <a:avLst/>
          </a:prstGeom>
          <a:solidFill>
            <a:srgbClr val="002060"/>
          </a:solidFill>
          <a:ln>
            <a:solidFill>
              <a:schemeClr val="bg1"/>
            </a:solidFill>
          </a:ln>
        </p:spPr>
        <p:txBody>
          <a:bodyPr wrap="square">
            <a:spAutoFit/>
          </a:bodyPr>
          <a:lstStyle/>
          <a:p>
            <a:pPr>
              <a:spcAft>
                <a:spcPts val="1200"/>
              </a:spcAft>
            </a:pPr>
            <a:r>
              <a:rPr lang="en-US" sz="3200" b="1" dirty="0">
                <a:solidFill>
                  <a:schemeClr val="bg1"/>
                </a:solidFill>
                <a:latin typeface="Arial" panose="020B0604020202020204" pitchFamily="34" charset="0"/>
                <a:cs typeface="Arial" panose="020B0604020202020204" pitchFamily="34" charset="0"/>
              </a:rPr>
              <a:t>Measurable outcome </a:t>
            </a:r>
            <a:r>
              <a:rPr lang="en-US" sz="3200" dirty="0">
                <a:solidFill>
                  <a:schemeClr val="bg1"/>
                </a:solidFill>
                <a:latin typeface="Arial" panose="020B0604020202020204" pitchFamily="34" charset="0"/>
                <a:cs typeface="Arial" panose="020B0604020202020204" pitchFamily="34" charset="0"/>
              </a:rPr>
              <a:t>includes the </a:t>
            </a:r>
            <a:r>
              <a:rPr lang="en-US" sz="3200" u="sng" dirty="0">
                <a:solidFill>
                  <a:schemeClr val="bg1"/>
                </a:solidFill>
                <a:latin typeface="Arial" panose="020B0604020202020204" pitchFamily="34" charset="0"/>
                <a:cs typeface="Arial" panose="020B0604020202020204" pitchFamily="34" charset="0"/>
              </a:rPr>
              <a:t>access skill</a:t>
            </a:r>
            <a:r>
              <a:rPr lang="en-US" sz="3200" dirty="0">
                <a:solidFill>
                  <a:schemeClr val="bg1"/>
                </a:solidFill>
                <a:latin typeface="Arial" panose="020B0604020202020204" pitchFamily="34" charset="0"/>
                <a:cs typeface="Arial" panose="020B0604020202020204" pitchFamily="34" charset="0"/>
              </a:rPr>
              <a:t> + </a:t>
            </a:r>
            <a:r>
              <a:rPr lang="en-US" sz="3200" u="sng" dirty="0">
                <a:solidFill>
                  <a:schemeClr val="bg1"/>
                </a:solidFill>
                <a:latin typeface="Arial" panose="020B0604020202020204" pitchFamily="34" charset="0"/>
                <a:cs typeface="Arial" panose="020B0604020202020204" pitchFamily="34" charset="0"/>
              </a:rPr>
              <a:t>criteria</a:t>
            </a:r>
            <a:r>
              <a:rPr lang="en-US" sz="3200" dirty="0">
                <a:solidFill>
                  <a:schemeClr val="bg1"/>
                </a:solidFill>
                <a:latin typeface="Arial" panose="020B0604020202020204" pitchFamily="34" charset="0"/>
                <a:cs typeface="Arial" panose="020B0604020202020204" pitchFamily="34" charset="0"/>
              </a:rPr>
              <a:t> that indicate how the observer will know that the student has successfully performed the task (e.g., latency), including criteria for mastery (e.g., in 80% of sessions observed.)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03335"/>
            <a:ext cx="11887199" cy="1549297"/>
          </a:xfrm>
          <a:prstGeom prst="rect">
            <a:avLst/>
          </a:prstGeom>
          <a:ln>
            <a:solidFill>
              <a:schemeClr val="tx1">
                <a:lumMod val="75000"/>
              </a:schemeClr>
            </a:solidFill>
          </a:ln>
        </p:spPr>
      </p:pic>
      <p:sp>
        <p:nvSpPr>
          <p:cNvPr id="5" name="TextBox 4"/>
          <p:cNvSpPr txBox="1"/>
          <p:nvPr/>
        </p:nvSpPr>
        <p:spPr>
          <a:xfrm>
            <a:off x="8634794" y="2486711"/>
            <a:ext cx="1817064" cy="584775"/>
          </a:xfrm>
          <a:prstGeom prst="rect">
            <a:avLst/>
          </a:prstGeom>
          <a:solidFill>
            <a:schemeClr val="bg1"/>
          </a:solidFill>
          <a:ln w="28575">
            <a:solidFill>
              <a:srgbClr val="002060"/>
            </a:solidFill>
          </a:ln>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Latency</a:t>
            </a:r>
          </a:p>
        </p:txBody>
      </p:sp>
      <p:sp>
        <p:nvSpPr>
          <p:cNvPr id="7" name="Rectangle 6"/>
          <p:cNvSpPr/>
          <p:nvPr/>
        </p:nvSpPr>
        <p:spPr>
          <a:xfrm>
            <a:off x="677334" y="2654299"/>
            <a:ext cx="4301066" cy="584775"/>
          </a:xfrm>
          <a:prstGeom prst="rect">
            <a:avLst/>
          </a:prstGeom>
          <a:solidFill>
            <a:schemeClr val="bg1"/>
          </a:solidFill>
          <a:ln w="28575">
            <a:solidFill>
              <a:srgbClr val="002060"/>
            </a:solidFill>
          </a:ln>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Mastery for this task</a:t>
            </a:r>
          </a:p>
        </p:txBody>
      </p:sp>
      <p:sp>
        <p:nvSpPr>
          <p:cNvPr id="6" name="Rectangle 5"/>
          <p:cNvSpPr/>
          <p:nvPr/>
        </p:nvSpPr>
        <p:spPr>
          <a:xfrm>
            <a:off x="1016976" y="1487034"/>
            <a:ext cx="5146757" cy="473070"/>
          </a:xfrm>
          <a:prstGeom prst="rect">
            <a:avLst/>
          </a:prstGeom>
          <a:noFill/>
          <a:ln w="285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7501462" y="1134784"/>
            <a:ext cx="4199472" cy="36458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cxnSp>
        <p:nvCxnSpPr>
          <p:cNvPr id="9" name="Straight Arrow Connector 8"/>
          <p:cNvCxnSpPr>
            <a:cxnSpLocks/>
          </p:cNvCxnSpPr>
          <p:nvPr/>
        </p:nvCxnSpPr>
        <p:spPr>
          <a:xfrm flipV="1">
            <a:off x="9529232" y="1501211"/>
            <a:ext cx="0" cy="995439"/>
          </a:xfrm>
          <a:prstGeom prst="straightConnector1">
            <a:avLst/>
          </a:prstGeom>
          <a:ln w="28575">
            <a:solidFill>
              <a:srgbClr val="002060"/>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cxnSpLocks/>
          </p:cNvCxnSpPr>
          <p:nvPr/>
        </p:nvCxnSpPr>
        <p:spPr>
          <a:xfrm flipV="1">
            <a:off x="2925232" y="1960104"/>
            <a:ext cx="0" cy="697807"/>
          </a:xfrm>
          <a:prstGeom prst="straightConnector1">
            <a:avLst/>
          </a:prstGeom>
          <a:ln w="28575">
            <a:solidFill>
              <a:srgbClr val="00206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585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“Core Set of Evidence” </a:t>
            </a:r>
            <a:endParaRPr lang="en-US" sz="3600" dirty="0"/>
          </a:p>
        </p:txBody>
      </p:sp>
      <p:sp>
        <p:nvSpPr>
          <p:cNvPr id="6" name="Text Box 33" descr="A complete Portfolio Strand must include at least the following evidence:&#10;"/>
          <p:cNvSpPr txBox="1">
            <a:spLocks noChangeArrowheads="1"/>
          </p:cNvSpPr>
          <p:nvPr/>
        </p:nvSpPr>
        <p:spPr bwMode="auto">
          <a:xfrm>
            <a:off x="351962" y="1576426"/>
            <a:ext cx="11495513" cy="492443"/>
          </a:xfrm>
          <a:prstGeom prst="rect">
            <a:avLst/>
          </a:prstGeom>
          <a:noFill/>
          <a:ln w="9525">
            <a:solidFill>
              <a:schemeClr val="tx1"/>
            </a:solid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 complete strand must include </a:t>
            </a:r>
            <a:r>
              <a:rPr kumimoji="0" lang="en-US" sz="2600" b="0" i="1"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least</a:t>
            </a:r>
            <a:r>
              <a:rPr kumimoji="0" lang="en-US" sz="26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the following “core set of evidence.”</a:t>
            </a:r>
          </a:p>
        </p:txBody>
      </p:sp>
      <p:sp>
        <p:nvSpPr>
          <p:cNvPr id="8" name="Text Box 33" descr="A complete Portfolio Strand must include at least the following evidence:&#10;">
            <a:extLst>
              <a:ext uri="{FF2B5EF4-FFF2-40B4-BE49-F238E27FC236}">
                <a16:creationId xmlns:a16="http://schemas.microsoft.com/office/drawing/2014/main" id="{B4447FBE-CAD6-4DC8-AED9-B500122E266F}"/>
              </a:ext>
            </a:extLst>
          </p:cNvPr>
          <p:cNvSpPr txBox="1">
            <a:spLocks noChangeArrowheads="1"/>
          </p:cNvSpPr>
          <p:nvPr/>
        </p:nvSpPr>
        <p:spPr bwMode="auto">
          <a:xfrm>
            <a:off x="0" y="5753645"/>
            <a:ext cx="12192000" cy="954107"/>
          </a:xfrm>
          <a:prstGeom prst="rect">
            <a:avLst/>
          </a:prstGeom>
          <a:noFill/>
          <a:ln w="9525">
            <a:solidFill>
              <a:schemeClr val="tx1"/>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…Except unique requirements for </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ELA–Writing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and </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Science and Tech/Eng </a:t>
            </a:r>
            <a:r>
              <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(STE)</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9" name="Text Box 23" descr="Educators Manual p.32&#10;">
            <a:extLst>
              <a:ext uri="{FF2B5EF4-FFF2-40B4-BE49-F238E27FC236}">
                <a16:creationId xmlns:a16="http://schemas.microsoft.com/office/drawing/2014/main" id="{52E569F2-2550-47E1-9BEA-41AA625FCD77}"/>
              </a:ext>
            </a:extLst>
          </p:cNvPr>
          <p:cNvSpPr txBox="1">
            <a:spLocks noChangeArrowheads="1"/>
          </p:cNvSpPr>
          <p:nvPr/>
        </p:nvSpPr>
        <p:spPr bwMode="auto">
          <a:xfrm>
            <a:off x="9866054" y="115185"/>
            <a:ext cx="2097349" cy="458587"/>
          </a:xfrm>
          <a:prstGeom prst="rect">
            <a:avLst/>
          </a:prstGeom>
          <a:solidFill>
            <a:srgbClr val="CCECFF"/>
          </a:solidFill>
          <a:ln w="28575" algn="ctr">
            <a:noFill/>
            <a:miter lim="800000"/>
            <a:headEnd/>
            <a:tailEnd/>
          </a:ln>
        </p:spPr>
        <p:txBody>
          <a:bodyPr wrap="square">
            <a:spAutoFit/>
          </a:bodyPr>
          <a:lstStyle/>
          <a:p>
            <a:pPr marL="465138" marR="0" lvl="0" indent="-465138" algn="l" defTabSz="914400" rtl="0" eaLnBrk="1" fontAlgn="auto" latinLnBrk="0" hangingPunct="1">
              <a:lnSpc>
                <a:spcPct val="85000"/>
              </a:lnSpc>
              <a:spcBef>
                <a:spcPct val="50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Educators Manual, p. 28</a:t>
            </a:r>
          </a:p>
        </p:txBody>
      </p:sp>
      <p:grpSp>
        <p:nvGrpSpPr>
          <p:cNvPr id="15" name="Group 14" descr="Core Set of Evidence includes a Skills Survey, data chart and two pieces of student created or scribed work samples.">
            <a:extLst>
              <a:ext uri="{FF2B5EF4-FFF2-40B4-BE49-F238E27FC236}">
                <a16:creationId xmlns:a16="http://schemas.microsoft.com/office/drawing/2014/main" id="{1BBB5EE2-B595-4238-8B1F-FA465F6F1A22}"/>
              </a:ext>
            </a:extLst>
          </p:cNvPr>
          <p:cNvGrpSpPr/>
          <p:nvPr/>
        </p:nvGrpSpPr>
        <p:grpSpPr>
          <a:xfrm>
            <a:off x="351962" y="2129290"/>
            <a:ext cx="11245702" cy="3491809"/>
            <a:chOff x="361507" y="2093196"/>
            <a:chExt cx="11245702" cy="3491809"/>
          </a:xfrm>
        </p:grpSpPr>
        <p:sp>
          <p:nvSpPr>
            <p:cNvPr id="16" name="Text Box 42">
              <a:extLst>
                <a:ext uri="{FF2B5EF4-FFF2-40B4-BE49-F238E27FC236}">
                  <a16:creationId xmlns:a16="http://schemas.microsoft.com/office/drawing/2014/main" id="{C8C16197-681F-4F96-92A5-8B47C8861F1B}"/>
                </a:ext>
              </a:extLst>
            </p:cNvPr>
            <p:cNvSpPr txBox="1">
              <a:spLocks noChangeArrowheads="1"/>
            </p:cNvSpPr>
            <p:nvPr/>
          </p:nvSpPr>
          <p:spPr bwMode="auto">
            <a:xfrm>
              <a:off x="7057723" y="2785731"/>
              <a:ext cx="428625" cy="457200"/>
            </a:xfrm>
            <a:prstGeom prst="rect">
              <a:avLst/>
            </a:prstGeom>
            <a:noFill/>
            <a:ln w="2857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p:txBody>
        </p:sp>
        <p:sp>
          <p:nvSpPr>
            <p:cNvPr id="17" name="Text Box 47">
              <a:extLst>
                <a:ext uri="{FF2B5EF4-FFF2-40B4-BE49-F238E27FC236}">
                  <a16:creationId xmlns:a16="http://schemas.microsoft.com/office/drawing/2014/main" id="{E6FC52A9-B6BB-469C-A8C6-8C713F20CB8C}"/>
                </a:ext>
              </a:extLst>
            </p:cNvPr>
            <p:cNvSpPr txBox="1">
              <a:spLocks noChangeArrowheads="1"/>
            </p:cNvSpPr>
            <p:nvPr/>
          </p:nvSpPr>
          <p:spPr bwMode="auto">
            <a:xfrm>
              <a:off x="9317174" y="2785731"/>
              <a:ext cx="457200" cy="457200"/>
            </a:xfrm>
            <a:prstGeom prst="rect">
              <a:avLst/>
            </a:prstGeom>
            <a:noFill/>
            <a:ln w="28575" algn="ctr">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p>
          </p:txBody>
        </p:sp>
        <p:sp>
          <p:nvSpPr>
            <p:cNvPr id="18" name="Text Box 45" descr="box">
              <a:extLst>
                <a:ext uri="{FF2B5EF4-FFF2-40B4-BE49-F238E27FC236}">
                  <a16:creationId xmlns:a16="http://schemas.microsoft.com/office/drawing/2014/main" id="{176C651A-72EA-435C-8A3C-90428EDFC843}"/>
                </a:ext>
              </a:extLst>
            </p:cNvPr>
            <p:cNvSpPr txBox="1">
              <a:spLocks noChangeArrowheads="1"/>
            </p:cNvSpPr>
            <p:nvPr/>
          </p:nvSpPr>
          <p:spPr bwMode="auto">
            <a:xfrm>
              <a:off x="7435559" y="2176130"/>
              <a:ext cx="1842977" cy="3039045"/>
            </a:xfrm>
            <a:prstGeom prst="rect">
              <a:avLst/>
            </a:prstGeom>
            <a:solidFill>
              <a:schemeClr val="bg1"/>
            </a:solidFill>
            <a:ln w="9525">
              <a:solidFill>
                <a:srgbClr val="000000"/>
              </a:solidFill>
              <a:miter lim="800000"/>
              <a:headEnd/>
              <a:tailEnd/>
            </a:ln>
          </p:spPr>
          <p:txBody>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First piece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of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primary evidence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(Teacher-documented work sample, photo, or video)</a:t>
              </a:r>
            </a:p>
          </p:txBody>
        </p:sp>
        <p:sp>
          <p:nvSpPr>
            <p:cNvPr id="25" name="Rectangle 37">
              <a:extLst>
                <a:ext uri="{FF2B5EF4-FFF2-40B4-BE49-F238E27FC236}">
                  <a16:creationId xmlns:a16="http://schemas.microsoft.com/office/drawing/2014/main" id="{63761150-55BB-41C5-8A35-E00AC0435E84}"/>
                </a:ext>
              </a:extLst>
            </p:cNvPr>
            <p:cNvSpPr>
              <a:spLocks noChangeArrowheads="1"/>
            </p:cNvSpPr>
            <p:nvPr/>
          </p:nvSpPr>
          <p:spPr bwMode="auto">
            <a:xfrm>
              <a:off x="4206286" y="2093196"/>
              <a:ext cx="2751851" cy="3491809"/>
            </a:xfrm>
            <a:prstGeom prst="rect">
              <a:avLst/>
            </a:prstGeom>
            <a:noFill/>
            <a:ln w="9525">
              <a:solidFill>
                <a:schemeClr val="tx1"/>
              </a:solidFill>
              <a:miter lim="800000"/>
              <a:headEnd/>
              <a:tailEnd/>
            </a:ln>
          </p:spPr>
          <p:txBody>
            <a:bodyPr lIns="0" tIns="0" rIns="0" bIns="0"/>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Data Chart</a:t>
              </a: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1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800" b="1" i="0" u="none" strike="noStrike" kern="1200" cap="none" spc="0" normalizeH="0" baseline="0" noProof="0" dirty="0">
                <a:ln>
                  <a:noFill/>
                </a:ln>
                <a:solidFill>
                  <a:srgbClr val="002060"/>
                </a:solidFill>
                <a:effectLst/>
                <a:uLnTx/>
                <a:uFillTx/>
                <a:latin typeface="Arial" panose="020B0604020202020204" pitchFamily="34" charset="0"/>
                <a:cs typeface="Arial" pitchFamily="34" charset="0"/>
              </a:endParaRPr>
            </a:p>
            <a:p>
              <a:pPr marL="0" marR="0" lvl="0" indent="0" algn="ctr" defTabSz="914400" rtl="0" eaLnBrk="0" fontAlgn="auto" latinLnBrk="0" hangingPunct="0">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itchFamily="34" charset="0"/>
              </a:endParaRPr>
            </a:p>
            <a:p>
              <a:pPr marL="0" marR="0" lvl="0" indent="0" algn="ctr" defTabSz="914400" rtl="0" eaLnBrk="0" fontAlgn="auto" latinLnBrk="0" hangingPunct="0">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itchFamily="34" charset="0"/>
                </a:rPr>
                <a:t>Bar, Line or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itchFamily="34" charset="0"/>
                </a:rPr>
                <a:t>Field Data Chart</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itchFamily="34" charset="0"/>
                </a:rPr>
                <a:t>documenting the measurable outcome  on at least 8 different dates</a:t>
              </a:r>
            </a:p>
          </p:txBody>
        </p:sp>
        <p:sp>
          <p:nvSpPr>
            <p:cNvPr id="20" name="Text Box 45" descr="box">
              <a:extLst>
                <a:ext uri="{FF2B5EF4-FFF2-40B4-BE49-F238E27FC236}">
                  <a16:creationId xmlns:a16="http://schemas.microsoft.com/office/drawing/2014/main" id="{9C7732DC-8400-46BF-9F20-294421923533}"/>
                </a:ext>
              </a:extLst>
            </p:cNvPr>
            <p:cNvSpPr txBox="1">
              <a:spLocks noChangeArrowheads="1"/>
            </p:cNvSpPr>
            <p:nvPr/>
          </p:nvSpPr>
          <p:spPr bwMode="auto">
            <a:xfrm>
              <a:off x="9764231" y="2176131"/>
              <a:ext cx="1842978" cy="3039044"/>
            </a:xfrm>
            <a:prstGeom prst="rect">
              <a:avLst/>
            </a:prstGeom>
            <a:solidFill>
              <a:schemeClr val="bg1"/>
            </a:solidFill>
            <a:ln w="9525">
              <a:solidFill>
                <a:srgbClr val="000000"/>
              </a:solidFill>
              <a:miter lim="800000"/>
              <a:headEnd/>
              <a:tailEnd/>
            </a:ln>
          </p:spPr>
          <p:txBody>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Second piece of </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primary evidence</a:t>
              </a: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p>
            <a:p>
              <a:pPr algn="ctr" eaLnBrk="0" hangingPunct="0">
                <a:spcBef>
                  <a:spcPct val="0"/>
                </a:spcBef>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(Teacher-documented work sample, photo, or video)</a:t>
              </a:r>
            </a:p>
            <a:p>
              <a:pPr marL="0" marR="0" lvl="0" indent="0" algn="ctr" defTabSz="914400" rtl="0" eaLnBrk="0" fontAlgn="auto" latinLnBrk="0" hangingPunct="0">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Text Box 45" descr="box">
              <a:extLst>
                <a:ext uri="{FF2B5EF4-FFF2-40B4-BE49-F238E27FC236}">
                  <a16:creationId xmlns:a16="http://schemas.microsoft.com/office/drawing/2014/main" id="{90BEE572-FF6F-4F4C-8DC7-F48C30F0470D}"/>
                </a:ext>
              </a:extLst>
            </p:cNvPr>
            <p:cNvSpPr txBox="1">
              <a:spLocks noChangeArrowheads="1"/>
            </p:cNvSpPr>
            <p:nvPr/>
          </p:nvSpPr>
          <p:spPr bwMode="auto">
            <a:xfrm>
              <a:off x="361507" y="2176130"/>
              <a:ext cx="1380314" cy="2652384"/>
            </a:xfrm>
            <a:prstGeom prst="rect">
              <a:avLst/>
            </a:prstGeom>
            <a:solidFill>
              <a:schemeClr val="bg1"/>
            </a:solidFill>
            <a:ln w="9525">
              <a:solidFill>
                <a:srgbClr val="000000"/>
              </a:solidFill>
              <a:miter lim="800000"/>
              <a:headEnd/>
              <a:tailEnd/>
            </a:ln>
          </p:spPr>
          <p:txBody>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Strand Cover Sheet </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attached to each strand being submitted</a:t>
              </a:r>
            </a:p>
          </p:txBody>
        </p:sp>
        <p:sp>
          <p:nvSpPr>
            <p:cNvPr id="22" name="Text Box 45" descr="box">
              <a:extLst>
                <a:ext uri="{FF2B5EF4-FFF2-40B4-BE49-F238E27FC236}">
                  <a16:creationId xmlns:a16="http://schemas.microsoft.com/office/drawing/2014/main" id="{CB904035-FB36-4030-9652-5937E9302B06}"/>
                </a:ext>
              </a:extLst>
            </p:cNvPr>
            <p:cNvSpPr txBox="1">
              <a:spLocks noChangeArrowheads="1"/>
            </p:cNvSpPr>
            <p:nvPr/>
          </p:nvSpPr>
          <p:spPr bwMode="auto">
            <a:xfrm>
              <a:off x="2137072" y="2364347"/>
              <a:ext cx="1683587" cy="1790867"/>
            </a:xfrm>
            <a:prstGeom prst="rect">
              <a:avLst/>
            </a:prstGeom>
            <a:solidFill>
              <a:schemeClr val="bg1"/>
            </a:solidFill>
            <a:ln w="9525">
              <a:solidFill>
                <a:srgbClr val="000000"/>
              </a:solidFill>
              <a:miter lim="800000"/>
              <a:headEnd/>
              <a:tailEnd/>
            </a:ln>
          </p:spPr>
          <p:txBody>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Skills</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Survey</a:t>
              </a:r>
            </a:p>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administered in each strand</a:t>
              </a:r>
            </a:p>
          </p:txBody>
        </p:sp>
        <p:sp>
          <p:nvSpPr>
            <p:cNvPr id="23" name="Text Box 42">
              <a:extLst>
                <a:ext uri="{FF2B5EF4-FFF2-40B4-BE49-F238E27FC236}">
                  <a16:creationId xmlns:a16="http://schemas.microsoft.com/office/drawing/2014/main" id="{F7EF2D87-33EB-451A-87D6-E1C5302F2B6B}"/>
                </a:ext>
              </a:extLst>
            </p:cNvPr>
            <p:cNvSpPr txBox="1">
              <a:spLocks noChangeArrowheads="1"/>
            </p:cNvSpPr>
            <p:nvPr/>
          </p:nvSpPr>
          <p:spPr bwMode="auto">
            <a:xfrm>
              <a:off x="3839542" y="2620661"/>
              <a:ext cx="428625" cy="457200"/>
            </a:xfrm>
            <a:prstGeom prst="rect">
              <a:avLst/>
            </a:prstGeom>
            <a:noFill/>
            <a:ln w="2857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p:txBody>
        </p:sp>
        <p:sp>
          <p:nvSpPr>
            <p:cNvPr id="24" name="Text Box 42">
              <a:extLst>
                <a:ext uri="{FF2B5EF4-FFF2-40B4-BE49-F238E27FC236}">
                  <a16:creationId xmlns:a16="http://schemas.microsoft.com/office/drawing/2014/main" id="{1ADC92AE-4066-49B3-914F-E81DFB85185D}"/>
                </a:ext>
              </a:extLst>
            </p:cNvPr>
            <p:cNvSpPr txBox="1">
              <a:spLocks noChangeArrowheads="1"/>
            </p:cNvSpPr>
            <p:nvPr/>
          </p:nvSpPr>
          <p:spPr bwMode="auto">
            <a:xfrm>
              <a:off x="1720057" y="2590800"/>
              <a:ext cx="428625" cy="457200"/>
            </a:xfrm>
            <a:prstGeom prst="rect">
              <a:avLst/>
            </a:prstGeom>
            <a:noFill/>
            <a:ln w="28575" algn="ctr">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p:txBody>
        </p:sp>
      </p:grpSp>
      <p:pic>
        <p:nvPicPr>
          <p:cNvPr id="5" name="Picture 4" descr="A picture containing text, receipt&#10;&#10;Description automatically generated">
            <a:extLst>
              <a:ext uri="{FF2B5EF4-FFF2-40B4-BE49-F238E27FC236}">
                <a16:creationId xmlns:a16="http://schemas.microsoft.com/office/drawing/2014/main" id="{31A93329-3F9A-481F-BA6C-CA19750C79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42" t="3956" r="3178" b="4213"/>
          <a:stretch/>
        </p:blipFill>
        <p:spPr>
          <a:xfrm>
            <a:off x="4372532" y="2434844"/>
            <a:ext cx="2486728" cy="1298499"/>
          </a:xfrm>
          <a:prstGeom prst="rect">
            <a:avLst/>
          </a:prstGeom>
          <a:ln w="28575">
            <a:solidFill>
              <a:schemeClr val="tx1"/>
            </a:solidFill>
          </a:ln>
        </p:spPr>
      </p:pic>
    </p:spTree>
    <p:extLst>
      <p:ext uri="{BB962C8B-B14F-4D97-AF65-F5344CB8AC3E}">
        <p14:creationId xmlns:p14="http://schemas.microsoft.com/office/powerpoint/2010/main" val="2745259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able&#10;&#10;Description automatically generated">
            <a:extLst>
              <a:ext uri="{FF2B5EF4-FFF2-40B4-BE49-F238E27FC236}">
                <a16:creationId xmlns:a16="http://schemas.microsoft.com/office/drawing/2014/main" id="{552347FD-F0C0-42CC-BC57-BF961A6E9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87" t="7601" r="4941" b="4213"/>
          <a:stretch/>
        </p:blipFill>
        <p:spPr>
          <a:xfrm>
            <a:off x="8485664" y="1753476"/>
            <a:ext cx="3348063" cy="2616640"/>
          </a:xfrm>
          <a:prstGeom prst="rect">
            <a:avLst/>
          </a:prstGeom>
          <a:ln w="38100">
            <a:solidFill>
              <a:schemeClr val="tx1"/>
            </a:solidFill>
          </a:ln>
        </p:spPr>
      </p:pic>
      <p:pic>
        <p:nvPicPr>
          <p:cNvPr id="7" name="Content Placeholder 6" descr="Chart, bar chart&#10;&#10;Description automatically generated">
            <a:extLst>
              <a:ext uri="{FF2B5EF4-FFF2-40B4-BE49-F238E27FC236}">
                <a16:creationId xmlns:a16="http://schemas.microsoft.com/office/drawing/2014/main" id="{AE746138-C20A-46A5-BC4B-EF173E1F80C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6605" y="1757142"/>
            <a:ext cx="3158836" cy="2356658"/>
          </a:xfrm>
          <a:ln w="28575">
            <a:solidFill>
              <a:schemeClr val="tx1"/>
            </a:solidFill>
          </a:ln>
        </p:spPr>
      </p:pic>
      <p:sp>
        <p:nvSpPr>
          <p:cNvPr id="2" name="Title 1">
            <a:extLst>
              <a:ext uri="{FF2B5EF4-FFF2-40B4-BE49-F238E27FC236}">
                <a16:creationId xmlns:a16="http://schemas.microsoft.com/office/drawing/2014/main" id="{D665DB3B-4BB5-4312-AFE5-A5D12A940AC0}"/>
              </a:ext>
            </a:extLst>
          </p:cNvPr>
          <p:cNvSpPr>
            <a:spLocks noGrp="1"/>
          </p:cNvSpPr>
          <p:nvPr>
            <p:ph type="title"/>
          </p:nvPr>
        </p:nvSpPr>
        <p:spPr/>
        <p:txBody>
          <a:bodyPr/>
          <a:lstStyle/>
          <a:p>
            <a:r>
              <a:rPr lang="en-US"/>
              <a:t>DATA CHARTS</a:t>
            </a:r>
          </a:p>
        </p:txBody>
      </p:sp>
      <p:pic>
        <p:nvPicPr>
          <p:cNvPr id="9" name="Picture 8" descr="Chart, line chart&#10;&#10;Description automatically generated">
            <a:extLst>
              <a:ext uri="{FF2B5EF4-FFF2-40B4-BE49-F238E27FC236}">
                <a16:creationId xmlns:a16="http://schemas.microsoft.com/office/drawing/2014/main" id="{6C526B08-5522-4A1C-92FF-34A6CF26AD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2375" y="3684896"/>
            <a:ext cx="3608658" cy="2674098"/>
          </a:xfrm>
          <a:prstGeom prst="rect">
            <a:avLst/>
          </a:prstGeom>
          <a:ln w="28575">
            <a:solidFill>
              <a:schemeClr val="tx1"/>
            </a:solidFill>
          </a:ln>
        </p:spPr>
      </p:pic>
      <p:sp>
        <p:nvSpPr>
          <p:cNvPr id="10" name="TextBox 9">
            <a:extLst>
              <a:ext uri="{FF2B5EF4-FFF2-40B4-BE49-F238E27FC236}">
                <a16:creationId xmlns:a16="http://schemas.microsoft.com/office/drawing/2014/main" id="{5CC8A94B-2B93-4E85-87D8-0E0C9B161BFD}"/>
              </a:ext>
            </a:extLst>
          </p:cNvPr>
          <p:cNvSpPr txBox="1"/>
          <p:nvPr/>
        </p:nvSpPr>
        <p:spPr>
          <a:xfrm>
            <a:off x="933641" y="4122623"/>
            <a:ext cx="1944763" cy="461665"/>
          </a:xfrm>
          <a:prstGeom prst="rect">
            <a:avLst/>
          </a:prstGeom>
          <a:noFill/>
        </p:spPr>
        <p:txBody>
          <a:bodyPr wrap="none" rtlCol="0">
            <a:spAutoFit/>
          </a:bodyPr>
          <a:lstStyle/>
          <a:p>
            <a:r>
              <a:rPr lang="en-US" sz="2400" b="1" dirty="0"/>
              <a:t>BAR GRAPH</a:t>
            </a:r>
          </a:p>
        </p:txBody>
      </p:sp>
      <p:sp>
        <p:nvSpPr>
          <p:cNvPr id="11" name="TextBox 10">
            <a:extLst>
              <a:ext uri="{FF2B5EF4-FFF2-40B4-BE49-F238E27FC236}">
                <a16:creationId xmlns:a16="http://schemas.microsoft.com/office/drawing/2014/main" id="{BFB7E637-E5EC-4FE5-8EEC-3F4B34DC8008}"/>
              </a:ext>
            </a:extLst>
          </p:cNvPr>
          <p:cNvSpPr txBox="1"/>
          <p:nvPr/>
        </p:nvSpPr>
        <p:spPr>
          <a:xfrm>
            <a:off x="4561325" y="3223231"/>
            <a:ext cx="1992853" cy="461665"/>
          </a:xfrm>
          <a:prstGeom prst="rect">
            <a:avLst/>
          </a:prstGeom>
          <a:noFill/>
        </p:spPr>
        <p:txBody>
          <a:bodyPr wrap="none" rtlCol="0">
            <a:spAutoFit/>
          </a:bodyPr>
          <a:lstStyle/>
          <a:p>
            <a:r>
              <a:rPr lang="en-US" sz="2400" b="1"/>
              <a:t>LINE GRAPH</a:t>
            </a:r>
          </a:p>
        </p:txBody>
      </p:sp>
      <p:sp>
        <p:nvSpPr>
          <p:cNvPr id="12" name="TextBox 11">
            <a:extLst>
              <a:ext uri="{FF2B5EF4-FFF2-40B4-BE49-F238E27FC236}">
                <a16:creationId xmlns:a16="http://schemas.microsoft.com/office/drawing/2014/main" id="{4A255950-5D06-44E0-B414-C207FC515E59}"/>
              </a:ext>
            </a:extLst>
          </p:cNvPr>
          <p:cNvSpPr txBox="1"/>
          <p:nvPr/>
        </p:nvSpPr>
        <p:spPr>
          <a:xfrm>
            <a:off x="8485664" y="4484781"/>
            <a:ext cx="2974597" cy="461665"/>
          </a:xfrm>
          <a:prstGeom prst="rect">
            <a:avLst/>
          </a:prstGeom>
          <a:noFill/>
        </p:spPr>
        <p:txBody>
          <a:bodyPr wrap="none" rtlCol="0">
            <a:spAutoFit/>
          </a:bodyPr>
          <a:lstStyle/>
          <a:p>
            <a:r>
              <a:rPr lang="en-US" sz="2400" b="1" dirty="0"/>
              <a:t>FIELD DATA CHART</a:t>
            </a:r>
          </a:p>
        </p:txBody>
      </p:sp>
      <p:pic>
        <p:nvPicPr>
          <p:cNvPr id="15" name="Picture 14" descr="Table&#10;&#10;Description automatically generated">
            <a:extLst>
              <a:ext uri="{FF2B5EF4-FFF2-40B4-BE49-F238E27FC236}">
                <a16:creationId xmlns:a16="http://schemas.microsoft.com/office/drawing/2014/main" id="{A1E64C44-2297-4EC1-B4CE-AAEBF2109C99}"/>
              </a:ext>
            </a:extLst>
          </p:cNvPr>
          <p:cNvPicPr>
            <a:picLocks noChangeAspect="1"/>
          </p:cNvPicPr>
          <p:nvPr/>
        </p:nvPicPr>
        <p:blipFill rotWithShape="1">
          <a:blip r:embed="rId3">
            <a:extLst>
              <a:ext uri="{28A0092B-C50C-407E-A947-70E740481C1C}">
                <a14:useLocalDpi xmlns:a14="http://schemas.microsoft.com/office/drawing/2010/main" val="0"/>
              </a:ext>
            </a:extLst>
          </a:blip>
          <a:srcRect l="4374" t="5751" r="3737" b="4691"/>
          <a:stretch/>
        </p:blipFill>
        <p:spPr>
          <a:xfrm>
            <a:off x="2573830" y="942674"/>
            <a:ext cx="8149588" cy="5550200"/>
          </a:xfrm>
          <a:prstGeom prst="rect">
            <a:avLst/>
          </a:prstGeom>
          <a:ln w="38100">
            <a:solidFill>
              <a:srgbClr val="002060"/>
            </a:solidFill>
          </a:ln>
        </p:spPr>
      </p:pic>
    </p:spTree>
    <p:extLst>
      <p:ext uri="{BB962C8B-B14F-4D97-AF65-F5344CB8AC3E}">
        <p14:creationId xmlns:p14="http://schemas.microsoft.com/office/powerpoint/2010/main" val="24744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A98ADC4-D013-413A-947D-6DF995687BC1}"/>
              </a:ext>
            </a:extLst>
          </p:cNvPr>
          <p:cNvGrpSpPr/>
          <p:nvPr/>
        </p:nvGrpSpPr>
        <p:grpSpPr>
          <a:xfrm>
            <a:off x="147784" y="3032755"/>
            <a:ext cx="11859489" cy="3413049"/>
            <a:chOff x="127618" y="2782104"/>
            <a:chExt cx="11226182" cy="3440219"/>
          </a:xfrm>
        </p:grpSpPr>
        <p:pic>
          <p:nvPicPr>
            <p:cNvPr id="4" name="Picture 3"/>
            <p:cNvPicPr>
              <a:picLocks noChangeAspect="1"/>
            </p:cNvPicPr>
            <p:nvPr/>
          </p:nvPicPr>
          <p:blipFill>
            <a:blip r:embed="rId3" cstate="print"/>
            <a:stretch>
              <a:fillRect/>
            </a:stretch>
          </p:blipFill>
          <p:spPr>
            <a:xfrm>
              <a:off x="127618" y="2782104"/>
              <a:ext cx="11226182" cy="3440219"/>
            </a:xfrm>
            <a:prstGeom prst="rect">
              <a:avLst/>
            </a:prstGeom>
            <a:ln w="28575">
              <a:solidFill>
                <a:schemeClr val="tx1"/>
              </a:solidFill>
            </a:ln>
          </p:spPr>
        </p:pic>
        <p:sp>
          <p:nvSpPr>
            <p:cNvPr id="5" name="Rectangle 4">
              <a:extLst>
                <a:ext uri="{FF2B5EF4-FFF2-40B4-BE49-F238E27FC236}">
                  <a16:creationId xmlns:a16="http://schemas.microsoft.com/office/drawing/2014/main" id="{9DBEE456-6729-4765-8F4A-51FA901A522E}"/>
                </a:ext>
              </a:extLst>
            </p:cNvPr>
            <p:cNvSpPr/>
            <p:nvPr/>
          </p:nvSpPr>
          <p:spPr>
            <a:xfrm>
              <a:off x="3988106" y="4242974"/>
              <a:ext cx="473725"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6" name="Rectangle 5">
              <a:extLst>
                <a:ext uri="{FF2B5EF4-FFF2-40B4-BE49-F238E27FC236}">
                  <a16:creationId xmlns:a16="http://schemas.microsoft.com/office/drawing/2014/main" id="{5636D91D-B0E4-45E0-B858-6FF3D8A6AA43}"/>
                </a:ext>
              </a:extLst>
            </p:cNvPr>
            <p:cNvSpPr/>
            <p:nvPr/>
          </p:nvSpPr>
          <p:spPr>
            <a:xfrm>
              <a:off x="2708313" y="4588400"/>
              <a:ext cx="728950" cy="2945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7" name="Rectangle 6">
              <a:extLst>
                <a:ext uri="{FF2B5EF4-FFF2-40B4-BE49-F238E27FC236}">
                  <a16:creationId xmlns:a16="http://schemas.microsoft.com/office/drawing/2014/main" id="{29BBE6CC-918F-4B78-8AA5-C2E80185F59A}"/>
                </a:ext>
              </a:extLst>
            </p:cNvPr>
            <p:cNvSpPr/>
            <p:nvPr/>
          </p:nvSpPr>
          <p:spPr>
            <a:xfrm>
              <a:off x="4832732" y="4924540"/>
              <a:ext cx="1435866" cy="32417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8" name="Rectangle 7">
              <a:extLst>
                <a:ext uri="{FF2B5EF4-FFF2-40B4-BE49-F238E27FC236}">
                  <a16:creationId xmlns:a16="http://schemas.microsoft.com/office/drawing/2014/main" id="{F67F55C9-4C74-4146-A5E0-7298C709F3A2}"/>
                </a:ext>
              </a:extLst>
            </p:cNvPr>
            <p:cNvSpPr/>
            <p:nvPr/>
          </p:nvSpPr>
          <p:spPr>
            <a:xfrm>
              <a:off x="6908487" y="4569622"/>
              <a:ext cx="1343147" cy="3549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9" name="Rectangle 8">
              <a:extLst>
                <a:ext uri="{FF2B5EF4-FFF2-40B4-BE49-F238E27FC236}">
                  <a16:creationId xmlns:a16="http://schemas.microsoft.com/office/drawing/2014/main" id="{A6ACA98B-57BD-4B12-8684-E4A0BDD6AC0F}"/>
                </a:ext>
              </a:extLst>
            </p:cNvPr>
            <p:cNvSpPr/>
            <p:nvPr/>
          </p:nvSpPr>
          <p:spPr>
            <a:xfrm>
              <a:off x="9110949" y="4916778"/>
              <a:ext cx="871251" cy="3319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0" name="Rectangle 9">
              <a:extLst>
                <a:ext uri="{FF2B5EF4-FFF2-40B4-BE49-F238E27FC236}">
                  <a16:creationId xmlns:a16="http://schemas.microsoft.com/office/drawing/2014/main" id="{B5B96432-0F59-4FB5-9418-E6677706346D}"/>
                </a:ext>
              </a:extLst>
            </p:cNvPr>
            <p:cNvSpPr/>
            <p:nvPr/>
          </p:nvSpPr>
          <p:spPr>
            <a:xfrm>
              <a:off x="2708313" y="4242974"/>
              <a:ext cx="1279793"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1" name="Rectangle 10">
              <a:extLst>
                <a:ext uri="{FF2B5EF4-FFF2-40B4-BE49-F238E27FC236}">
                  <a16:creationId xmlns:a16="http://schemas.microsoft.com/office/drawing/2014/main" id="{1429FC3E-A550-49C8-9769-4CD28BA1E2AB}"/>
                </a:ext>
              </a:extLst>
            </p:cNvPr>
            <p:cNvSpPr/>
            <p:nvPr/>
          </p:nvSpPr>
          <p:spPr>
            <a:xfrm>
              <a:off x="4832732" y="4562245"/>
              <a:ext cx="1279793"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2" name="Rectangle 11">
              <a:extLst>
                <a:ext uri="{FF2B5EF4-FFF2-40B4-BE49-F238E27FC236}">
                  <a16:creationId xmlns:a16="http://schemas.microsoft.com/office/drawing/2014/main" id="{69C2C520-7926-4172-B77D-F2D78CDAB93B}"/>
                </a:ext>
              </a:extLst>
            </p:cNvPr>
            <p:cNvSpPr/>
            <p:nvPr/>
          </p:nvSpPr>
          <p:spPr>
            <a:xfrm>
              <a:off x="6940163" y="4219964"/>
              <a:ext cx="1343147"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3" name="Rectangle 12">
              <a:extLst>
                <a:ext uri="{FF2B5EF4-FFF2-40B4-BE49-F238E27FC236}">
                  <a16:creationId xmlns:a16="http://schemas.microsoft.com/office/drawing/2014/main" id="{99A4EB5B-1083-463B-AF06-2E75BD6118F2}"/>
                </a:ext>
              </a:extLst>
            </p:cNvPr>
            <p:cNvSpPr/>
            <p:nvPr/>
          </p:nvSpPr>
          <p:spPr>
            <a:xfrm>
              <a:off x="9110949" y="4531381"/>
              <a:ext cx="1279793"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5" name="Rectangle 14">
              <a:extLst>
                <a:ext uri="{FF2B5EF4-FFF2-40B4-BE49-F238E27FC236}">
                  <a16:creationId xmlns:a16="http://schemas.microsoft.com/office/drawing/2014/main" id="{0D4BF3D3-DF78-4FD7-8BFC-DFA76FDD2BF2}"/>
                </a:ext>
              </a:extLst>
            </p:cNvPr>
            <p:cNvSpPr/>
            <p:nvPr/>
          </p:nvSpPr>
          <p:spPr>
            <a:xfrm>
              <a:off x="3248167" y="3603010"/>
              <a:ext cx="1279792"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7" name="Rectangle 16">
              <a:extLst>
                <a:ext uri="{FF2B5EF4-FFF2-40B4-BE49-F238E27FC236}">
                  <a16:creationId xmlns:a16="http://schemas.microsoft.com/office/drawing/2014/main" id="{7989D96A-00BE-43C9-AFFC-9F6F4916CC95}"/>
                </a:ext>
              </a:extLst>
            </p:cNvPr>
            <p:cNvSpPr/>
            <p:nvPr/>
          </p:nvSpPr>
          <p:spPr>
            <a:xfrm>
              <a:off x="2708313" y="3929657"/>
              <a:ext cx="1017526" cy="2692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8" name="Rectangle 17">
              <a:extLst>
                <a:ext uri="{FF2B5EF4-FFF2-40B4-BE49-F238E27FC236}">
                  <a16:creationId xmlns:a16="http://schemas.microsoft.com/office/drawing/2014/main" id="{90C01D85-FD04-4CBD-A096-49D0B46E29A7}"/>
                </a:ext>
              </a:extLst>
            </p:cNvPr>
            <p:cNvSpPr/>
            <p:nvPr/>
          </p:nvSpPr>
          <p:spPr>
            <a:xfrm>
              <a:off x="5352205" y="3591634"/>
              <a:ext cx="1279792"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9" name="Rectangle 18">
              <a:extLst>
                <a:ext uri="{FF2B5EF4-FFF2-40B4-BE49-F238E27FC236}">
                  <a16:creationId xmlns:a16="http://schemas.microsoft.com/office/drawing/2014/main" id="{E77A37FC-F916-4709-B423-A2CEAD09D35D}"/>
                </a:ext>
              </a:extLst>
            </p:cNvPr>
            <p:cNvSpPr/>
            <p:nvPr/>
          </p:nvSpPr>
          <p:spPr>
            <a:xfrm>
              <a:off x="7522203" y="3509750"/>
              <a:ext cx="1279792"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20" name="Rectangle 19">
              <a:extLst>
                <a:ext uri="{FF2B5EF4-FFF2-40B4-BE49-F238E27FC236}">
                  <a16:creationId xmlns:a16="http://schemas.microsoft.com/office/drawing/2014/main" id="{A7AC26C0-D9A0-4064-8F59-FC8A4165F46E}"/>
                </a:ext>
              </a:extLst>
            </p:cNvPr>
            <p:cNvSpPr/>
            <p:nvPr/>
          </p:nvSpPr>
          <p:spPr>
            <a:xfrm>
              <a:off x="9664906" y="3564338"/>
              <a:ext cx="1279792" cy="326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22" name="Rectangle 21">
              <a:extLst>
                <a:ext uri="{FF2B5EF4-FFF2-40B4-BE49-F238E27FC236}">
                  <a16:creationId xmlns:a16="http://schemas.microsoft.com/office/drawing/2014/main" id="{3D4040E3-29EA-4298-B7CE-B5271F2DFA3C}"/>
                </a:ext>
              </a:extLst>
            </p:cNvPr>
            <p:cNvSpPr/>
            <p:nvPr/>
          </p:nvSpPr>
          <p:spPr>
            <a:xfrm>
              <a:off x="9152347" y="3945577"/>
              <a:ext cx="1017526" cy="26924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23" name="Rectangle 22">
              <a:extLst>
                <a:ext uri="{FF2B5EF4-FFF2-40B4-BE49-F238E27FC236}">
                  <a16:creationId xmlns:a16="http://schemas.microsoft.com/office/drawing/2014/main" id="{E8129843-0924-4B63-9538-0E51080A02C7}"/>
                </a:ext>
              </a:extLst>
            </p:cNvPr>
            <p:cNvSpPr/>
            <p:nvPr/>
          </p:nvSpPr>
          <p:spPr>
            <a:xfrm>
              <a:off x="6940163" y="3931929"/>
              <a:ext cx="1114300" cy="2396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24" name="Rectangle 23">
              <a:extLst>
                <a:ext uri="{FF2B5EF4-FFF2-40B4-BE49-F238E27FC236}">
                  <a16:creationId xmlns:a16="http://schemas.microsoft.com/office/drawing/2014/main" id="{DBFFEA30-D29D-46C7-B240-4DC85D7CD2BD}"/>
                </a:ext>
              </a:extLst>
            </p:cNvPr>
            <p:cNvSpPr/>
            <p:nvPr/>
          </p:nvSpPr>
          <p:spPr>
            <a:xfrm>
              <a:off x="4798706" y="3959225"/>
              <a:ext cx="1054304" cy="2396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grpSp>
      <p:sp>
        <p:nvSpPr>
          <p:cNvPr id="21" name="Title 20">
            <a:extLst>
              <a:ext uri="{FF2B5EF4-FFF2-40B4-BE49-F238E27FC236}">
                <a16:creationId xmlns:a16="http://schemas.microsoft.com/office/drawing/2014/main" id="{29196079-DC79-1414-56D9-26EA9F1AFCAA}"/>
              </a:ext>
            </a:extLst>
          </p:cNvPr>
          <p:cNvSpPr>
            <a:spLocks noGrp="1"/>
          </p:cNvSpPr>
          <p:nvPr>
            <p:ph type="title"/>
          </p:nvPr>
        </p:nvSpPr>
        <p:spPr>
          <a:xfrm>
            <a:off x="544945" y="184727"/>
            <a:ext cx="11351491" cy="1223251"/>
          </a:xfrm>
        </p:spPr>
        <p:txBody>
          <a:bodyPr>
            <a:noAutofit/>
          </a:bodyPr>
          <a:lstStyle/>
          <a:p>
            <a:br>
              <a:rPr lang="en-US" sz="3200" dirty="0"/>
            </a:br>
            <a:r>
              <a:rPr lang="en-US" sz="3200" dirty="0"/>
              <a:t>Measurable Outcome …. choose from </a:t>
            </a:r>
            <a:r>
              <a:rPr lang="en-US" sz="3200" b="1" dirty="0"/>
              <a:t>an</a:t>
            </a:r>
            <a:r>
              <a:rPr lang="en-US" sz="3200" dirty="0"/>
              <a:t> array of 2 errorless choices within 15 seconds of a directive related to vocabulary acquisition with 75% accuracy and 100% independence</a:t>
            </a:r>
            <a:br>
              <a:rPr lang="en-US" sz="3200" dirty="0">
                <a:solidFill>
                  <a:srgbClr val="FF0000"/>
                </a:solidFill>
              </a:rPr>
            </a:br>
            <a:endParaRPr lang="en-US" sz="3200" dirty="0"/>
          </a:p>
        </p:txBody>
      </p:sp>
      <p:sp>
        <p:nvSpPr>
          <p:cNvPr id="3" name="Rectangle 2"/>
          <p:cNvSpPr/>
          <p:nvPr/>
        </p:nvSpPr>
        <p:spPr>
          <a:xfrm>
            <a:off x="364836" y="1719950"/>
            <a:ext cx="11462328" cy="1200329"/>
          </a:xfrm>
          <a:prstGeom prst="rect">
            <a:avLst/>
          </a:prstGeom>
          <a:solidFill>
            <a:schemeClr val="bg1"/>
          </a:solidFill>
          <a:ln>
            <a:solidFill>
              <a:schemeClr val="tx1"/>
            </a:solidFill>
          </a:ln>
        </p:spPr>
        <p:txBody>
          <a:bodyPr wrap="square">
            <a:spAutoFit/>
          </a:bodyPr>
          <a:lstStyle/>
          <a:p>
            <a:pPr>
              <a:spcAft>
                <a:spcPts val="1200"/>
              </a:spcAft>
            </a:pPr>
            <a:r>
              <a:rPr lang="en-US" sz="2400" b="1" dirty="0">
                <a:solidFill>
                  <a:srgbClr val="002060"/>
                </a:solidFill>
                <a:latin typeface="Arial" panose="020B0604020202020204" pitchFamily="34" charset="0"/>
                <a:cs typeface="Arial" panose="020B0604020202020204" pitchFamily="34" charset="0"/>
              </a:rPr>
              <a:t>Brief descriptions on the data chart </a:t>
            </a:r>
            <a:r>
              <a:rPr lang="en-US" sz="2400" dirty="0">
                <a:solidFill>
                  <a:srgbClr val="002060"/>
                </a:solidFill>
                <a:latin typeface="Arial" panose="020B0604020202020204" pitchFamily="34" charset="0"/>
                <a:cs typeface="Arial" panose="020B0604020202020204" pitchFamily="34" charset="0"/>
              </a:rPr>
              <a:t>must reflect the </a:t>
            </a:r>
            <a:r>
              <a:rPr lang="en-US" sz="2400" u="sng" dirty="0">
                <a:solidFill>
                  <a:srgbClr val="002060"/>
                </a:solidFill>
                <a:latin typeface="Arial" panose="020B0604020202020204" pitchFamily="34" charset="0"/>
                <a:cs typeface="Arial" panose="020B0604020202020204" pitchFamily="34" charset="0"/>
              </a:rPr>
              <a:t>skill</a:t>
            </a:r>
            <a:r>
              <a:rPr lang="en-US" sz="2400" dirty="0">
                <a:solidFill>
                  <a:srgbClr val="002060"/>
                </a:solidFill>
                <a:latin typeface="Arial" panose="020B0604020202020204" pitchFamily="34" charset="0"/>
                <a:cs typeface="Arial" panose="020B0604020202020204" pitchFamily="34" charset="0"/>
              </a:rPr>
              <a:t> (</a:t>
            </a:r>
            <a:r>
              <a:rPr lang="en-US" sz="2400" i="1" dirty="0">
                <a:solidFill>
                  <a:srgbClr val="002060"/>
                </a:solidFill>
                <a:latin typeface="Arial" panose="020B0604020202020204" pitchFamily="34" charset="0"/>
                <a:cs typeface="Arial" panose="020B0604020202020204" pitchFamily="34" charset="0"/>
              </a:rPr>
              <a:t>i.e., choose from an array of 2)</a:t>
            </a:r>
            <a:r>
              <a:rPr lang="en-US" sz="2400" dirty="0">
                <a:solidFill>
                  <a:srgbClr val="002060"/>
                </a:solidFill>
                <a:latin typeface="Arial" panose="020B0604020202020204" pitchFamily="34" charset="0"/>
                <a:cs typeface="Arial" panose="020B0604020202020204" pitchFamily="34" charset="0"/>
              </a:rPr>
              <a:t>, and the </a:t>
            </a:r>
            <a:r>
              <a:rPr lang="en-US" sz="2400" u="sng" dirty="0">
                <a:solidFill>
                  <a:srgbClr val="002060"/>
                </a:solidFill>
                <a:latin typeface="Arial" panose="020B0604020202020204" pitchFamily="34" charset="0"/>
                <a:cs typeface="Arial" panose="020B0604020202020204" pitchFamily="34" charset="0"/>
              </a:rPr>
              <a:t>standards-based activity.</a:t>
            </a:r>
            <a:r>
              <a:rPr lang="en-US" sz="2400" dirty="0">
                <a:solidFill>
                  <a:srgbClr val="002060"/>
                </a:solidFill>
                <a:latin typeface="Arial" panose="020B0604020202020204" pitchFamily="34" charset="0"/>
                <a:cs typeface="Arial" panose="020B0604020202020204" pitchFamily="34" charset="0"/>
              </a:rPr>
              <a:t> </a:t>
            </a:r>
            <a:r>
              <a:rPr lang="en-US" sz="2400" i="1" dirty="0">
                <a:solidFill>
                  <a:srgbClr val="002060"/>
                </a:solidFill>
                <a:latin typeface="Arial" panose="020B0604020202020204" pitchFamily="34" charset="0"/>
                <a:cs typeface="Arial" panose="020B0604020202020204" pitchFamily="34" charset="0"/>
              </a:rPr>
              <a:t>(i.e., “Synonym Go Fish,” synonym worksheet, synonym Jeopardy, synonym poster).</a:t>
            </a:r>
          </a:p>
        </p:txBody>
      </p:sp>
    </p:spTree>
    <p:extLst>
      <p:ext uri="{BB962C8B-B14F-4D97-AF65-F5344CB8AC3E}">
        <p14:creationId xmlns:p14="http://schemas.microsoft.com/office/powerpoint/2010/main" val="1364048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F3E53-AECA-4198-B32C-5354174D6A2F}"/>
              </a:ext>
            </a:extLst>
          </p:cNvPr>
          <p:cNvSpPr>
            <a:spLocks noGrp="1"/>
          </p:cNvSpPr>
          <p:nvPr>
            <p:ph idx="1"/>
          </p:nvPr>
        </p:nvSpPr>
        <p:spPr>
          <a:xfrm>
            <a:off x="674255" y="1708728"/>
            <a:ext cx="10679545" cy="4430816"/>
          </a:xfrm>
        </p:spPr>
        <p:txBody>
          <a:bodyPr>
            <a:normAutofit/>
          </a:bodyPr>
          <a:lstStyle/>
          <a:p>
            <a:r>
              <a:rPr lang="en-US" sz="4000" dirty="0">
                <a:solidFill>
                  <a:srgbClr val="002060"/>
                </a:solidFill>
              </a:rPr>
              <a:t>Are you familiar with the term </a:t>
            </a:r>
            <a:r>
              <a:rPr lang="en-US" sz="4000" i="1" dirty="0">
                <a:solidFill>
                  <a:srgbClr val="002060"/>
                </a:solidFill>
              </a:rPr>
              <a:t>errorless choices</a:t>
            </a:r>
            <a:r>
              <a:rPr lang="en-US" sz="4000" dirty="0">
                <a:solidFill>
                  <a:srgbClr val="002060"/>
                </a:solidFill>
              </a:rPr>
              <a:t>?</a:t>
            </a:r>
          </a:p>
          <a:p>
            <a:pPr lvl="1"/>
            <a:r>
              <a:rPr lang="en-US" sz="4000" dirty="0">
                <a:solidFill>
                  <a:srgbClr val="002060"/>
                </a:solidFill>
              </a:rPr>
              <a:t> Yes</a:t>
            </a:r>
          </a:p>
          <a:p>
            <a:pPr marL="457200" lvl="1" indent="0">
              <a:buNone/>
            </a:pPr>
            <a:endParaRPr lang="en-US" sz="4000" dirty="0">
              <a:solidFill>
                <a:srgbClr val="002060"/>
              </a:solidFill>
            </a:endParaRPr>
          </a:p>
          <a:p>
            <a:pPr lvl="1"/>
            <a:r>
              <a:rPr lang="en-US" sz="4000" dirty="0">
                <a:solidFill>
                  <a:srgbClr val="002060"/>
                </a:solidFill>
              </a:rPr>
              <a:t> No</a:t>
            </a:r>
          </a:p>
          <a:p>
            <a:pPr marL="457200" lvl="1" indent="0">
              <a:buNone/>
            </a:pPr>
            <a:endParaRPr lang="en-US" sz="4000" dirty="0">
              <a:solidFill>
                <a:srgbClr val="002060"/>
              </a:solidFill>
            </a:endParaRPr>
          </a:p>
          <a:p>
            <a:pPr lvl="1"/>
            <a:r>
              <a:rPr lang="en-US" sz="4000" dirty="0">
                <a:solidFill>
                  <a:srgbClr val="002060"/>
                </a:solidFill>
              </a:rPr>
              <a:t> Maybe, but I could use a refresher</a:t>
            </a:r>
          </a:p>
        </p:txBody>
      </p:sp>
      <p:sp>
        <p:nvSpPr>
          <p:cNvPr id="2" name="Title 1">
            <a:extLst>
              <a:ext uri="{FF2B5EF4-FFF2-40B4-BE49-F238E27FC236}">
                <a16:creationId xmlns:a16="http://schemas.microsoft.com/office/drawing/2014/main" id="{6FB6677B-3984-4697-A3CA-8FD472DDC329}"/>
              </a:ext>
            </a:extLst>
          </p:cNvPr>
          <p:cNvSpPr>
            <a:spLocks noGrp="1"/>
          </p:cNvSpPr>
          <p:nvPr>
            <p:ph type="title"/>
          </p:nvPr>
        </p:nvSpPr>
        <p:spPr/>
        <p:txBody>
          <a:bodyPr/>
          <a:lstStyle/>
          <a:p>
            <a:r>
              <a:rPr lang="en-US" dirty="0"/>
              <a:t>Poll Question</a:t>
            </a:r>
          </a:p>
        </p:txBody>
      </p:sp>
    </p:spTree>
    <p:extLst>
      <p:ext uri="{BB962C8B-B14F-4D97-AF65-F5344CB8AC3E}">
        <p14:creationId xmlns:p14="http://schemas.microsoft.com/office/powerpoint/2010/main" val="4066063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83700-49BE-19A8-EFD4-CF47805D530B}"/>
              </a:ext>
            </a:extLst>
          </p:cNvPr>
          <p:cNvSpPr>
            <a:spLocks noGrp="1"/>
          </p:cNvSpPr>
          <p:nvPr>
            <p:ph idx="1"/>
          </p:nvPr>
        </p:nvSpPr>
        <p:spPr>
          <a:xfrm>
            <a:off x="692727" y="1662546"/>
            <a:ext cx="10834255" cy="4830328"/>
          </a:xfrm>
        </p:spPr>
        <p:txBody>
          <a:bodyPr>
            <a:normAutofit/>
          </a:bodyPr>
          <a:lstStyle/>
          <a:p>
            <a:pPr>
              <a:spcBef>
                <a:spcPts val="600"/>
              </a:spcBef>
              <a:spcAft>
                <a:spcPts val="600"/>
              </a:spcAft>
            </a:pPr>
            <a:r>
              <a:rPr lang="en-US" sz="3000" dirty="0">
                <a:solidFill>
                  <a:srgbClr val="002060"/>
                </a:solidFill>
              </a:rPr>
              <a:t>Errorless choice learning ensures that students are always:</a:t>
            </a:r>
          </a:p>
          <a:p>
            <a:pPr lvl="1">
              <a:spcBef>
                <a:spcPts val="600"/>
              </a:spcBef>
              <a:spcAft>
                <a:spcPts val="600"/>
              </a:spcAft>
            </a:pPr>
            <a:r>
              <a:rPr lang="en-US" sz="3000" dirty="0">
                <a:solidFill>
                  <a:srgbClr val="002060"/>
                </a:solidFill>
              </a:rPr>
              <a:t>responding correctly,</a:t>
            </a:r>
          </a:p>
          <a:p>
            <a:pPr lvl="1">
              <a:spcBef>
                <a:spcPts val="600"/>
              </a:spcBef>
              <a:spcAft>
                <a:spcPts val="600"/>
              </a:spcAft>
            </a:pPr>
            <a:r>
              <a:rPr lang="en-US" sz="3000" dirty="0">
                <a:solidFill>
                  <a:srgbClr val="002060"/>
                </a:solidFill>
              </a:rPr>
              <a:t>building their confidence, and</a:t>
            </a:r>
          </a:p>
          <a:p>
            <a:pPr lvl="1">
              <a:spcBef>
                <a:spcPts val="600"/>
              </a:spcBef>
              <a:spcAft>
                <a:spcPts val="600"/>
              </a:spcAft>
            </a:pPr>
            <a:r>
              <a:rPr lang="en-US" sz="3000" dirty="0">
                <a:solidFill>
                  <a:srgbClr val="002060"/>
                </a:solidFill>
              </a:rPr>
              <a:t>increasing their knowledge at the same time.</a:t>
            </a:r>
          </a:p>
          <a:p>
            <a:pPr marL="228600" lvl="1" indent="-228600">
              <a:spcBef>
                <a:spcPts val="600"/>
              </a:spcBef>
              <a:spcAft>
                <a:spcPts val="600"/>
              </a:spcAft>
              <a:buFont typeface="Arial" panose="020B0604020202020204" pitchFamily="34" charset="0"/>
              <a:buChar char="•"/>
            </a:pPr>
            <a:r>
              <a:rPr lang="en-US" sz="3000" dirty="0">
                <a:solidFill>
                  <a:srgbClr val="002060"/>
                </a:solidFill>
              </a:rPr>
              <a:t>Promotes independent responses vs. prompt reliance</a:t>
            </a:r>
          </a:p>
          <a:p>
            <a:pPr marL="228600" lvl="1" indent="-228600">
              <a:spcBef>
                <a:spcPts val="600"/>
              </a:spcBef>
              <a:spcAft>
                <a:spcPts val="600"/>
              </a:spcAft>
              <a:buFont typeface="Arial" panose="020B0604020202020204" pitchFamily="34" charset="0"/>
              <a:buChar char="•"/>
            </a:pPr>
            <a:r>
              <a:rPr lang="en-US" sz="3000" dirty="0">
                <a:solidFill>
                  <a:srgbClr val="002060"/>
                </a:solidFill>
              </a:rPr>
              <a:t>Implies intentionality</a:t>
            </a:r>
          </a:p>
          <a:p>
            <a:pPr marL="228600" lvl="1" indent="-228600">
              <a:spcBef>
                <a:spcPts val="600"/>
              </a:spcBef>
              <a:spcAft>
                <a:spcPts val="600"/>
              </a:spcAft>
              <a:buFont typeface="Arial" panose="020B0604020202020204" pitchFamily="34" charset="0"/>
              <a:buChar char="•"/>
            </a:pPr>
            <a:r>
              <a:rPr lang="en-US" sz="3000" dirty="0">
                <a:solidFill>
                  <a:srgbClr val="002060"/>
                </a:solidFill>
              </a:rPr>
              <a:t>Reinforces response/participation</a:t>
            </a:r>
          </a:p>
          <a:p>
            <a:endParaRPr lang="en-US" dirty="0"/>
          </a:p>
        </p:txBody>
      </p:sp>
      <p:sp>
        <p:nvSpPr>
          <p:cNvPr id="2" name="Title 1"/>
          <p:cNvSpPr>
            <a:spLocks noGrp="1"/>
          </p:cNvSpPr>
          <p:nvPr>
            <p:ph type="title"/>
          </p:nvPr>
        </p:nvSpPr>
        <p:spPr>
          <a:xfrm>
            <a:off x="692727" y="230909"/>
            <a:ext cx="10661073" cy="1177069"/>
          </a:xfrm>
        </p:spPr>
        <p:txBody>
          <a:bodyPr>
            <a:normAutofit/>
          </a:bodyPr>
          <a:lstStyle/>
          <a:p>
            <a:pPr>
              <a:spcAft>
                <a:spcPts val="1200"/>
              </a:spcAft>
            </a:pPr>
            <a:r>
              <a:rPr lang="en-US" sz="4800" dirty="0"/>
              <a:t>Errorless Choice</a:t>
            </a:r>
            <a:endParaRPr lang="en-US" sz="4800" dirty="0">
              <a:solidFill>
                <a:srgbClr val="FF0000"/>
              </a:solidFill>
            </a:endParaRPr>
          </a:p>
        </p:txBody>
      </p:sp>
    </p:spTree>
    <p:extLst>
      <p:ext uri="{BB962C8B-B14F-4D97-AF65-F5344CB8AC3E}">
        <p14:creationId xmlns:p14="http://schemas.microsoft.com/office/powerpoint/2010/main" val="2703954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291" y="1644074"/>
            <a:ext cx="11305309" cy="4747490"/>
          </a:xfrm>
        </p:spPr>
        <p:txBody>
          <a:bodyPr>
            <a:normAutofit/>
          </a:bodyPr>
          <a:lstStyle/>
          <a:p>
            <a:pPr marL="0" lvl="1" indent="0">
              <a:spcBef>
                <a:spcPts val="600"/>
              </a:spcBef>
              <a:spcAft>
                <a:spcPts val="600"/>
              </a:spcAft>
              <a:buFont typeface="Arial" panose="020B0604020202020204" pitchFamily="34" charset="0"/>
              <a:buChar char="•"/>
            </a:pPr>
            <a:r>
              <a:rPr lang="en-US" sz="2800" b="1" dirty="0">
                <a:solidFill>
                  <a:srgbClr val="002060"/>
                </a:solidFill>
              </a:rPr>
              <a:t>Label</a:t>
            </a:r>
            <a:r>
              <a:rPr lang="en-US" sz="2800" dirty="0">
                <a:solidFill>
                  <a:srgbClr val="002060"/>
                </a:solidFill>
              </a:rPr>
              <a:t> with name, date, overall % accuracy, and % independence. </a:t>
            </a:r>
          </a:p>
          <a:p>
            <a:pPr marL="0" lvl="1" indent="0">
              <a:spcBef>
                <a:spcPts val="600"/>
              </a:spcBef>
              <a:spcAft>
                <a:spcPts val="600"/>
              </a:spcAft>
              <a:buFont typeface="Arial" panose="020B0604020202020204" pitchFamily="34" charset="0"/>
              <a:buChar char="•"/>
            </a:pPr>
            <a:r>
              <a:rPr lang="en-US" sz="2800" b="1" dirty="0">
                <a:solidFill>
                  <a:srgbClr val="002060"/>
                </a:solidFill>
              </a:rPr>
              <a:t>Document</a:t>
            </a:r>
            <a:r>
              <a:rPr lang="en-US" sz="2800" dirty="0">
                <a:solidFill>
                  <a:srgbClr val="002060"/>
                </a:solidFill>
              </a:rPr>
              <a:t> a series of trials conducted during the same activity.</a:t>
            </a:r>
          </a:p>
          <a:p>
            <a:pPr marL="0" lvl="1" indent="0">
              <a:spcBef>
                <a:spcPts val="600"/>
              </a:spcBef>
              <a:spcAft>
                <a:spcPts val="600"/>
              </a:spcAft>
              <a:buFont typeface="Arial" panose="020B0604020202020204" pitchFamily="34" charset="0"/>
              <a:buChar char="•"/>
            </a:pPr>
            <a:r>
              <a:rPr lang="en-US" sz="2800" dirty="0">
                <a:solidFill>
                  <a:srgbClr val="002060"/>
                </a:solidFill>
              </a:rPr>
              <a:t>Specifically </a:t>
            </a:r>
            <a:r>
              <a:rPr lang="en-US" sz="2800" b="1" dirty="0">
                <a:solidFill>
                  <a:srgbClr val="002060"/>
                </a:solidFill>
              </a:rPr>
              <a:t>describe</a:t>
            </a:r>
            <a:r>
              <a:rPr lang="en-US" sz="2800" dirty="0">
                <a:solidFill>
                  <a:srgbClr val="002060"/>
                </a:solidFill>
              </a:rPr>
              <a:t> the materials and context of the activity</a:t>
            </a:r>
          </a:p>
          <a:p>
            <a:pPr marL="969963" lvl="2" indent="-341313">
              <a:spcBef>
                <a:spcPts val="600"/>
              </a:spcBef>
              <a:spcAft>
                <a:spcPts val="600"/>
              </a:spcAft>
              <a:buClr>
                <a:schemeClr val="accent2"/>
              </a:buClr>
              <a:buFont typeface="Courier New" panose="02070309020205020404" pitchFamily="49" charset="0"/>
              <a:buChar char="o"/>
            </a:pPr>
            <a:r>
              <a:rPr lang="en-US" sz="2800" dirty="0">
                <a:solidFill>
                  <a:srgbClr val="002060"/>
                </a:solidFill>
              </a:rPr>
              <a:t>Expected response (if appropriate), and the student’s actual response (accuracy and independence) clearly show how accuracy and independence were determined on each trial.</a:t>
            </a:r>
          </a:p>
          <a:p>
            <a:pPr marL="0" lvl="1" indent="0">
              <a:spcBef>
                <a:spcPts val="600"/>
              </a:spcBef>
              <a:spcAft>
                <a:spcPts val="600"/>
              </a:spcAft>
              <a:buClr>
                <a:srgbClr val="0000FF"/>
              </a:buClr>
              <a:buNone/>
            </a:pPr>
            <a:endParaRPr lang="en-US" sz="2800" dirty="0">
              <a:solidFill>
                <a:srgbClr val="002060"/>
              </a:solidFill>
            </a:endParaRPr>
          </a:p>
          <a:p>
            <a:pPr marL="53975" lvl="1" indent="0">
              <a:spcAft>
                <a:spcPts val="600"/>
              </a:spcAft>
              <a:buClr>
                <a:srgbClr val="0000FF"/>
              </a:buClr>
              <a:buNone/>
            </a:pPr>
            <a:r>
              <a:rPr lang="en-US" sz="2800" dirty="0">
                <a:solidFill>
                  <a:srgbClr val="002060"/>
                </a:solidFill>
              </a:rPr>
              <a:t>NOTE: Examples of </a:t>
            </a:r>
            <a:r>
              <a:rPr lang="en-US" sz="2800" b="1" dirty="0">
                <a:solidFill>
                  <a:srgbClr val="002060"/>
                </a:solidFill>
              </a:rPr>
              <a:t>teacher-documented work samples </a:t>
            </a:r>
            <a:r>
              <a:rPr lang="en-US" sz="2800" dirty="0">
                <a:solidFill>
                  <a:srgbClr val="002060"/>
                </a:solidFill>
              </a:rPr>
              <a:t>are available on the following slides. </a:t>
            </a:r>
          </a:p>
        </p:txBody>
      </p:sp>
      <p:sp>
        <p:nvSpPr>
          <p:cNvPr id="2" name="Title 1"/>
          <p:cNvSpPr>
            <a:spLocks noGrp="1"/>
          </p:cNvSpPr>
          <p:nvPr>
            <p:ph type="title"/>
          </p:nvPr>
        </p:nvSpPr>
        <p:spPr>
          <a:xfrm>
            <a:off x="738909" y="221673"/>
            <a:ext cx="10614891" cy="1186305"/>
          </a:xfrm>
        </p:spPr>
        <p:txBody>
          <a:bodyPr>
            <a:normAutofit/>
          </a:bodyPr>
          <a:lstStyle/>
          <a:p>
            <a:r>
              <a:rPr lang="en-US" sz="4000" b="1" dirty="0"/>
              <a:t>Teacher-Documented Work Sample</a:t>
            </a:r>
            <a:endParaRPr lang="en-US" sz="5400" dirty="0"/>
          </a:p>
        </p:txBody>
      </p:sp>
    </p:spTree>
    <p:extLst>
      <p:ext uri="{BB962C8B-B14F-4D97-AF65-F5344CB8AC3E}">
        <p14:creationId xmlns:p14="http://schemas.microsoft.com/office/powerpoint/2010/main" val="2511462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24682E-3DA6-45CF-8CB0-7F9C2EDC31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28" t="3507"/>
          <a:stretch/>
        </p:blipFill>
        <p:spPr>
          <a:xfrm>
            <a:off x="3312555" y="185202"/>
            <a:ext cx="7834212" cy="6484025"/>
          </a:xfrm>
          <a:prstGeom prst="rect">
            <a:avLst/>
          </a:prstGeom>
          <a:ln w="28575">
            <a:solidFill>
              <a:schemeClr val="tx1"/>
            </a:solidFill>
          </a:ln>
        </p:spPr>
      </p:pic>
      <p:sp>
        <p:nvSpPr>
          <p:cNvPr id="3" name="TextBox 2">
            <a:extLst>
              <a:ext uri="{FF2B5EF4-FFF2-40B4-BE49-F238E27FC236}">
                <a16:creationId xmlns:a16="http://schemas.microsoft.com/office/drawing/2014/main" id="{87E852E4-E612-420F-8BAA-A7A5208E28C7}"/>
              </a:ext>
            </a:extLst>
          </p:cNvPr>
          <p:cNvSpPr txBox="1"/>
          <p:nvPr/>
        </p:nvSpPr>
        <p:spPr>
          <a:xfrm>
            <a:off x="4408227" y="227048"/>
            <a:ext cx="1201795" cy="461665"/>
          </a:xfrm>
          <a:prstGeom prst="rect">
            <a:avLst/>
          </a:prstGeom>
          <a:noFill/>
        </p:spPr>
        <p:txBody>
          <a:bodyPr wrap="square" rtlCol="0">
            <a:spAutoFit/>
          </a:bodyPr>
          <a:lstStyle/>
          <a:p>
            <a:r>
              <a:rPr lang="en-US" sz="2400">
                <a:latin typeface="Burst My Bubble" panose="02000000000000000000" pitchFamily="2" charset="0"/>
              </a:rPr>
              <a:t>Barry</a:t>
            </a:r>
          </a:p>
        </p:txBody>
      </p:sp>
      <p:sp>
        <p:nvSpPr>
          <p:cNvPr id="4" name="TextBox 3">
            <a:extLst>
              <a:ext uri="{FF2B5EF4-FFF2-40B4-BE49-F238E27FC236}">
                <a16:creationId xmlns:a16="http://schemas.microsoft.com/office/drawing/2014/main" id="{1EFD68EF-E1D4-4564-A03B-1D1544CDDEE3}"/>
              </a:ext>
            </a:extLst>
          </p:cNvPr>
          <p:cNvSpPr txBox="1"/>
          <p:nvPr/>
        </p:nvSpPr>
        <p:spPr>
          <a:xfrm>
            <a:off x="10050926" y="349727"/>
            <a:ext cx="812450" cy="319627"/>
          </a:xfrm>
          <a:prstGeom prst="rect">
            <a:avLst/>
          </a:prstGeom>
          <a:solidFill>
            <a:schemeClr val="bg1"/>
          </a:solidFill>
        </p:spPr>
        <p:txBody>
          <a:bodyPr wrap="square" rtlCol="0">
            <a:spAutoFit/>
          </a:bodyPr>
          <a:lstStyle/>
          <a:p>
            <a:endParaRPr lang="en-US"/>
          </a:p>
        </p:txBody>
      </p:sp>
      <p:sp>
        <p:nvSpPr>
          <p:cNvPr id="5" name="TextBox 4">
            <a:extLst>
              <a:ext uri="{FF2B5EF4-FFF2-40B4-BE49-F238E27FC236}">
                <a16:creationId xmlns:a16="http://schemas.microsoft.com/office/drawing/2014/main" id="{82E4C628-FA8A-4531-890B-FD31393BED8A}"/>
              </a:ext>
            </a:extLst>
          </p:cNvPr>
          <p:cNvSpPr txBox="1"/>
          <p:nvPr/>
        </p:nvSpPr>
        <p:spPr>
          <a:xfrm>
            <a:off x="9473877" y="250235"/>
            <a:ext cx="1356257" cy="461665"/>
          </a:xfrm>
          <a:prstGeom prst="rect">
            <a:avLst/>
          </a:prstGeom>
          <a:solidFill>
            <a:schemeClr val="bg1"/>
          </a:solidFill>
        </p:spPr>
        <p:txBody>
          <a:bodyPr wrap="square" rtlCol="0">
            <a:spAutoFit/>
          </a:bodyPr>
          <a:lstStyle/>
          <a:p>
            <a:r>
              <a:rPr lang="en-US" sz="2400" dirty="0">
                <a:latin typeface="Burst My Bubble" panose="02000000000000000000" pitchFamily="2" charset="0"/>
              </a:rPr>
              <a:t>9/29/23</a:t>
            </a:r>
          </a:p>
        </p:txBody>
      </p:sp>
      <p:sp>
        <p:nvSpPr>
          <p:cNvPr id="8" name="Rectangle 7">
            <a:extLst>
              <a:ext uri="{FF2B5EF4-FFF2-40B4-BE49-F238E27FC236}">
                <a16:creationId xmlns:a16="http://schemas.microsoft.com/office/drawing/2014/main" id="{77F7E493-0B79-4223-A9CC-C7C01924FAD4}"/>
              </a:ext>
            </a:extLst>
          </p:cNvPr>
          <p:cNvSpPr/>
          <p:nvPr/>
        </p:nvSpPr>
        <p:spPr>
          <a:xfrm>
            <a:off x="3312555" y="1555845"/>
            <a:ext cx="1727970" cy="1508067"/>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DCB867D-FC7B-4491-AE47-8C886E288788}"/>
              </a:ext>
            </a:extLst>
          </p:cNvPr>
          <p:cNvSpPr txBox="1"/>
          <p:nvPr/>
        </p:nvSpPr>
        <p:spPr>
          <a:xfrm>
            <a:off x="0" y="1537604"/>
            <a:ext cx="3368312" cy="4678204"/>
          </a:xfrm>
          <a:prstGeom prst="rect">
            <a:avLst/>
          </a:prstGeom>
          <a:noFill/>
          <a:ln w="19050">
            <a:solidFill>
              <a:schemeClr val="tx1"/>
            </a:solidFill>
          </a:ln>
        </p:spPr>
        <p:txBody>
          <a:bodyPr wrap="square" rtlCol="0">
            <a:spAutoFit/>
          </a:bodyPr>
          <a:lstStyle/>
          <a:p>
            <a:r>
              <a:rPr lang="en-US" sz="2400" dirty="0">
                <a:ln>
                  <a:solidFill>
                    <a:srgbClr val="002060"/>
                  </a:solidFill>
                </a:ln>
                <a:solidFill>
                  <a:srgbClr val="002060"/>
                </a:solidFill>
                <a:latin typeface="Arial" panose="020B0604020202020204" pitchFamily="34" charset="0"/>
                <a:cs typeface="Arial" panose="020B0604020202020204" pitchFamily="34" charset="0"/>
              </a:rPr>
              <a:t>Teacher-documented</a:t>
            </a:r>
            <a:r>
              <a:rPr lang="en-US" sz="2400" dirty="0">
                <a:solidFill>
                  <a:srgbClr val="002060"/>
                </a:solidFill>
                <a:latin typeface="Arial" panose="020B0604020202020204" pitchFamily="34" charset="0"/>
                <a:cs typeface="Arial" panose="020B0604020202020204" pitchFamily="34" charset="0"/>
              </a:rPr>
              <a:t> work samples describe materials, and the context of the activities, and document responses on a series of trials conducted at the same time.</a:t>
            </a:r>
          </a:p>
          <a:p>
            <a:endParaRPr lang="en-US" sz="2400" dirty="0">
              <a:solidFill>
                <a:srgbClr val="002060"/>
              </a:solidFill>
              <a:latin typeface="Arial" panose="020B0604020202020204" pitchFamily="34" charset="0"/>
              <a:cs typeface="Arial" panose="020B0604020202020204" pitchFamily="34" charset="0"/>
            </a:endParaRPr>
          </a:p>
          <a:p>
            <a:pPr>
              <a:spcAft>
                <a:spcPts val="600"/>
              </a:spcAft>
            </a:pPr>
            <a:r>
              <a:rPr lang="en-US" sz="2400" dirty="0">
                <a:solidFill>
                  <a:srgbClr val="002060"/>
                </a:solidFill>
                <a:latin typeface="Arial" panose="020B0604020202020204" pitchFamily="34" charset="0"/>
                <a:cs typeface="Arial" panose="020B0604020202020204" pitchFamily="34" charset="0"/>
              </a:rPr>
              <a:t>Session 1: </a:t>
            </a:r>
          </a:p>
          <a:p>
            <a:pPr>
              <a:spcAft>
                <a:spcPts val="600"/>
              </a:spcAft>
            </a:pPr>
            <a:r>
              <a:rPr lang="en-US" sz="2400" dirty="0">
                <a:solidFill>
                  <a:srgbClr val="002060"/>
                </a:solidFill>
                <a:latin typeface="Arial" panose="020B0604020202020204" pitchFamily="34" charset="0"/>
                <a:cs typeface="Arial" panose="020B0604020202020204" pitchFamily="34" charset="0"/>
              </a:rPr>
              <a:t>5 Trials </a:t>
            </a:r>
          </a:p>
          <a:p>
            <a:pPr>
              <a:spcAft>
                <a:spcPts val="600"/>
              </a:spcAft>
            </a:pPr>
            <a:r>
              <a:rPr lang="en-US" sz="2400" dirty="0">
                <a:solidFill>
                  <a:srgbClr val="002060"/>
                </a:solidFill>
                <a:latin typeface="Arial" panose="020B0604020202020204" pitchFamily="34" charset="0"/>
                <a:cs typeface="Arial" panose="020B0604020202020204" pitchFamily="34" charset="0"/>
              </a:rPr>
              <a:t>(Continued on page 2)</a:t>
            </a:r>
          </a:p>
        </p:txBody>
      </p:sp>
      <p:cxnSp>
        <p:nvCxnSpPr>
          <p:cNvPr id="13" name="Straight Arrow Connector 12">
            <a:extLst>
              <a:ext uri="{FF2B5EF4-FFF2-40B4-BE49-F238E27FC236}">
                <a16:creationId xmlns:a16="http://schemas.microsoft.com/office/drawing/2014/main" id="{E627ECF8-5A5C-419E-A1DA-77CCB7F4F8E6}"/>
              </a:ext>
            </a:extLst>
          </p:cNvPr>
          <p:cNvCxnSpPr>
            <a:cxnSpLocks/>
          </p:cNvCxnSpPr>
          <p:nvPr/>
        </p:nvCxnSpPr>
        <p:spPr>
          <a:xfrm flipH="1">
            <a:off x="9980963" y="2189228"/>
            <a:ext cx="882413" cy="179460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AB969A-639C-4ECE-A5BA-35DBD7D55FBB}"/>
              </a:ext>
            </a:extLst>
          </p:cNvPr>
          <p:cNvSpPr/>
          <p:nvPr/>
        </p:nvSpPr>
        <p:spPr>
          <a:xfrm>
            <a:off x="10489719" y="1832705"/>
            <a:ext cx="1597488" cy="830997"/>
          </a:xfrm>
          <a:prstGeom prst="rect">
            <a:avLst/>
          </a:prstGeom>
          <a:solidFill>
            <a:srgbClr val="002060"/>
          </a:solidFill>
          <a:ln>
            <a:solidFill>
              <a:schemeClr val="tx1"/>
            </a:solidFill>
          </a:ln>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Student’s responses </a:t>
            </a:r>
          </a:p>
        </p:txBody>
      </p:sp>
      <p:sp>
        <p:nvSpPr>
          <p:cNvPr id="6" name="TextBox 5">
            <a:extLst>
              <a:ext uri="{FF2B5EF4-FFF2-40B4-BE49-F238E27FC236}">
                <a16:creationId xmlns:a16="http://schemas.microsoft.com/office/drawing/2014/main" id="{0AD5BD3B-1B47-4466-801E-70115A0B9DAA}"/>
              </a:ext>
            </a:extLst>
          </p:cNvPr>
          <p:cNvSpPr txBox="1"/>
          <p:nvPr/>
        </p:nvSpPr>
        <p:spPr>
          <a:xfrm>
            <a:off x="7330276" y="1380194"/>
            <a:ext cx="2582769" cy="274320"/>
          </a:xfrm>
          <a:prstGeom prst="rect">
            <a:avLst/>
          </a:prstGeom>
          <a:noFill/>
          <a:ln w="57150">
            <a:solidFill>
              <a:schemeClr val="accent2"/>
            </a:solidFill>
          </a:ln>
        </p:spPr>
        <p:txBody>
          <a:bodyPr wrap="square" rtlCol="0">
            <a:spAutoFit/>
          </a:bodyPr>
          <a:lstStyle/>
          <a:p>
            <a:endParaRPr lang="en-US"/>
          </a:p>
        </p:txBody>
      </p:sp>
      <p:sp>
        <p:nvSpPr>
          <p:cNvPr id="14" name="TextBox 13">
            <a:extLst>
              <a:ext uri="{FF2B5EF4-FFF2-40B4-BE49-F238E27FC236}">
                <a16:creationId xmlns:a16="http://schemas.microsoft.com/office/drawing/2014/main" id="{7969314A-AB4C-4A5E-84AB-D4EC74CDEB52}"/>
              </a:ext>
            </a:extLst>
          </p:cNvPr>
          <p:cNvSpPr txBox="1"/>
          <p:nvPr/>
        </p:nvSpPr>
        <p:spPr>
          <a:xfrm>
            <a:off x="5155850" y="1600405"/>
            <a:ext cx="1412351" cy="228600"/>
          </a:xfrm>
          <a:prstGeom prst="rect">
            <a:avLst/>
          </a:prstGeom>
          <a:noFill/>
          <a:ln w="57150">
            <a:solidFill>
              <a:schemeClr val="accent2"/>
            </a:solidFill>
          </a:ln>
        </p:spPr>
        <p:txBody>
          <a:bodyPr wrap="square" rtlCol="0">
            <a:spAutoFit/>
          </a:bodyPr>
          <a:lstStyle/>
          <a:p>
            <a:endParaRPr lang="en-US"/>
          </a:p>
        </p:txBody>
      </p:sp>
      <p:sp>
        <p:nvSpPr>
          <p:cNvPr id="7" name="TextBox 6">
            <a:extLst>
              <a:ext uri="{FF2B5EF4-FFF2-40B4-BE49-F238E27FC236}">
                <a16:creationId xmlns:a16="http://schemas.microsoft.com/office/drawing/2014/main" id="{4397AE6D-036F-4B04-98B8-096D5489B6A2}"/>
              </a:ext>
            </a:extLst>
          </p:cNvPr>
          <p:cNvSpPr txBox="1"/>
          <p:nvPr/>
        </p:nvSpPr>
        <p:spPr>
          <a:xfrm>
            <a:off x="3411940" y="618955"/>
            <a:ext cx="4408227" cy="369332"/>
          </a:xfrm>
          <a:prstGeom prst="rect">
            <a:avLst/>
          </a:prstGeom>
          <a:solidFill>
            <a:schemeClr val="bg1"/>
          </a:solidFill>
        </p:spPr>
        <p:txBody>
          <a:bodyPr wrap="square" rtlCol="0">
            <a:spAutoFit/>
          </a:bodyPr>
          <a:lstStyle/>
          <a:p>
            <a:r>
              <a:rPr lang="en-US" b="1">
                <a:solidFill>
                  <a:srgbClr val="0B1423"/>
                </a:solidFill>
              </a:rPr>
              <a:t>Teacher-Documented Work Sample</a:t>
            </a:r>
          </a:p>
        </p:txBody>
      </p:sp>
    </p:spTree>
    <p:extLst>
      <p:ext uri="{BB962C8B-B14F-4D97-AF65-F5344CB8AC3E}">
        <p14:creationId xmlns:p14="http://schemas.microsoft.com/office/powerpoint/2010/main" val="900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par>
                                <p:cTn id="7" presetID="6" presetClass="emph" presetSubtype="0" fill="hold" grpId="0" nodeType="withEffect">
                                  <p:stCondLst>
                                    <p:cond delay="0"/>
                                  </p:stCondLst>
                                  <p:childTnLst>
                                    <p:animScale>
                                      <p:cBhvr>
                                        <p:cTn id="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FD68EF-E1D4-4564-A03B-1D1544CDDEE3}"/>
              </a:ext>
            </a:extLst>
          </p:cNvPr>
          <p:cNvSpPr txBox="1"/>
          <p:nvPr/>
        </p:nvSpPr>
        <p:spPr>
          <a:xfrm>
            <a:off x="10904748" y="810793"/>
            <a:ext cx="812450" cy="319627"/>
          </a:xfrm>
          <a:prstGeom prst="rect">
            <a:avLst/>
          </a:prstGeom>
          <a:solidFill>
            <a:schemeClr val="bg1"/>
          </a:solidFill>
        </p:spPr>
        <p:txBody>
          <a:bodyPr wrap="square" rtlCol="0">
            <a:spAutoFit/>
          </a:bodyPr>
          <a:lstStyle/>
          <a:p>
            <a:endParaRPr lang="en-US"/>
          </a:p>
        </p:txBody>
      </p:sp>
      <p:sp>
        <p:nvSpPr>
          <p:cNvPr id="10" name="TextBox 9">
            <a:extLst>
              <a:ext uri="{FF2B5EF4-FFF2-40B4-BE49-F238E27FC236}">
                <a16:creationId xmlns:a16="http://schemas.microsoft.com/office/drawing/2014/main" id="{FDCB867D-FC7B-4491-AE47-8C886E288788}"/>
              </a:ext>
            </a:extLst>
          </p:cNvPr>
          <p:cNvSpPr txBox="1"/>
          <p:nvPr/>
        </p:nvSpPr>
        <p:spPr>
          <a:xfrm>
            <a:off x="-12698" y="1703964"/>
            <a:ext cx="2694547" cy="1277273"/>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(Cont’d)</a:t>
            </a:r>
          </a:p>
          <a:p>
            <a:pPr>
              <a:spcAft>
                <a:spcPts val="600"/>
              </a:spcAft>
            </a:pPr>
            <a:r>
              <a:rPr lang="en-US" sz="2400" dirty="0">
                <a:solidFill>
                  <a:srgbClr val="002060"/>
                </a:solidFill>
                <a:latin typeface="Arial" panose="020B0604020202020204" pitchFamily="34" charset="0"/>
                <a:cs typeface="Arial" panose="020B0604020202020204" pitchFamily="34" charset="0"/>
              </a:rPr>
              <a:t>Session 2: </a:t>
            </a:r>
          </a:p>
          <a:p>
            <a:r>
              <a:rPr lang="en-US" sz="2400" dirty="0">
                <a:solidFill>
                  <a:srgbClr val="002060"/>
                </a:solidFill>
                <a:latin typeface="Arial" panose="020B0604020202020204" pitchFamily="34" charset="0"/>
                <a:cs typeface="Arial" panose="020B0604020202020204" pitchFamily="34" charset="0"/>
              </a:rPr>
              <a:t>5 Trials</a:t>
            </a:r>
          </a:p>
        </p:txBody>
      </p:sp>
      <p:sp>
        <p:nvSpPr>
          <p:cNvPr id="11" name="TextBox 10">
            <a:extLst>
              <a:ext uri="{FF2B5EF4-FFF2-40B4-BE49-F238E27FC236}">
                <a16:creationId xmlns:a16="http://schemas.microsoft.com/office/drawing/2014/main" id="{B9E6B4CD-0071-4AD9-B781-43227E52AAEA}"/>
              </a:ext>
            </a:extLst>
          </p:cNvPr>
          <p:cNvSpPr txBox="1"/>
          <p:nvPr/>
        </p:nvSpPr>
        <p:spPr>
          <a:xfrm>
            <a:off x="43253" y="3429000"/>
            <a:ext cx="2733411" cy="2292935"/>
          </a:xfrm>
          <a:prstGeom prst="rect">
            <a:avLst/>
          </a:prstGeom>
          <a:noFill/>
        </p:spPr>
        <p:txBody>
          <a:bodyPr wrap="square" rtlCol="0">
            <a:spAutoFit/>
          </a:bodyPr>
          <a:lstStyle/>
          <a:p>
            <a:pPr>
              <a:spcAft>
                <a:spcPts val="600"/>
              </a:spcAft>
            </a:pPr>
            <a:r>
              <a:rPr lang="en-US" sz="2400" dirty="0">
                <a:solidFill>
                  <a:srgbClr val="002060"/>
                </a:solidFill>
                <a:latin typeface="Arial" panose="020B0604020202020204" pitchFamily="34" charset="0"/>
                <a:cs typeface="Arial" panose="020B0604020202020204" pitchFamily="34" charset="0"/>
              </a:rPr>
              <a:t>All blocks were placed back on the Velcro strip to start the process again.</a:t>
            </a:r>
          </a:p>
          <a:p>
            <a:endParaRPr lang="en-US" dirty="0">
              <a:solidFill>
                <a:srgbClr val="002060"/>
              </a:solidFill>
            </a:endParaRPr>
          </a:p>
        </p:txBody>
      </p:sp>
      <p:pic>
        <p:nvPicPr>
          <p:cNvPr id="9" name="Picture 8">
            <a:extLst>
              <a:ext uri="{FF2B5EF4-FFF2-40B4-BE49-F238E27FC236}">
                <a16:creationId xmlns:a16="http://schemas.microsoft.com/office/drawing/2014/main" id="{19C160E4-EA96-4B42-ABE1-94E884B0C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52" t="1018" r="2587" b="3711"/>
          <a:stretch/>
        </p:blipFill>
        <p:spPr>
          <a:xfrm>
            <a:off x="2903871" y="148063"/>
            <a:ext cx="8582141" cy="6184406"/>
          </a:xfrm>
          <a:prstGeom prst="rect">
            <a:avLst/>
          </a:prstGeom>
          <a:solidFill>
            <a:schemeClr val="tx1"/>
          </a:solidFill>
          <a:ln>
            <a:solidFill>
              <a:schemeClr val="tx1"/>
            </a:solidFill>
          </a:ln>
        </p:spPr>
      </p:pic>
      <p:sp>
        <p:nvSpPr>
          <p:cNvPr id="12" name="Rectangle 11">
            <a:extLst>
              <a:ext uri="{FF2B5EF4-FFF2-40B4-BE49-F238E27FC236}">
                <a16:creationId xmlns:a16="http://schemas.microsoft.com/office/drawing/2014/main" id="{16D77738-ACB4-414F-946C-BEE2D8AC899E}"/>
              </a:ext>
            </a:extLst>
          </p:cNvPr>
          <p:cNvSpPr/>
          <p:nvPr/>
        </p:nvSpPr>
        <p:spPr>
          <a:xfrm>
            <a:off x="5437943" y="517394"/>
            <a:ext cx="3586555" cy="830997"/>
          </a:xfrm>
          <a:prstGeom prst="rect">
            <a:avLst/>
          </a:prstGeom>
          <a:solidFill>
            <a:srgbClr val="002060"/>
          </a:solidFill>
          <a:ln>
            <a:solidFill>
              <a:schemeClr val="tx1"/>
            </a:solidFill>
          </a:ln>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Indicates the student’s response </a:t>
            </a:r>
          </a:p>
        </p:txBody>
      </p:sp>
      <p:cxnSp>
        <p:nvCxnSpPr>
          <p:cNvPr id="13" name="Straight Arrow Connector 12">
            <a:extLst>
              <a:ext uri="{FF2B5EF4-FFF2-40B4-BE49-F238E27FC236}">
                <a16:creationId xmlns:a16="http://schemas.microsoft.com/office/drawing/2014/main" id="{2CA406ED-0ABE-4AC0-A3D4-D9C40370B8AF}"/>
              </a:ext>
            </a:extLst>
          </p:cNvPr>
          <p:cNvCxnSpPr>
            <a:cxnSpLocks/>
            <a:stCxn id="12" idx="3"/>
          </p:cNvCxnSpPr>
          <p:nvPr/>
        </p:nvCxnSpPr>
        <p:spPr>
          <a:xfrm>
            <a:off x="9024498" y="932893"/>
            <a:ext cx="1269809" cy="48105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0753018-59A0-4CD6-8057-752401F17BBB}"/>
              </a:ext>
            </a:extLst>
          </p:cNvPr>
          <p:cNvSpPr/>
          <p:nvPr/>
        </p:nvSpPr>
        <p:spPr>
          <a:xfrm>
            <a:off x="2903871" y="5132140"/>
            <a:ext cx="3196712" cy="1569660"/>
          </a:xfrm>
          <a:prstGeom prst="rect">
            <a:avLst/>
          </a:prstGeom>
          <a:solidFill>
            <a:srgbClr val="002060"/>
          </a:solidFill>
          <a:ln>
            <a:solidFill>
              <a:srgbClr val="002060"/>
            </a:solidFill>
          </a:ln>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Overall accuracy and independence for </a:t>
            </a:r>
            <a:r>
              <a:rPr lang="en-US" sz="2400" i="1" dirty="0">
                <a:solidFill>
                  <a:schemeClr val="bg1"/>
                </a:solidFill>
                <a:latin typeface="Arial" panose="020B0604020202020204" pitchFamily="34" charset="0"/>
                <a:cs typeface="Arial" panose="020B0604020202020204" pitchFamily="34" charset="0"/>
              </a:rPr>
              <a:t>all</a:t>
            </a:r>
            <a:r>
              <a:rPr lang="en-US" sz="2400" dirty="0">
                <a:solidFill>
                  <a:schemeClr val="bg1"/>
                </a:solidFill>
                <a:latin typeface="Arial" panose="020B0604020202020204" pitchFamily="34" charset="0"/>
                <a:cs typeface="Arial" panose="020B0604020202020204" pitchFamily="34" charset="0"/>
              </a:rPr>
              <a:t> trials completed on the same day.</a:t>
            </a:r>
          </a:p>
        </p:txBody>
      </p:sp>
      <p:cxnSp>
        <p:nvCxnSpPr>
          <p:cNvPr id="15" name="Straight Arrow Connector 14">
            <a:extLst>
              <a:ext uri="{FF2B5EF4-FFF2-40B4-BE49-F238E27FC236}">
                <a16:creationId xmlns:a16="http://schemas.microsoft.com/office/drawing/2014/main" id="{3C03C682-B62E-4BC9-812A-6FB59410F7AF}"/>
              </a:ext>
            </a:extLst>
          </p:cNvPr>
          <p:cNvCxnSpPr>
            <a:cxnSpLocks/>
          </p:cNvCxnSpPr>
          <p:nvPr/>
        </p:nvCxnSpPr>
        <p:spPr>
          <a:xfrm flipV="1">
            <a:off x="6050758" y="5665304"/>
            <a:ext cx="1721642" cy="532734"/>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5E1730-3310-4B3F-A503-B605899BE532}"/>
              </a:ext>
            </a:extLst>
          </p:cNvPr>
          <p:cNvSpPr txBox="1"/>
          <p:nvPr/>
        </p:nvSpPr>
        <p:spPr>
          <a:xfrm>
            <a:off x="3055937" y="4670475"/>
            <a:ext cx="1356257" cy="461665"/>
          </a:xfrm>
          <a:prstGeom prst="rect">
            <a:avLst/>
          </a:prstGeom>
          <a:solidFill>
            <a:schemeClr val="bg1"/>
          </a:solidFill>
        </p:spPr>
        <p:txBody>
          <a:bodyPr wrap="square" rtlCol="0">
            <a:spAutoFit/>
          </a:bodyPr>
          <a:lstStyle/>
          <a:p>
            <a:r>
              <a:rPr lang="en-US" sz="2400" dirty="0">
                <a:latin typeface="Burst My Bubble" panose="02000000000000000000" pitchFamily="2" charset="0"/>
              </a:rPr>
              <a:t>9/29/23</a:t>
            </a:r>
          </a:p>
        </p:txBody>
      </p:sp>
    </p:spTree>
    <p:extLst>
      <p:ext uri="{BB962C8B-B14F-4D97-AF65-F5344CB8AC3E}">
        <p14:creationId xmlns:p14="http://schemas.microsoft.com/office/powerpoint/2010/main" val="672040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40%">
            <a:extLst>
              <a:ext uri="{FF2B5EF4-FFF2-40B4-BE49-F238E27FC236}">
                <a16:creationId xmlns:a16="http://schemas.microsoft.com/office/drawing/2014/main" id="{93A1EF90-4A0E-4DFD-A08A-AEA127B84A04}"/>
              </a:ext>
            </a:extLst>
          </p:cNvPr>
          <p:cNvSpPr>
            <a:spLocks noChangeArrowheads="1"/>
          </p:cNvSpPr>
          <p:nvPr/>
        </p:nvSpPr>
        <p:spPr bwMode="auto">
          <a:xfrm rot="398380">
            <a:off x="5314450" y="4360104"/>
            <a:ext cx="1251418" cy="168314"/>
          </a:xfrm>
          <a:prstGeom prst="parallelogram">
            <a:avLst>
              <a:gd name="adj" fmla="val 187500"/>
            </a:avLst>
          </a:prstGeom>
          <a:pattFill prst="pct40">
            <a:fgClr>
              <a:schemeClr val="bg1"/>
            </a:fgClr>
            <a:bgClr>
              <a:schemeClr val="bg1"/>
            </a:bgClr>
          </a:pattFill>
          <a:ln w="9525">
            <a:solidFill>
              <a:schemeClr val="tx1"/>
            </a:solidFill>
            <a:miter lim="800000"/>
            <a:headEnd/>
            <a:tailEnd/>
          </a:ln>
        </p:spPr>
        <p:txBody>
          <a:bodyPr wrap="none" anchor="ctr"/>
          <a:lstStyle/>
          <a:p>
            <a:endParaRPr lang="en-US"/>
          </a:p>
        </p:txBody>
      </p:sp>
      <p:sp>
        <p:nvSpPr>
          <p:cNvPr id="7" name="AutoShape 3" descr="40%">
            <a:extLst>
              <a:ext uri="{FF2B5EF4-FFF2-40B4-BE49-F238E27FC236}">
                <a16:creationId xmlns:a16="http://schemas.microsoft.com/office/drawing/2014/main" id="{5995200E-12ED-4575-B126-A1B2F21D1B8A}"/>
              </a:ext>
            </a:extLst>
          </p:cNvPr>
          <p:cNvSpPr>
            <a:spLocks noChangeArrowheads="1"/>
          </p:cNvSpPr>
          <p:nvPr/>
        </p:nvSpPr>
        <p:spPr bwMode="auto">
          <a:xfrm rot="398380">
            <a:off x="3203183" y="5042015"/>
            <a:ext cx="1251418" cy="168314"/>
          </a:xfrm>
          <a:prstGeom prst="parallelogram">
            <a:avLst>
              <a:gd name="adj" fmla="val 187500"/>
            </a:avLst>
          </a:prstGeom>
          <a:pattFill prst="pct40">
            <a:fgClr>
              <a:schemeClr val="bg1"/>
            </a:fgClr>
            <a:bgClr>
              <a:schemeClr val="bg1"/>
            </a:bgClr>
          </a:pattFill>
          <a:ln w="9525">
            <a:solidFill>
              <a:schemeClr val="tx1"/>
            </a:solidFill>
            <a:miter lim="800000"/>
            <a:headEnd/>
            <a:tailEnd/>
          </a:ln>
        </p:spPr>
        <p:txBody>
          <a:bodyPr wrap="none" anchor="ctr"/>
          <a:lstStyle/>
          <a:p>
            <a:endParaRPr lang="en-US"/>
          </a:p>
        </p:txBody>
      </p:sp>
      <p:grpSp>
        <p:nvGrpSpPr>
          <p:cNvPr id="3" name="Group 2">
            <a:extLst>
              <a:ext uri="{FF2B5EF4-FFF2-40B4-BE49-F238E27FC236}">
                <a16:creationId xmlns:a16="http://schemas.microsoft.com/office/drawing/2014/main" id="{1572425D-D9D0-42BA-A339-11E2BE700239}"/>
              </a:ext>
            </a:extLst>
          </p:cNvPr>
          <p:cNvGrpSpPr/>
          <p:nvPr/>
        </p:nvGrpSpPr>
        <p:grpSpPr>
          <a:xfrm>
            <a:off x="1262981" y="1009092"/>
            <a:ext cx="8856036" cy="5463606"/>
            <a:chOff x="944671" y="1783978"/>
            <a:chExt cx="8088786" cy="4947022"/>
          </a:xfrm>
        </p:grpSpPr>
        <p:graphicFrame>
          <p:nvGraphicFramePr>
            <p:cNvPr id="10" name="Object 6">
              <a:extLst>
                <a:ext uri="{FF2B5EF4-FFF2-40B4-BE49-F238E27FC236}">
                  <a16:creationId xmlns:a16="http://schemas.microsoft.com/office/drawing/2014/main" id="{36891EC9-53D1-44B3-B7C5-AEF4AC6D6834}"/>
                </a:ext>
              </a:extLst>
            </p:cNvPr>
            <p:cNvGraphicFramePr>
              <a:graphicFrameLocks noChangeAspect="1"/>
            </p:cNvGraphicFramePr>
            <p:nvPr>
              <p:extLst>
                <p:ext uri="{D42A27DB-BD31-4B8C-83A1-F6EECF244321}">
                  <p14:modId xmlns:p14="http://schemas.microsoft.com/office/powerpoint/2010/main" val="2556051003"/>
                </p:ext>
              </p:extLst>
            </p:nvPr>
          </p:nvGraphicFramePr>
          <p:xfrm>
            <a:off x="944671" y="1783978"/>
            <a:ext cx="8088786" cy="4947022"/>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24">
              <a:extLst>
                <a:ext uri="{FF2B5EF4-FFF2-40B4-BE49-F238E27FC236}">
                  <a16:creationId xmlns:a16="http://schemas.microsoft.com/office/drawing/2014/main" id="{81C05B09-386A-4FE2-8605-8B64285C839B}"/>
                </a:ext>
              </a:extLst>
            </p:cNvPr>
            <p:cNvGrpSpPr/>
            <p:nvPr/>
          </p:nvGrpSpPr>
          <p:grpSpPr>
            <a:xfrm>
              <a:off x="1539299" y="2235200"/>
              <a:ext cx="5420051" cy="3966066"/>
              <a:chOff x="1539191" y="2235200"/>
              <a:chExt cx="5381439" cy="3803287"/>
            </a:xfrm>
          </p:grpSpPr>
          <p:pic>
            <p:nvPicPr>
              <p:cNvPr id="15" name="Picture 7" descr="j0078701">
                <a:extLst>
                  <a:ext uri="{FF2B5EF4-FFF2-40B4-BE49-F238E27FC236}">
                    <a16:creationId xmlns:a16="http://schemas.microsoft.com/office/drawing/2014/main" id="{5509BEB0-AB6C-401E-88E1-DDA0AF3CED73}"/>
                  </a:ext>
                </a:extLst>
              </p:cNvPr>
              <p:cNvPicPr>
                <a:picLocks noChangeAspect="1" noChangeArrowheads="1"/>
              </p:cNvPicPr>
              <p:nvPr/>
            </p:nvPicPr>
            <p:blipFill>
              <a:blip r:embed="rId4" cstate="screen"/>
              <a:srcRect t="16611" r="16463"/>
              <a:stretch>
                <a:fillRect/>
              </a:stretch>
            </p:blipFill>
            <p:spPr bwMode="auto">
              <a:xfrm>
                <a:off x="5416477" y="3733800"/>
                <a:ext cx="527123" cy="862415"/>
              </a:xfrm>
              <a:prstGeom prst="rect">
                <a:avLst/>
              </a:prstGeom>
              <a:noFill/>
              <a:ln w="9525">
                <a:noFill/>
                <a:miter lim="800000"/>
                <a:headEnd/>
                <a:tailEnd/>
              </a:ln>
            </p:spPr>
          </p:pic>
          <p:pic>
            <p:nvPicPr>
              <p:cNvPr id="16" name="Picture 8" descr="j0078794">
                <a:extLst>
                  <a:ext uri="{FF2B5EF4-FFF2-40B4-BE49-F238E27FC236}">
                    <a16:creationId xmlns:a16="http://schemas.microsoft.com/office/drawing/2014/main" id="{4F769E1C-98A4-4E79-A2D4-955A39B67E6B}"/>
                  </a:ext>
                </a:extLst>
              </p:cNvPr>
              <p:cNvPicPr>
                <a:picLocks noChangeAspect="1" noChangeArrowheads="1"/>
              </p:cNvPicPr>
              <p:nvPr/>
            </p:nvPicPr>
            <p:blipFill>
              <a:blip r:embed="rId5" cstate="screen"/>
              <a:srcRect/>
              <a:stretch>
                <a:fillRect/>
              </a:stretch>
            </p:blipFill>
            <p:spPr bwMode="auto">
              <a:xfrm>
                <a:off x="6158630" y="2235200"/>
                <a:ext cx="762000" cy="1193800"/>
              </a:xfrm>
              <a:prstGeom prst="rect">
                <a:avLst/>
              </a:prstGeom>
              <a:noFill/>
              <a:ln w="9525">
                <a:noFill/>
                <a:miter lim="800000"/>
                <a:headEnd/>
                <a:tailEnd/>
              </a:ln>
            </p:spPr>
          </p:pic>
          <p:pic>
            <p:nvPicPr>
              <p:cNvPr id="17" name="Picture 9" descr="j0078742">
                <a:extLst>
                  <a:ext uri="{FF2B5EF4-FFF2-40B4-BE49-F238E27FC236}">
                    <a16:creationId xmlns:a16="http://schemas.microsoft.com/office/drawing/2014/main" id="{62318F8A-6957-4B6A-B9C1-38EF16BEEDF7}"/>
                  </a:ext>
                </a:extLst>
              </p:cNvPr>
              <p:cNvPicPr>
                <a:picLocks noChangeAspect="1" noChangeArrowheads="1"/>
              </p:cNvPicPr>
              <p:nvPr/>
            </p:nvPicPr>
            <p:blipFill>
              <a:blip r:embed="rId6" cstate="screen"/>
              <a:srcRect/>
              <a:stretch>
                <a:fillRect/>
              </a:stretch>
            </p:blipFill>
            <p:spPr bwMode="auto">
              <a:xfrm>
                <a:off x="2289158" y="4648199"/>
                <a:ext cx="1133370" cy="881743"/>
              </a:xfrm>
              <a:prstGeom prst="rect">
                <a:avLst/>
              </a:prstGeom>
              <a:noFill/>
              <a:ln w="9525">
                <a:noFill/>
                <a:miter lim="800000"/>
                <a:headEnd/>
                <a:tailEnd/>
              </a:ln>
            </p:spPr>
          </p:pic>
          <p:sp>
            <p:nvSpPr>
              <p:cNvPr id="18" name="Rectangle 10" descr="Large confetti">
                <a:extLst>
                  <a:ext uri="{FF2B5EF4-FFF2-40B4-BE49-F238E27FC236}">
                    <a16:creationId xmlns:a16="http://schemas.microsoft.com/office/drawing/2014/main" id="{F5983D23-3F48-438F-BDC5-6D8CED03B07C}"/>
                  </a:ext>
                </a:extLst>
              </p:cNvPr>
              <p:cNvSpPr>
                <a:spLocks noChangeArrowheads="1"/>
              </p:cNvSpPr>
              <p:nvPr/>
            </p:nvSpPr>
            <p:spPr bwMode="auto">
              <a:xfrm>
                <a:off x="4594622" y="4861306"/>
                <a:ext cx="1066800" cy="1177181"/>
              </a:xfrm>
              <a:prstGeom prst="rect">
                <a:avLst/>
              </a:prstGeom>
              <a:pattFill prst="lgConfetti">
                <a:fgClr>
                  <a:srgbClr val="FFCC00"/>
                </a:fgClr>
                <a:bgClr>
                  <a:srgbClr val="FFFFFF"/>
                </a:bgClr>
              </a:pattFill>
              <a:ln w="9525">
                <a:solidFill>
                  <a:schemeClr val="tx1"/>
                </a:solidFill>
                <a:miter lim="800000"/>
                <a:headEnd/>
                <a:tailEnd/>
              </a:ln>
            </p:spPr>
            <p:txBody>
              <a:bodyPr wrap="none" anchor="ctr"/>
              <a:lstStyle/>
              <a:p>
                <a:endParaRPr lang="en-US"/>
              </a:p>
            </p:txBody>
          </p:sp>
          <p:sp>
            <p:nvSpPr>
              <p:cNvPr id="19" name="Rectangle 11" descr="Large confetti">
                <a:extLst>
                  <a:ext uri="{FF2B5EF4-FFF2-40B4-BE49-F238E27FC236}">
                    <a16:creationId xmlns:a16="http://schemas.microsoft.com/office/drawing/2014/main" id="{98EE0AFE-38B7-42E6-A828-0E25DA5FC6D9}"/>
                  </a:ext>
                </a:extLst>
              </p:cNvPr>
              <p:cNvSpPr>
                <a:spLocks noChangeArrowheads="1"/>
              </p:cNvSpPr>
              <p:nvPr/>
            </p:nvSpPr>
            <p:spPr bwMode="auto">
              <a:xfrm>
                <a:off x="3635577" y="5224312"/>
                <a:ext cx="936423" cy="795488"/>
              </a:xfrm>
              <a:prstGeom prst="rect">
                <a:avLst/>
              </a:prstGeom>
              <a:pattFill prst="lgConfetti">
                <a:fgClr>
                  <a:schemeClr val="tx2"/>
                </a:fgClr>
                <a:bgClr>
                  <a:schemeClr val="bg1"/>
                </a:bgClr>
              </a:pattFill>
              <a:ln w="9525">
                <a:solidFill>
                  <a:schemeClr val="tx1"/>
                </a:solidFill>
                <a:miter lim="800000"/>
                <a:headEnd/>
                <a:tailEnd/>
              </a:ln>
            </p:spPr>
            <p:txBody>
              <a:bodyPr wrap="none" anchor="ctr"/>
              <a:lstStyle/>
              <a:p>
                <a:endParaRPr lang="en-US"/>
              </a:p>
            </p:txBody>
          </p:sp>
          <p:sp>
            <p:nvSpPr>
              <p:cNvPr id="20" name="Rectangle 12" descr="Large confetti">
                <a:extLst>
                  <a:ext uri="{FF2B5EF4-FFF2-40B4-BE49-F238E27FC236}">
                    <a16:creationId xmlns:a16="http://schemas.microsoft.com/office/drawing/2014/main" id="{2FDE7FBA-5699-4940-933F-E2B8A5720F9E}"/>
                  </a:ext>
                </a:extLst>
              </p:cNvPr>
              <p:cNvSpPr>
                <a:spLocks noChangeArrowheads="1"/>
              </p:cNvSpPr>
              <p:nvPr/>
            </p:nvSpPr>
            <p:spPr bwMode="auto">
              <a:xfrm>
                <a:off x="2751865" y="5410200"/>
                <a:ext cx="905736" cy="609599"/>
              </a:xfrm>
              <a:prstGeom prst="rect">
                <a:avLst/>
              </a:prstGeom>
              <a:pattFill prst="lgConfetti">
                <a:fgClr>
                  <a:srgbClr val="CC0066"/>
                </a:fgClr>
                <a:bgClr>
                  <a:srgbClr val="FFFFFF"/>
                </a:bgClr>
              </a:pattFill>
              <a:ln w="6350">
                <a:solidFill>
                  <a:schemeClr val="tx1"/>
                </a:solidFill>
                <a:miter lim="800000"/>
                <a:headEnd/>
                <a:tailEnd/>
              </a:ln>
            </p:spPr>
            <p:txBody>
              <a:bodyPr wrap="none" anchor="ctr"/>
              <a:lstStyle/>
              <a:p>
                <a:endParaRPr lang="en-US"/>
              </a:p>
            </p:txBody>
          </p:sp>
          <p:pic>
            <p:nvPicPr>
              <p:cNvPr id="21" name="Picture 13" descr="j0078624">
                <a:extLst>
                  <a:ext uri="{FF2B5EF4-FFF2-40B4-BE49-F238E27FC236}">
                    <a16:creationId xmlns:a16="http://schemas.microsoft.com/office/drawing/2014/main" id="{89364DCB-2B5D-459D-80F3-73CDC975B238}"/>
                  </a:ext>
                </a:extLst>
              </p:cNvPr>
              <p:cNvPicPr>
                <a:picLocks noChangeAspect="1" noChangeArrowheads="1"/>
              </p:cNvPicPr>
              <p:nvPr/>
            </p:nvPicPr>
            <p:blipFill>
              <a:blip r:embed="rId7" cstate="screen"/>
              <a:srcRect/>
              <a:stretch>
                <a:fillRect/>
              </a:stretch>
            </p:blipFill>
            <p:spPr bwMode="auto">
              <a:xfrm>
                <a:off x="4198154" y="4038600"/>
                <a:ext cx="993817" cy="793648"/>
              </a:xfrm>
              <a:prstGeom prst="rect">
                <a:avLst/>
              </a:prstGeom>
              <a:noFill/>
              <a:ln w="9525">
                <a:noFill/>
                <a:miter lim="800000"/>
                <a:headEnd/>
                <a:tailEnd/>
              </a:ln>
            </p:spPr>
          </p:pic>
          <p:sp>
            <p:nvSpPr>
              <p:cNvPr id="22" name="AutoShape 17" descr="Wide downward diagonal">
                <a:extLst>
                  <a:ext uri="{FF2B5EF4-FFF2-40B4-BE49-F238E27FC236}">
                    <a16:creationId xmlns:a16="http://schemas.microsoft.com/office/drawing/2014/main" id="{F8E4A512-9B28-4CE3-BBD7-AC113692A558}"/>
                  </a:ext>
                </a:extLst>
              </p:cNvPr>
              <p:cNvSpPr>
                <a:spLocks noChangeArrowheads="1"/>
              </p:cNvSpPr>
              <p:nvPr/>
            </p:nvSpPr>
            <p:spPr bwMode="auto">
              <a:xfrm flipH="1">
                <a:off x="1539191" y="5410198"/>
                <a:ext cx="1219200" cy="585788"/>
              </a:xfrm>
              <a:prstGeom prst="rtTriangle">
                <a:avLst/>
              </a:prstGeom>
              <a:pattFill prst="wdDnDiag">
                <a:fgClr>
                  <a:srgbClr val="00CC99"/>
                </a:fgClr>
                <a:bgClr>
                  <a:srgbClr val="FFFFFF"/>
                </a:bgClr>
              </a:pattFill>
              <a:ln w="9525">
                <a:solidFill>
                  <a:schemeClr val="tx1"/>
                </a:solidFill>
                <a:miter lim="800000"/>
                <a:headEnd/>
                <a:tailEnd/>
              </a:ln>
            </p:spPr>
            <p:txBody>
              <a:bodyPr wrap="none" anchor="ctr"/>
              <a:lstStyle/>
              <a:p>
                <a:endParaRPr lang="en-US"/>
              </a:p>
            </p:txBody>
          </p:sp>
        </p:grpSp>
      </p:grpSp>
      <p:sp>
        <p:nvSpPr>
          <p:cNvPr id="2" name="Title 1">
            <a:extLst>
              <a:ext uri="{FF2B5EF4-FFF2-40B4-BE49-F238E27FC236}">
                <a16:creationId xmlns:a16="http://schemas.microsoft.com/office/drawing/2014/main" id="{E44E7803-683E-43FA-A38F-F9EF4B9B21A5}"/>
              </a:ext>
            </a:extLst>
          </p:cNvPr>
          <p:cNvSpPr>
            <a:spLocks noGrp="1"/>
          </p:cNvSpPr>
          <p:nvPr>
            <p:ph type="title"/>
          </p:nvPr>
        </p:nvSpPr>
        <p:spPr/>
        <p:txBody>
          <a:bodyPr/>
          <a:lstStyle/>
          <a:p>
            <a:r>
              <a:rPr lang="en-US">
                <a:latin typeface="Segoe SemiBold"/>
              </a:rPr>
              <a:t>What are Access Skills?</a:t>
            </a:r>
          </a:p>
        </p:txBody>
      </p:sp>
      <p:sp>
        <p:nvSpPr>
          <p:cNvPr id="8" name="AutoShape 4" descr="40%">
            <a:extLst>
              <a:ext uri="{FF2B5EF4-FFF2-40B4-BE49-F238E27FC236}">
                <a16:creationId xmlns:a16="http://schemas.microsoft.com/office/drawing/2014/main" id="{B57FA040-77E4-4132-8DFF-6622E21470A8}"/>
              </a:ext>
            </a:extLst>
          </p:cNvPr>
          <p:cNvSpPr>
            <a:spLocks noChangeArrowheads="1"/>
          </p:cNvSpPr>
          <p:nvPr/>
        </p:nvSpPr>
        <p:spPr bwMode="auto">
          <a:xfrm>
            <a:off x="4223152" y="4809265"/>
            <a:ext cx="1079646" cy="168451"/>
          </a:xfrm>
          <a:prstGeom prst="parallelogram">
            <a:avLst>
              <a:gd name="adj" fmla="val 187500"/>
            </a:avLst>
          </a:prstGeom>
          <a:pattFill prst="pct40">
            <a:fgClr>
              <a:schemeClr val="bg1"/>
            </a:fgClr>
            <a:bgClr>
              <a:schemeClr val="bg1"/>
            </a:bgClr>
          </a:pattFill>
          <a:ln w="9525">
            <a:solidFill>
              <a:schemeClr val="tx1"/>
            </a:solidFill>
            <a:miter lim="800000"/>
            <a:headEnd/>
            <a:tailEnd/>
          </a:ln>
        </p:spPr>
        <p:txBody>
          <a:bodyPr wrap="none" anchor="ctr"/>
          <a:lstStyle/>
          <a:p>
            <a:endParaRPr lang="en-US"/>
          </a:p>
        </p:txBody>
      </p:sp>
      <p:sp>
        <p:nvSpPr>
          <p:cNvPr id="9" name="Rectangle 5">
            <a:extLst>
              <a:ext uri="{FF2B5EF4-FFF2-40B4-BE49-F238E27FC236}">
                <a16:creationId xmlns:a16="http://schemas.microsoft.com/office/drawing/2014/main" id="{5DC76B83-917E-432E-AF37-B2AA6D6D5975}"/>
              </a:ext>
            </a:extLst>
          </p:cNvPr>
          <p:cNvSpPr>
            <a:spLocks noChangeArrowheads="1"/>
          </p:cNvSpPr>
          <p:nvPr/>
        </p:nvSpPr>
        <p:spPr bwMode="auto">
          <a:xfrm>
            <a:off x="928048" y="635276"/>
            <a:ext cx="7772400" cy="1143000"/>
          </a:xfrm>
          <a:prstGeom prst="rect">
            <a:avLst/>
          </a:prstGeom>
          <a:noFill/>
          <a:ln w="9525">
            <a:noFill/>
            <a:miter lim="800000"/>
            <a:headEnd/>
            <a:tailEnd/>
          </a:ln>
        </p:spPr>
        <p:txBody>
          <a:bodyPr anchor="ctr"/>
          <a:lstStyle/>
          <a:p>
            <a:pPr algn="ctr" eaLnBrk="0" hangingPunct="0"/>
            <a:endParaRPr lang="en-US" sz="3200" b="1">
              <a:solidFill>
                <a:srgbClr val="0000FF"/>
              </a:solidFill>
              <a:latin typeface="+mj-lt"/>
            </a:endParaRPr>
          </a:p>
        </p:txBody>
      </p:sp>
      <p:sp>
        <p:nvSpPr>
          <p:cNvPr id="11" name="Rectangle 14">
            <a:extLst>
              <a:ext uri="{FF2B5EF4-FFF2-40B4-BE49-F238E27FC236}">
                <a16:creationId xmlns:a16="http://schemas.microsoft.com/office/drawing/2014/main" id="{178C20F6-AEEA-4360-9344-2E0F857CCCA2}"/>
              </a:ext>
            </a:extLst>
          </p:cNvPr>
          <p:cNvSpPr>
            <a:spLocks noChangeArrowheads="1"/>
          </p:cNvSpPr>
          <p:nvPr/>
        </p:nvSpPr>
        <p:spPr bwMode="auto">
          <a:xfrm>
            <a:off x="7822277" y="3674074"/>
            <a:ext cx="2563669" cy="400110"/>
          </a:xfrm>
          <a:prstGeom prst="rect">
            <a:avLst/>
          </a:prstGeom>
          <a:noFill/>
          <a:ln w="9525">
            <a:noFill/>
            <a:miter lim="800000"/>
            <a:headEnd/>
            <a:tailEnd/>
          </a:ln>
        </p:spPr>
        <p:txBody>
          <a:bodyPr wrap="square">
            <a:spAutoFit/>
          </a:bodyPr>
          <a:lstStyle/>
          <a:p>
            <a:pPr algn="ctr" eaLnBrk="0" hangingPunct="0"/>
            <a:r>
              <a:rPr lang="en-US" sz="2000">
                <a:latin typeface="Arial" panose="020B0604020202020204" pitchFamily="34" charset="0"/>
                <a:cs typeface="Arial" panose="020B0604020202020204" pitchFamily="34" charset="0"/>
              </a:rPr>
              <a:t>       </a:t>
            </a:r>
            <a:r>
              <a:rPr lang="en-US" sz="2000" b="1">
                <a:solidFill>
                  <a:srgbClr val="002060"/>
                </a:solidFill>
                <a:latin typeface="Arial" panose="020B0604020202020204" pitchFamily="34" charset="0"/>
                <a:cs typeface="Arial" panose="020B0604020202020204" pitchFamily="34" charset="0"/>
              </a:rPr>
              <a:t>Entry Points</a:t>
            </a:r>
          </a:p>
        </p:txBody>
      </p:sp>
      <p:sp>
        <p:nvSpPr>
          <p:cNvPr id="12" name="Rectangle 15">
            <a:extLst>
              <a:ext uri="{FF2B5EF4-FFF2-40B4-BE49-F238E27FC236}">
                <a16:creationId xmlns:a16="http://schemas.microsoft.com/office/drawing/2014/main" id="{9DAEE030-C8AA-4486-9950-6E4C436545DE}"/>
              </a:ext>
            </a:extLst>
          </p:cNvPr>
          <p:cNvSpPr>
            <a:spLocks noChangeArrowheads="1"/>
          </p:cNvSpPr>
          <p:nvPr/>
        </p:nvSpPr>
        <p:spPr bwMode="auto">
          <a:xfrm>
            <a:off x="6006506" y="3393380"/>
            <a:ext cx="269403" cy="480396"/>
          </a:xfrm>
          <a:prstGeom prst="rect">
            <a:avLst/>
          </a:prstGeom>
          <a:noFill/>
          <a:ln w="9525">
            <a:noFill/>
            <a:miter lim="800000"/>
            <a:headEnd/>
            <a:tailEnd/>
          </a:ln>
        </p:spPr>
        <p:txBody>
          <a:bodyPr wrap="square">
            <a:spAutoFit/>
          </a:bodyPr>
          <a:lstStyle/>
          <a:p>
            <a:pPr eaLnBrk="0" hangingPunct="0"/>
            <a:endParaRPr lang="en-US" sz="3200"/>
          </a:p>
        </p:txBody>
      </p:sp>
      <p:sp>
        <p:nvSpPr>
          <p:cNvPr id="13" name="Rectangle 16" descr="Large confetti">
            <a:extLst>
              <a:ext uri="{FF2B5EF4-FFF2-40B4-BE49-F238E27FC236}">
                <a16:creationId xmlns:a16="http://schemas.microsoft.com/office/drawing/2014/main" id="{F6A77700-6C72-4A20-A207-FA1FFEB75BD3}"/>
              </a:ext>
            </a:extLst>
          </p:cNvPr>
          <p:cNvSpPr>
            <a:spLocks noChangeArrowheads="1"/>
          </p:cNvSpPr>
          <p:nvPr/>
        </p:nvSpPr>
        <p:spPr bwMode="auto">
          <a:xfrm>
            <a:off x="8161359" y="3755604"/>
            <a:ext cx="250284" cy="252471"/>
          </a:xfrm>
          <a:prstGeom prst="rect">
            <a:avLst/>
          </a:prstGeom>
          <a:pattFill prst="lgConfetti">
            <a:fgClr>
              <a:srgbClr val="CC0066"/>
            </a:fgClr>
            <a:bgClr>
              <a:srgbClr val="FFFFFF"/>
            </a:bgClr>
          </a:pattFill>
          <a:ln w="12700">
            <a:solidFill>
              <a:schemeClr val="tx1"/>
            </a:solidFill>
            <a:miter lim="800000"/>
            <a:headEnd/>
            <a:tailEnd/>
          </a:ln>
        </p:spPr>
        <p:txBody>
          <a:bodyPr wrap="none" anchor="ctr"/>
          <a:lstStyle/>
          <a:p>
            <a:endParaRPr lang="en-US"/>
          </a:p>
        </p:txBody>
      </p:sp>
      <p:sp>
        <p:nvSpPr>
          <p:cNvPr id="23" name="Rectangle 18" descr="Wide downward diagonal">
            <a:extLst>
              <a:ext uri="{FF2B5EF4-FFF2-40B4-BE49-F238E27FC236}">
                <a16:creationId xmlns:a16="http://schemas.microsoft.com/office/drawing/2014/main" id="{1CA033EC-220C-4D4F-8568-46FEFAE84AFF}"/>
              </a:ext>
            </a:extLst>
          </p:cNvPr>
          <p:cNvSpPr>
            <a:spLocks noChangeArrowheads="1"/>
          </p:cNvSpPr>
          <p:nvPr/>
        </p:nvSpPr>
        <p:spPr bwMode="auto">
          <a:xfrm>
            <a:off x="8140892" y="4192860"/>
            <a:ext cx="250284" cy="252471"/>
          </a:xfrm>
          <a:prstGeom prst="rect">
            <a:avLst/>
          </a:prstGeom>
          <a:pattFill prst="wdDnDiag">
            <a:fgClr>
              <a:srgbClr val="00CC99"/>
            </a:fgClr>
            <a:bgClr>
              <a:srgbClr val="FFFFFF"/>
            </a:bgClr>
          </a:pattFill>
          <a:ln w="12700">
            <a:solidFill>
              <a:schemeClr val="tx1"/>
            </a:solidFill>
            <a:miter lim="800000"/>
            <a:headEnd/>
            <a:tailEnd/>
          </a:ln>
        </p:spPr>
        <p:txBody>
          <a:bodyPr wrap="none" anchor="ctr"/>
          <a:lstStyle/>
          <a:p>
            <a:endParaRPr lang="en-US"/>
          </a:p>
        </p:txBody>
      </p:sp>
      <p:sp>
        <p:nvSpPr>
          <p:cNvPr id="24" name="Rectangle 19">
            <a:extLst>
              <a:ext uri="{FF2B5EF4-FFF2-40B4-BE49-F238E27FC236}">
                <a16:creationId xmlns:a16="http://schemas.microsoft.com/office/drawing/2014/main" id="{9575B60B-926D-49AF-B4DE-D0813969EA86}"/>
              </a:ext>
            </a:extLst>
          </p:cNvPr>
          <p:cNvSpPr>
            <a:spLocks noChangeArrowheads="1"/>
          </p:cNvSpPr>
          <p:nvPr/>
        </p:nvSpPr>
        <p:spPr bwMode="auto">
          <a:xfrm>
            <a:off x="7826508" y="4142756"/>
            <a:ext cx="2551501" cy="400110"/>
          </a:xfrm>
          <a:prstGeom prst="rect">
            <a:avLst/>
          </a:prstGeom>
          <a:noFill/>
          <a:ln w="9525">
            <a:noFill/>
            <a:miter lim="800000"/>
            <a:headEnd/>
            <a:tailEnd/>
          </a:ln>
        </p:spPr>
        <p:txBody>
          <a:bodyPr wrap="square">
            <a:spAutoFit/>
          </a:bodyPr>
          <a:lstStyle/>
          <a:p>
            <a:pPr algn="ctr" eaLnBrk="0" hangingPunct="0"/>
            <a:r>
              <a:rPr lang="en-US" sz="2000">
                <a:latin typeface="Tahoma" pitchFamily="34" charset="0"/>
              </a:rPr>
              <a:t>       </a:t>
            </a:r>
            <a:r>
              <a:rPr lang="en-US" sz="2000" b="1">
                <a:solidFill>
                  <a:srgbClr val="002060"/>
                </a:solidFill>
                <a:latin typeface="Tahoma" pitchFamily="34" charset="0"/>
              </a:rPr>
              <a:t>Access Skills</a:t>
            </a:r>
          </a:p>
        </p:txBody>
      </p:sp>
      <p:sp>
        <p:nvSpPr>
          <p:cNvPr id="25" name="Rectangle 16" descr="Large confetti">
            <a:extLst>
              <a:ext uri="{FF2B5EF4-FFF2-40B4-BE49-F238E27FC236}">
                <a16:creationId xmlns:a16="http://schemas.microsoft.com/office/drawing/2014/main" id="{B890E90E-3019-4490-AA0B-97A5961B69B3}"/>
              </a:ext>
            </a:extLst>
          </p:cNvPr>
          <p:cNvSpPr>
            <a:spLocks noChangeArrowheads="1"/>
          </p:cNvSpPr>
          <p:nvPr/>
        </p:nvSpPr>
        <p:spPr bwMode="auto">
          <a:xfrm>
            <a:off x="8170354" y="3384250"/>
            <a:ext cx="200345" cy="188632"/>
          </a:xfrm>
          <a:prstGeom prst="rect">
            <a:avLst/>
          </a:prstGeom>
          <a:solidFill>
            <a:srgbClr val="CC99FF"/>
          </a:solidFill>
          <a:ln w="127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095761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E442-BC9B-482E-A8FB-50679CC0EE46}"/>
              </a:ext>
            </a:extLst>
          </p:cNvPr>
          <p:cNvSpPr>
            <a:spLocks noGrp="1"/>
          </p:cNvSpPr>
          <p:nvPr>
            <p:ph type="title"/>
          </p:nvPr>
        </p:nvSpPr>
        <p:spPr>
          <a:xfrm>
            <a:off x="961063" y="25631"/>
            <a:ext cx="10515600" cy="1042852"/>
          </a:xfrm>
        </p:spPr>
        <p:txBody>
          <a:bodyPr>
            <a:noAutofit/>
          </a:bodyPr>
          <a:lstStyle/>
          <a:p>
            <a:br>
              <a:rPr lang="en-US" sz="3600" b="1" dirty="0"/>
            </a:br>
            <a:r>
              <a:rPr lang="en-US" sz="3600" b="1" dirty="0"/>
              <a:t>Teacher-Documented Work Sample (example)</a:t>
            </a:r>
            <a:br>
              <a:rPr lang="en-US" sz="3600" dirty="0"/>
            </a:br>
            <a:endParaRPr lang="en-US" sz="3600" dirty="0"/>
          </a:p>
        </p:txBody>
      </p:sp>
      <p:grpSp>
        <p:nvGrpSpPr>
          <p:cNvPr id="5" name="Group 4">
            <a:extLst>
              <a:ext uri="{FF2B5EF4-FFF2-40B4-BE49-F238E27FC236}">
                <a16:creationId xmlns:a16="http://schemas.microsoft.com/office/drawing/2014/main" id="{BEF51683-5F42-4C72-B37B-19716B402ECA}"/>
              </a:ext>
            </a:extLst>
          </p:cNvPr>
          <p:cNvGrpSpPr/>
          <p:nvPr/>
        </p:nvGrpSpPr>
        <p:grpSpPr>
          <a:xfrm>
            <a:off x="2510176" y="842375"/>
            <a:ext cx="7417374" cy="5881698"/>
            <a:chOff x="578536" y="232412"/>
            <a:chExt cx="7344116" cy="6272021"/>
          </a:xfrm>
        </p:grpSpPr>
        <p:pic>
          <p:nvPicPr>
            <p:cNvPr id="6" name="Picture 5">
              <a:extLst>
                <a:ext uri="{FF2B5EF4-FFF2-40B4-BE49-F238E27FC236}">
                  <a16:creationId xmlns:a16="http://schemas.microsoft.com/office/drawing/2014/main" id="{3F8D8040-7D94-4187-BAB1-BBA45777A5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24" t="6283" r="2410" b="13561"/>
            <a:stretch/>
          </p:blipFill>
          <p:spPr>
            <a:xfrm>
              <a:off x="700221" y="263759"/>
              <a:ext cx="7101786" cy="6240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D65453D-76E6-48A7-8C44-9DD2191B4C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536" y="232412"/>
              <a:ext cx="7344116" cy="1151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TextBox 7">
            <a:extLst>
              <a:ext uri="{FF2B5EF4-FFF2-40B4-BE49-F238E27FC236}">
                <a16:creationId xmlns:a16="http://schemas.microsoft.com/office/drawing/2014/main" id="{113FF6CA-AD6C-494C-8568-54EC7D6AAD5F}"/>
              </a:ext>
            </a:extLst>
          </p:cNvPr>
          <p:cNvSpPr txBox="1"/>
          <p:nvPr/>
        </p:nvSpPr>
        <p:spPr>
          <a:xfrm>
            <a:off x="8660925" y="2576655"/>
            <a:ext cx="1082348" cy="369332"/>
          </a:xfrm>
          <a:prstGeom prst="rect">
            <a:avLst/>
          </a:prstGeom>
          <a:noFill/>
          <a:ln>
            <a:noFill/>
          </a:ln>
        </p:spPr>
        <p:txBody>
          <a:bodyPr wrap="none" rtlCol="0">
            <a:spAutoFit/>
          </a:bodyPr>
          <a:lstStyle/>
          <a:p>
            <a:r>
              <a:rPr lang="en-US" dirty="0">
                <a:solidFill>
                  <a:srgbClr val="0B1423"/>
                </a:solidFill>
                <a:latin typeface="Arial" panose="020B0604020202020204" pitchFamily="34" charset="0"/>
                <a:cs typeface="Arial" panose="020B0604020202020204" pitchFamily="34" charset="0"/>
              </a:rPr>
              <a:t>10/16/23</a:t>
            </a:r>
          </a:p>
        </p:txBody>
      </p:sp>
      <p:cxnSp>
        <p:nvCxnSpPr>
          <p:cNvPr id="9" name="Straight Arrow Connector 8">
            <a:extLst>
              <a:ext uri="{FF2B5EF4-FFF2-40B4-BE49-F238E27FC236}">
                <a16:creationId xmlns:a16="http://schemas.microsoft.com/office/drawing/2014/main" id="{925882B2-812D-4F41-BA4E-0E53E6A3940B}"/>
              </a:ext>
            </a:extLst>
          </p:cNvPr>
          <p:cNvCxnSpPr>
            <a:cxnSpLocks/>
          </p:cNvCxnSpPr>
          <p:nvPr/>
        </p:nvCxnSpPr>
        <p:spPr>
          <a:xfrm flipH="1">
            <a:off x="8969661" y="2538980"/>
            <a:ext cx="1923822" cy="125567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6C504CE-6E63-49C7-8384-4902A4465923}"/>
              </a:ext>
            </a:extLst>
          </p:cNvPr>
          <p:cNvSpPr/>
          <p:nvPr/>
        </p:nvSpPr>
        <p:spPr>
          <a:xfrm>
            <a:off x="10190867" y="1443898"/>
            <a:ext cx="1852668" cy="1569660"/>
          </a:xfrm>
          <a:prstGeom prst="rect">
            <a:avLst/>
          </a:prstGeom>
          <a:solidFill>
            <a:schemeClr val="bg1"/>
          </a:solidFill>
          <a:ln>
            <a:solidFill>
              <a:srgbClr val="002060"/>
            </a:solidFill>
          </a:ln>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Indicates the student’s response </a:t>
            </a:r>
          </a:p>
        </p:txBody>
      </p:sp>
      <p:cxnSp>
        <p:nvCxnSpPr>
          <p:cNvPr id="13" name="Straight Arrow Connector 12">
            <a:extLst>
              <a:ext uri="{FF2B5EF4-FFF2-40B4-BE49-F238E27FC236}">
                <a16:creationId xmlns:a16="http://schemas.microsoft.com/office/drawing/2014/main" id="{36B5E613-1C31-4B59-B392-441CE45CEB01}"/>
              </a:ext>
            </a:extLst>
          </p:cNvPr>
          <p:cNvCxnSpPr>
            <a:cxnSpLocks/>
          </p:cNvCxnSpPr>
          <p:nvPr/>
        </p:nvCxnSpPr>
        <p:spPr>
          <a:xfrm>
            <a:off x="2096558" y="2455853"/>
            <a:ext cx="918073" cy="0"/>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DF35842-55F2-467C-827A-4D9F4B0173BC}"/>
              </a:ext>
            </a:extLst>
          </p:cNvPr>
          <p:cNvSpPr/>
          <p:nvPr/>
        </p:nvSpPr>
        <p:spPr>
          <a:xfrm>
            <a:off x="1019865" y="6006085"/>
            <a:ext cx="5215087" cy="461665"/>
          </a:xfrm>
          <a:prstGeom prst="rect">
            <a:avLst/>
          </a:prstGeom>
          <a:solidFill>
            <a:schemeClr val="bg1"/>
          </a:solidFill>
          <a:ln>
            <a:solidFill>
              <a:srgbClr val="002060"/>
            </a:solidFill>
          </a:ln>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Overall accuracy and independence</a:t>
            </a:r>
          </a:p>
        </p:txBody>
      </p:sp>
      <p:cxnSp>
        <p:nvCxnSpPr>
          <p:cNvPr id="17" name="Straight Arrow Connector 16">
            <a:extLst>
              <a:ext uri="{FF2B5EF4-FFF2-40B4-BE49-F238E27FC236}">
                <a16:creationId xmlns:a16="http://schemas.microsoft.com/office/drawing/2014/main" id="{C7195905-D03D-446B-BBE3-62D83816F15C}"/>
              </a:ext>
            </a:extLst>
          </p:cNvPr>
          <p:cNvCxnSpPr>
            <a:cxnSpLocks/>
          </p:cNvCxnSpPr>
          <p:nvPr/>
        </p:nvCxnSpPr>
        <p:spPr>
          <a:xfrm>
            <a:off x="6253229" y="6241472"/>
            <a:ext cx="1076484" cy="15843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3FEE5F-B673-41C2-8C15-C35F770BDFF8}"/>
              </a:ext>
            </a:extLst>
          </p:cNvPr>
          <p:cNvSpPr txBox="1"/>
          <p:nvPr/>
        </p:nvSpPr>
        <p:spPr>
          <a:xfrm>
            <a:off x="148466" y="1696456"/>
            <a:ext cx="2085909" cy="4062651"/>
          </a:xfrm>
          <a:prstGeom prst="rect">
            <a:avLst/>
          </a:prstGeom>
          <a:solidFill>
            <a:schemeClr val="bg1"/>
          </a:solidFill>
          <a:ln w="19050">
            <a:solidFill>
              <a:srgbClr val="002060"/>
            </a:solidFill>
          </a:ln>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This teacher-documented work sample describes materials, number of trials, and latency for each response.</a:t>
            </a:r>
          </a:p>
          <a:p>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50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9CDFEBA-CC20-4B14-9A16-DE85B74634FB}"/>
              </a:ext>
            </a:extLst>
          </p:cNvPr>
          <p:cNvPicPr>
            <a:picLocks noGrp="1" noChangeAspect="1"/>
          </p:cNvPicPr>
          <p:nvPr>
            <p:ph idx="1"/>
          </p:nvPr>
        </p:nvPicPr>
        <p:blipFill>
          <a:blip r:embed="rId3"/>
          <a:stretch>
            <a:fillRect/>
          </a:stretch>
        </p:blipFill>
        <p:spPr>
          <a:xfrm>
            <a:off x="838200" y="2433715"/>
            <a:ext cx="10515600" cy="3358996"/>
          </a:xfrm>
          <a:prstGeom prst="rect">
            <a:avLst/>
          </a:prstGeom>
        </p:spPr>
      </p:pic>
      <p:sp>
        <p:nvSpPr>
          <p:cNvPr id="2" name="Title 1">
            <a:extLst>
              <a:ext uri="{FF2B5EF4-FFF2-40B4-BE49-F238E27FC236}">
                <a16:creationId xmlns:a16="http://schemas.microsoft.com/office/drawing/2014/main" id="{BF6ED303-5DDE-4172-97BC-67E0EC2A48C9}"/>
              </a:ext>
            </a:extLst>
          </p:cNvPr>
          <p:cNvSpPr>
            <a:spLocks noGrp="1"/>
          </p:cNvSpPr>
          <p:nvPr>
            <p:ph type="title"/>
          </p:nvPr>
        </p:nvSpPr>
        <p:spPr>
          <a:xfrm>
            <a:off x="544943" y="233538"/>
            <a:ext cx="11536219" cy="985348"/>
          </a:xfrm>
        </p:spPr>
        <p:txBody>
          <a:bodyPr>
            <a:noAutofit/>
          </a:bodyPr>
          <a:lstStyle/>
          <a:p>
            <a:br>
              <a:rPr lang="en-US" sz="2800" b="1" dirty="0"/>
            </a:br>
            <a:r>
              <a:rPr lang="en-US" sz="3100" b="1" dirty="0"/>
              <a:t>Supporting Documentation for Teacher-Documented Work Sample</a:t>
            </a:r>
            <a:r>
              <a:rPr lang="en-US" sz="3100" dirty="0"/>
              <a:t> </a:t>
            </a:r>
            <a:br>
              <a:rPr lang="en-US" sz="3100" dirty="0"/>
            </a:br>
            <a:endParaRPr lang="en-US" sz="3100" dirty="0"/>
          </a:p>
        </p:txBody>
      </p:sp>
      <p:sp>
        <p:nvSpPr>
          <p:cNvPr id="6" name="TextBox 5">
            <a:extLst>
              <a:ext uri="{FF2B5EF4-FFF2-40B4-BE49-F238E27FC236}">
                <a16:creationId xmlns:a16="http://schemas.microsoft.com/office/drawing/2014/main" id="{8F7A172C-7EF4-4D84-8D4F-249C8B0EE2D7}"/>
              </a:ext>
            </a:extLst>
          </p:cNvPr>
          <p:cNvSpPr txBox="1"/>
          <p:nvPr/>
        </p:nvSpPr>
        <p:spPr>
          <a:xfrm>
            <a:off x="416020" y="5713090"/>
            <a:ext cx="11396133" cy="769441"/>
          </a:xfrm>
          <a:prstGeom prst="rect">
            <a:avLst/>
          </a:prstGeom>
          <a:solidFill>
            <a:schemeClr val="bg1"/>
          </a:solidFill>
          <a:ln>
            <a:solidFill>
              <a:schemeClr val="tx1"/>
            </a:solidFill>
          </a:ln>
        </p:spPr>
        <p:txBody>
          <a:bodyPr wrap="square" rtlCol="0">
            <a:spAutoFit/>
          </a:bodyPr>
          <a:lstStyle/>
          <a:p>
            <a:r>
              <a:rPr lang="en-US" sz="2200" dirty="0">
                <a:solidFill>
                  <a:srgbClr val="002060"/>
                </a:solidFill>
                <a:latin typeface="Arial" panose="020B0604020202020204" pitchFamily="34" charset="0"/>
                <a:cs typeface="Arial" panose="020B0604020202020204" pitchFamily="34" charset="0"/>
              </a:rPr>
              <a:t>The technology shown above is used by the student to advance a computer program </a:t>
            </a:r>
            <a:r>
              <a:rPr lang="en-US" sz="2200" b="1" dirty="0">
                <a:solidFill>
                  <a:schemeClr val="accent2"/>
                </a:solidFill>
                <a:latin typeface="Arial" panose="020B0604020202020204" pitchFamily="34" charset="0"/>
                <a:cs typeface="Arial" panose="020B0604020202020204" pitchFamily="34" charset="0"/>
              </a:rPr>
              <a:t>within 15 seconds of a directive </a:t>
            </a:r>
            <a:r>
              <a:rPr lang="en-US" sz="2200" dirty="0">
                <a:solidFill>
                  <a:srgbClr val="002060"/>
                </a:solidFill>
                <a:latin typeface="Arial" panose="020B0604020202020204" pitchFamily="34" charset="0"/>
                <a:cs typeface="Arial" panose="020B0604020202020204" pitchFamily="34" charset="0"/>
              </a:rPr>
              <a:t>on </a:t>
            </a:r>
            <a:r>
              <a:rPr lang="en-US" sz="2200" i="1" dirty="0">
                <a:solidFill>
                  <a:srgbClr val="002060"/>
                </a:solidFill>
                <a:latin typeface="Arial" panose="020B0604020202020204" pitchFamily="34" charset="0"/>
                <a:cs typeface="Arial" panose="020B0604020202020204" pitchFamily="34" charset="0"/>
              </a:rPr>
              <a:t>Ratio and Proportional Relationships</a:t>
            </a:r>
            <a:r>
              <a:rPr lang="en-US" sz="2200" dirty="0">
                <a:solidFill>
                  <a:srgbClr val="002060"/>
                </a:solidFill>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823A0203-673B-4E22-A3A1-93D080B5D611}"/>
              </a:ext>
            </a:extLst>
          </p:cNvPr>
          <p:cNvSpPr txBox="1"/>
          <p:nvPr/>
        </p:nvSpPr>
        <p:spPr>
          <a:xfrm>
            <a:off x="416020" y="1479608"/>
            <a:ext cx="11794067" cy="954107"/>
          </a:xfrm>
          <a:prstGeom prst="rect">
            <a:avLst/>
          </a:prstGeom>
          <a:solidFill>
            <a:schemeClr val="bg1"/>
          </a:solidFill>
        </p:spPr>
        <p:txBody>
          <a:bodyPr wrap="square" rtlCol="0">
            <a:spAutoFit/>
          </a:bodyPr>
          <a:lstStyle/>
          <a:p>
            <a:pPr marL="742950" indent="-514350">
              <a:buClr>
                <a:srgbClr val="E38526"/>
              </a:buClr>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Does not show a final product or how the student participated. </a:t>
            </a:r>
            <a:endParaRPr lang="en-US" sz="2800" b="1" dirty="0">
              <a:solidFill>
                <a:srgbClr val="002060"/>
              </a:solidFill>
              <a:latin typeface="Arial" panose="020B0604020202020204" pitchFamily="34" charset="0"/>
              <a:cs typeface="Arial" panose="020B0604020202020204" pitchFamily="34" charset="0"/>
            </a:endParaRPr>
          </a:p>
          <a:p>
            <a:pPr marL="742950" indent="-514350">
              <a:buClr>
                <a:srgbClr val="E38526"/>
              </a:buClr>
              <a:buFont typeface="Arial" panose="020B0604020202020204" pitchFamily="34" charset="0"/>
              <a:buChar char="•"/>
            </a:pPr>
            <a:r>
              <a:rPr lang="en-US" sz="2800" dirty="0">
                <a:solidFill>
                  <a:srgbClr val="002060"/>
                </a:solidFill>
                <a:latin typeface="Arial" panose="020B0604020202020204" pitchFamily="34" charset="0"/>
                <a:cs typeface="Arial" panose="020B0604020202020204" pitchFamily="34" charset="0"/>
              </a:rPr>
              <a:t>Only shows the </a:t>
            </a:r>
            <a:r>
              <a:rPr lang="en-US" sz="2800" b="1" dirty="0">
                <a:solidFill>
                  <a:srgbClr val="002060"/>
                </a:solidFill>
                <a:latin typeface="Arial" panose="020B0604020202020204" pitchFamily="34" charset="0"/>
                <a:cs typeface="Arial" panose="020B0604020202020204" pitchFamily="34" charset="0"/>
              </a:rPr>
              <a:t>context</a:t>
            </a:r>
            <a:r>
              <a:rPr lang="en-US" sz="2800" dirty="0">
                <a:solidFill>
                  <a:srgbClr val="002060"/>
                </a:solidFill>
                <a:latin typeface="Arial" panose="020B0604020202020204" pitchFamily="34" charset="0"/>
                <a:cs typeface="Arial" panose="020B0604020202020204" pitchFamily="34" charset="0"/>
              </a:rPr>
              <a:t> of a learning activity</a:t>
            </a:r>
          </a:p>
        </p:txBody>
      </p:sp>
    </p:spTree>
    <p:extLst>
      <p:ext uri="{BB962C8B-B14F-4D97-AF65-F5344CB8AC3E}">
        <p14:creationId xmlns:p14="http://schemas.microsoft.com/office/powerpoint/2010/main" val="110440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E9D40F-9733-40C5-BC0C-F2E93FE9ED9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808979" y="1145310"/>
            <a:ext cx="4540694" cy="5553226"/>
          </a:xfrm>
          <a:prstGeom prst="rect">
            <a:avLst/>
          </a:prstGeom>
          <a:ln>
            <a:solidFill>
              <a:srgbClr val="002060"/>
            </a:solidFill>
          </a:ln>
        </p:spPr>
      </p:pic>
      <p:sp>
        <p:nvSpPr>
          <p:cNvPr id="2" name="Title 1">
            <a:extLst>
              <a:ext uri="{FF2B5EF4-FFF2-40B4-BE49-F238E27FC236}">
                <a16:creationId xmlns:a16="http://schemas.microsoft.com/office/drawing/2014/main" id="{ACD6F63D-C6E6-4AB1-8DC5-0EA8458A2251}"/>
              </a:ext>
            </a:extLst>
          </p:cNvPr>
          <p:cNvSpPr>
            <a:spLocks noGrp="1"/>
          </p:cNvSpPr>
          <p:nvPr>
            <p:ph type="title"/>
          </p:nvPr>
        </p:nvSpPr>
        <p:spPr>
          <a:xfrm>
            <a:off x="471054" y="159465"/>
            <a:ext cx="11720945" cy="1248513"/>
          </a:xfrm>
        </p:spPr>
        <p:txBody>
          <a:bodyPr>
            <a:normAutofit/>
          </a:bodyPr>
          <a:lstStyle/>
          <a:p>
            <a:r>
              <a:rPr lang="en-US" sz="3600" dirty="0"/>
              <a:t>Work Sample Description for Teacher-Documented Sample</a:t>
            </a:r>
          </a:p>
        </p:txBody>
      </p:sp>
      <p:sp>
        <p:nvSpPr>
          <p:cNvPr id="6" name="TextBox 5">
            <a:extLst>
              <a:ext uri="{FF2B5EF4-FFF2-40B4-BE49-F238E27FC236}">
                <a16:creationId xmlns:a16="http://schemas.microsoft.com/office/drawing/2014/main" id="{5B1AC411-44A3-4A80-AB34-A36E273B5586}"/>
              </a:ext>
            </a:extLst>
          </p:cNvPr>
          <p:cNvSpPr txBox="1"/>
          <p:nvPr/>
        </p:nvSpPr>
        <p:spPr>
          <a:xfrm>
            <a:off x="290437" y="1527890"/>
            <a:ext cx="3237317" cy="3939540"/>
          </a:xfrm>
          <a:prstGeom prst="rect">
            <a:avLst/>
          </a:prstGeom>
          <a:solidFill>
            <a:schemeClr val="bg1"/>
          </a:solidFill>
          <a:ln>
            <a:solidFill>
              <a:srgbClr val="002060"/>
            </a:solidFill>
          </a:ln>
        </p:spPr>
        <p:txBody>
          <a:bodyPr wrap="square" rtlCol="0">
            <a:spAutoFit/>
          </a:bodyPr>
          <a:lstStyle/>
          <a:p>
            <a:pPr>
              <a:spcAft>
                <a:spcPts val="1200"/>
              </a:spcAft>
            </a:pPr>
            <a:r>
              <a:rPr lang="en-US" sz="2000" dirty="0">
                <a:solidFill>
                  <a:srgbClr val="002060"/>
                </a:solidFill>
                <a:latin typeface="Arial" panose="020B0604020202020204" pitchFamily="34" charset="0"/>
                <a:cs typeface="Arial" panose="020B0604020202020204" pitchFamily="34" charset="0"/>
              </a:rPr>
              <a:t>After reading an informational text “The Polar Region,” the student was presented with a pre-recorded switch with the message “more please.” </a:t>
            </a:r>
          </a:p>
          <a:p>
            <a:pPr>
              <a:spcAft>
                <a:spcPts val="1200"/>
              </a:spcAft>
            </a:pPr>
            <a:r>
              <a:rPr lang="en-US" sz="2000" dirty="0">
                <a:solidFill>
                  <a:srgbClr val="002060"/>
                </a:solidFill>
                <a:latin typeface="Arial" panose="020B0604020202020204" pitchFamily="34" charset="0"/>
                <a:cs typeface="Arial" panose="020B0604020202020204" pitchFamily="34" charset="0"/>
              </a:rPr>
              <a:t>The student’s responses were recorded to determine if the switch was activated within 30 seconds after the reading stopped.</a:t>
            </a:r>
          </a:p>
        </p:txBody>
      </p:sp>
      <p:sp>
        <p:nvSpPr>
          <p:cNvPr id="7" name="TextBox 6">
            <a:extLst>
              <a:ext uri="{FF2B5EF4-FFF2-40B4-BE49-F238E27FC236}">
                <a16:creationId xmlns:a16="http://schemas.microsoft.com/office/drawing/2014/main" id="{23A34BF3-A642-4944-934F-76C5A471F425}"/>
              </a:ext>
            </a:extLst>
          </p:cNvPr>
          <p:cNvSpPr txBox="1"/>
          <p:nvPr/>
        </p:nvSpPr>
        <p:spPr>
          <a:xfrm>
            <a:off x="4103036" y="1840349"/>
            <a:ext cx="713657" cy="276999"/>
          </a:xfrm>
          <a:prstGeom prst="rect">
            <a:avLst/>
          </a:prstGeom>
          <a:solidFill>
            <a:schemeClr val="bg1"/>
          </a:solidFill>
        </p:spPr>
        <p:txBody>
          <a:bodyPr wrap="square" rtlCol="0">
            <a:spAutoFit/>
          </a:bodyPr>
          <a:lstStyle/>
          <a:p>
            <a:r>
              <a:rPr lang="en-US" sz="1200" dirty="0">
                <a:latin typeface="Arial" panose="020B0604020202020204" pitchFamily="34" charset="0"/>
                <a:cs typeface="Arial" panose="020B0604020202020204" pitchFamily="34" charset="0"/>
              </a:rPr>
              <a:t>10/6/23</a:t>
            </a:r>
          </a:p>
        </p:txBody>
      </p:sp>
      <p:sp>
        <p:nvSpPr>
          <p:cNvPr id="8" name="TextBox 7">
            <a:extLst>
              <a:ext uri="{FF2B5EF4-FFF2-40B4-BE49-F238E27FC236}">
                <a16:creationId xmlns:a16="http://schemas.microsoft.com/office/drawing/2014/main" id="{32690651-E441-4F62-9341-B46DBC6AF766}"/>
              </a:ext>
            </a:extLst>
          </p:cNvPr>
          <p:cNvSpPr txBox="1"/>
          <p:nvPr/>
        </p:nvSpPr>
        <p:spPr>
          <a:xfrm>
            <a:off x="4182773" y="1609530"/>
            <a:ext cx="713657" cy="276999"/>
          </a:xfrm>
          <a:prstGeom prst="rect">
            <a:avLst/>
          </a:prstGeom>
          <a:solidFill>
            <a:schemeClr val="bg1"/>
          </a:solid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Student</a:t>
            </a:r>
            <a:endParaRPr lang="en-US"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69409D3-E443-6382-ED9C-81435B142346}"/>
              </a:ext>
            </a:extLst>
          </p:cNvPr>
          <p:cNvSpPr txBox="1"/>
          <p:nvPr/>
        </p:nvSpPr>
        <p:spPr>
          <a:xfrm>
            <a:off x="6096000" y="4876801"/>
            <a:ext cx="628073" cy="209296"/>
          </a:xfrm>
          <a:prstGeom prst="rect">
            <a:avLst/>
          </a:prstGeom>
          <a:solidFill>
            <a:schemeClr val="bg1"/>
          </a:solidFill>
        </p:spPr>
        <p:txBody>
          <a:bodyPr wrap="square" rtlCol="0">
            <a:spAutoFit/>
          </a:bodyPr>
          <a:lstStyle/>
          <a:p>
            <a:endParaRPr lang="en-US" sz="700" dirty="0"/>
          </a:p>
        </p:txBody>
      </p:sp>
    </p:spTree>
    <p:extLst>
      <p:ext uri="{BB962C8B-B14F-4D97-AF65-F5344CB8AC3E}">
        <p14:creationId xmlns:p14="http://schemas.microsoft.com/office/powerpoint/2010/main" val="2241920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481D91-5CA9-6C23-96AF-8C84F4F1F696}"/>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D01FC1A4-CB7D-41D5-A872-00ED74BBB14C}"/>
              </a:ext>
            </a:extLst>
          </p:cNvPr>
          <p:cNvSpPr>
            <a:spLocks noGrp="1"/>
          </p:cNvSpPr>
          <p:nvPr>
            <p:ph type="title"/>
          </p:nvPr>
        </p:nvSpPr>
        <p:spPr>
          <a:xfrm>
            <a:off x="535709" y="0"/>
            <a:ext cx="11370972" cy="1182973"/>
          </a:xfrm>
        </p:spPr>
        <p:txBody>
          <a:bodyPr>
            <a:noAutofit/>
          </a:bodyPr>
          <a:lstStyle/>
          <a:p>
            <a:br>
              <a:rPr lang="en-US" sz="3200" b="1" dirty="0"/>
            </a:br>
            <a:r>
              <a:rPr lang="en-US" sz="3600" b="1" dirty="0"/>
              <a:t>Teacher-Documented Work Sample (example)</a:t>
            </a:r>
            <a:br>
              <a:rPr lang="en-US" sz="3600" dirty="0"/>
            </a:br>
            <a:endParaRPr lang="en-US" sz="3200" dirty="0"/>
          </a:p>
        </p:txBody>
      </p:sp>
      <p:pic>
        <p:nvPicPr>
          <p:cNvPr id="5" name="Picture 4">
            <a:extLst>
              <a:ext uri="{FF2B5EF4-FFF2-40B4-BE49-F238E27FC236}">
                <a16:creationId xmlns:a16="http://schemas.microsoft.com/office/drawing/2014/main" id="{F0A38F34-5D86-4B8E-9FA3-6AE0C75F6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60" y="1123720"/>
            <a:ext cx="11370972" cy="5464080"/>
          </a:xfrm>
          <a:prstGeom prst="rect">
            <a:avLst/>
          </a:prstGeom>
        </p:spPr>
      </p:pic>
      <p:sp>
        <p:nvSpPr>
          <p:cNvPr id="6" name="TextBox 5">
            <a:extLst>
              <a:ext uri="{FF2B5EF4-FFF2-40B4-BE49-F238E27FC236}">
                <a16:creationId xmlns:a16="http://schemas.microsoft.com/office/drawing/2014/main" id="{3375CD5A-A08F-482C-824D-2C81BB3F4C08}"/>
              </a:ext>
            </a:extLst>
          </p:cNvPr>
          <p:cNvSpPr txBox="1"/>
          <p:nvPr/>
        </p:nvSpPr>
        <p:spPr>
          <a:xfrm>
            <a:off x="3805382" y="4918671"/>
            <a:ext cx="4738254" cy="1631216"/>
          </a:xfrm>
          <a:prstGeom prst="rect">
            <a:avLst/>
          </a:prstGeom>
          <a:solidFill>
            <a:srgbClr val="002060"/>
          </a:solid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A thumbnail picture of each page documenting the accuracy and independence of each trial. (See measurable outcome and description on Work Description label)</a:t>
            </a:r>
          </a:p>
        </p:txBody>
      </p:sp>
      <p:sp>
        <p:nvSpPr>
          <p:cNvPr id="7" name="TextBox 6">
            <a:extLst>
              <a:ext uri="{FF2B5EF4-FFF2-40B4-BE49-F238E27FC236}">
                <a16:creationId xmlns:a16="http://schemas.microsoft.com/office/drawing/2014/main" id="{5E5B97B9-6B72-4B83-8446-CA1AFA67FAFA}"/>
              </a:ext>
            </a:extLst>
          </p:cNvPr>
          <p:cNvSpPr txBox="1"/>
          <p:nvPr/>
        </p:nvSpPr>
        <p:spPr>
          <a:xfrm>
            <a:off x="395060" y="1483102"/>
            <a:ext cx="1387937" cy="461665"/>
          </a:xfrm>
          <a:prstGeom prst="rect">
            <a:avLst/>
          </a:prstGeom>
          <a:noFill/>
        </p:spPr>
        <p:txBody>
          <a:bodyPr wrap="square" rtlCol="0">
            <a:spAutoFit/>
          </a:bodyPr>
          <a:lstStyle/>
          <a:p>
            <a:r>
              <a:rPr lang="en-US" sz="2400" b="1">
                <a:solidFill>
                  <a:srgbClr val="0B1423"/>
                </a:solidFill>
              </a:rPr>
              <a:t>Student</a:t>
            </a:r>
          </a:p>
        </p:txBody>
      </p:sp>
      <p:sp>
        <p:nvSpPr>
          <p:cNvPr id="8" name="TextBox 7">
            <a:extLst>
              <a:ext uri="{FF2B5EF4-FFF2-40B4-BE49-F238E27FC236}">
                <a16:creationId xmlns:a16="http://schemas.microsoft.com/office/drawing/2014/main" id="{B3B23B62-9B23-4984-9A9C-C6076069CA0D}"/>
              </a:ext>
            </a:extLst>
          </p:cNvPr>
          <p:cNvSpPr txBox="1"/>
          <p:nvPr/>
        </p:nvSpPr>
        <p:spPr>
          <a:xfrm>
            <a:off x="2281838" y="1483102"/>
            <a:ext cx="1093061" cy="400110"/>
          </a:xfrm>
          <a:prstGeom prst="rect">
            <a:avLst/>
          </a:prstGeom>
          <a:solidFill>
            <a:schemeClr val="bg1"/>
          </a:solidFill>
        </p:spPr>
        <p:txBody>
          <a:bodyPr wrap="square" rtlCol="0">
            <a:spAutoFit/>
          </a:bodyPr>
          <a:lstStyle/>
          <a:p>
            <a:r>
              <a:rPr lang="en-US" sz="2000" dirty="0">
                <a:solidFill>
                  <a:srgbClr val="002060"/>
                </a:solidFill>
              </a:rPr>
              <a:t>10/6/23</a:t>
            </a:r>
          </a:p>
        </p:txBody>
      </p:sp>
      <p:sp>
        <p:nvSpPr>
          <p:cNvPr id="9" name="TextBox 8">
            <a:extLst>
              <a:ext uri="{FF2B5EF4-FFF2-40B4-BE49-F238E27FC236}">
                <a16:creationId xmlns:a16="http://schemas.microsoft.com/office/drawing/2014/main" id="{7D8B1BF1-6B2E-4540-98DC-05205130A605}"/>
              </a:ext>
            </a:extLst>
          </p:cNvPr>
          <p:cNvSpPr txBox="1"/>
          <p:nvPr/>
        </p:nvSpPr>
        <p:spPr>
          <a:xfrm>
            <a:off x="5183350" y="2183843"/>
            <a:ext cx="1652618" cy="338554"/>
          </a:xfrm>
          <a:prstGeom prst="rect">
            <a:avLst/>
          </a:prstGeom>
          <a:noFill/>
        </p:spPr>
        <p:txBody>
          <a:bodyPr wrap="square" rtlCol="0">
            <a:spAutoFit/>
          </a:bodyPr>
          <a:lstStyle/>
          <a:p>
            <a:r>
              <a:rPr lang="en-US" sz="1600">
                <a:solidFill>
                  <a:schemeClr val="bg1"/>
                </a:solidFill>
              </a:rPr>
              <a:t>Book Cover</a:t>
            </a:r>
          </a:p>
        </p:txBody>
      </p:sp>
    </p:spTree>
    <p:extLst>
      <p:ext uri="{BB962C8B-B14F-4D97-AF65-F5344CB8AC3E}">
        <p14:creationId xmlns:p14="http://schemas.microsoft.com/office/powerpoint/2010/main" val="1572492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C4DE25C-460D-8BF7-B37B-442FA9BE3BE6}"/>
              </a:ext>
            </a:extLst>
          </p:cNvPr>
          <p:cNvSpPr>
            <a:spLocks noGrp="1"/>
          </p:cNvSpPr>
          <p:nvPr>
            <p:ph type="title"/>
          </p:nvPr>
        </p:nvSpPr>
        <p:spPr>
          <a:xfrm>
            <a:off x="537048" y="87680"/>
            <a:ext cx="11397673" cy="1263911"/>
          </a:xfrm>
        </p:spPr>
        <p:txBody>
          <a:bodyPr>
            <a:noAutofit/>
          </a:bodyPr>
          <a:lstStyle/>
          <a:p>
            <a:r>
              <a:rPr lang="en-US" sz="3600" dirty="0">
                <a:solidFill>
                  <a:schemeClr val="bg1"/>
                </a:solidFill>
              </a:rPr>
              <a:t>Another Teacher-Documented Work Sample: Using a Series of Pictures </a:t>
            </a:r>
            <a:br>
              <a:rPr lang="en-US" sz="3600" dirty="0">
                <a:solidFill>
                  <a:schemeClr val="bg1"/>
                </a:solidFill>
              </a:rPr>
            </a:br>
            <a:endParaRPr lang="en-US" sz="3600" dirty="0"/>
          </a:p>
        </p:txBody>
      </p:sp>
      <p:sp>
        <p:nvSpPr>
          <p:cNvPr id="3" name="TextBox 2"/>
          <p:cNvSpPr txBox="1"/>
          <p:nvPr/>
        </p:nvSpPr>
        <p:spPr>
          <a:xfrm>
            <a:off x="4001968" y="5373208"/>
            <a:ext cx="702351" cy="215444"/>
          </a:xfrm>
          <a:prstGeom prst="rect">
            <a:avLst/>
          </a:prstGeom>
          <a:noFill/>
        </p:spPr>
        <p:txBody>
          <a:bodyPr wrap="square" rtlCol="0">
            <a:spAutoFit/>
          </a:bodyPr>
          <a:lstStyle/>
          <a:p>
            <a:r>
              <a:rPr lang="en-US" sz="800">
                <a:solidFill>
                  <a:srgbClr val="010101"/>
                </a:solidFill>
              </a:rPr>
              <a:t>Student</a:t>
            </a:r>
          </a:p>
        </p:txBody>
      </p:sp>
      <p:sp>
        <p:nvSpPr>
          <p:cNvPr id="4" name="Rectangle 3"/>
          <p:cNvSpPr/>
          <p:nvPr/>
        </p:nvSpPr>
        <p:spPr>
          <a:xfrm flipV="1">
            <a:off x="5211617" y="5426363"/>
            <a:ext cx="499503" cy="109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37017" y="5373208"/>
            <a:ext cx="710757" cy="215444"/>
          </a:xfrm>
          <a:prstGeom prst="rect">
            <a:avLst/>
          </a:prstGeom>
          <a:noFill/>
        </p:spPr>
        <p:txBody>
          <a:bodyPr wrap="square" rtlCol="0">
            <a:spAutoFit/>
          </a:bodyPr>
          <a:lstStyle/>
          <a:p>
            <a:r>
              <a:rPr lang="en-US" sz="800">
                <a:solidFill>
                  <a:srgbClr val="010101"/>
                </a:solidFill>
              </a:rPr>
              <a:t>1/18/18</a:t>
            </a:r>
          </a:p>
        </p:txBody>
      </p:sp>
      <p:pic>
        <p:nvPicPr>
          <p:cNvPr id="6" name="Picture 2"/>
          <p:cNvPicPr>
            <a:picLocks noChangeAspect="1" noChangeArrowheads="1"/>
          </p:cNvPicPr>
          <p:nvPr/>
        </p:nvPicPr>
        <p:blipFill>
          <a:blip r:embed="rId3" cstate="print"/>
          <a:srcRect/>
          <a:stretch>
            <a:fillRect/>
          </a:stretch>
        </p:blipFill>
        <p:spPr bwMode="auto">
          <a:xfrm>
            <a:off x="4221018" y="4924862"/>
            <a:ext cx="678491" cy="1397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6776381" y="4947897"/>
            <a:ext cx="678491" cy="139700"/>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1401618" y="2683163"/>
            <a:ext cx="622298" cy="176213"/>
          </a:xfrm>
          <a:prstGeom prst="rect">
            <a:avLst/>
          </a:prstGeom>
          <a:noFill/>
          <a:ln w="9525">
            <a:noFill/>
            <a:miter lim="800000"/>
            <a:headEnd/>
            <a:tailEnd/>
          </a:ln>
        </p:spPr>
      </p:pic>
      <p:grpSp>
        <p:nvGrpSpPr>
          <p:cNvPr id="9" name="Group 8"/>
          <p:cNvGrpSpPr/>
          <p:nvPr/>
        </p:nvGrpSpPr>
        <p:grpSpPr>
          <a:xfrm>
            <a:off x="411018" y="955093"/>
            <a:ext cx="10848276" cy="5756861"/>
            <a:chOff x="152400" y="397414"/>
            <a:chExt cx="8274614" cy="6079586"/>
          </a:xfrm>
          <a:solidFill>
            <a:schemeClr val="tx1">
              <a:lumMod val="50000"/>
            </a:schemeClr>
          </a:solidFill>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258" t="5376" r="5677" b="5975"/>
            <a:stretch/>
          </p:blipFill>
          <p:spPr>
            <a:xfrm>
              <a:off x="152400" y="397414"/>
              <a:ext cx="8253351" cy="6079586"/>
            </a:xfrm>
            <a:prstGeom prst="rect">
              <a:avLst/>
            </a:prstGeom>
            <a:grpFill/>
            <a:ln w="28575">
              <a:solidFill>
                <a:schemeClr val="tx2"/>
              </a:solidFill>
            </a:ln>
          </p:spPr>
        </p:pic>
        <p:sp>
          <p:nvSpPr>
            <p:cNvPr id="11" name="TextBox 10"/>
            <p:cNvSpPr txBox="1"/>
            <p:nvPr/>
          </p:nvSpPr>
          <p:spPr>
            <a:xfrm>
              <a:off x="2438540" y="4589551"/>
              <a:ext cx="5988474" cy="1722661"/>
            </a:xfrm>
            <a:prstGeom prst="rect">
              <a:avLst/>
            </a:prstGeom>
            <a:solidFill>
              <a:srgbClr val="002060"/>
            </a:solidFill>
            <a:ln w="28575">
              <a:solidFill>
                <a:schemeClr val="tx2"/>
              </a:solidFill>
            </a:ln>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Measurable Outcome:</a:t>
              </a:r>
              <a:r>
                <a:rPr lang="en-US" dirty="0">
                  <a:solidFill>
                    <a:schemeClr val="bg1"/>
                  </a:solidFill>
                  <a:latin typeface="Arial" panose="020B0604020202020204" pitchFamily="34" charset="0"/>
                  <a:cs typeface="Arial" panose="020B0604020202020204" pitchFamily="34" charset="0"/>
                </a:rPr>
                <a:t> The student will locate objects partially hidden or out of sight of Earth, Moon, Sun, stars, solar system, or seasons activity </a:t>
              </a:r>
              <a:endParaRPr lang="en-US" i="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with 80% accuracy and 80% independence.</a:t>
              </a:r>
            </a:p>
            <a:p>
              <a:endParaRPr lang="en-US" sz="1000"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Date: 1/10/24	</a:t>
              </a:r>
            </a:p>
            <a:p>
              <a:r>
                <a:rPr lang="en-US" dirty="0">
                  <a:solidFill>
                    <a:schemeClr val="bg1"/>
                  </a:solidFill>
                  <a:latin typeface="Arial" panose="020B0604020202020204" pitchFamily="34" charset="0"/>
                  <a:cs typeface="Arial" panose="020B0604020202020204" pitchFamily="34" charset="0"/>
                </a:rPr>
                <a:t>100% Accuracy    50% Independence</a:t>
              </a:r>
            </a:p>
          </p:txBody>
        </p:sp>
      </p:grpSp>
      <p:sp>
        <p:nvSpPr>
          <p:cNvPr id="12" name="TextBox 11"/>
          <p:cNvSpPr txBox="1"/>
          <p:nvPr/>
        </p:nvSpPr>
        <p:spPr>
          <a:xfrm>
            <a:off x="8070013" y="3159517"/>
            <a:ext cx="799205" cy="276999"/>
          </a:xfrm>
          <a:prstGeom prst="rect">
            <a:avLst/>
          </a:prstGeom>
          <a:solidFill>
            <a:schemeClr val="bg1"/>
          </a:solidFill>
        </p:spPr>
        <p:txBody>
          <a:bodyPr wrap="square" rtlCol="0">
            <a:spAutoFit/>
          </a:bodyPr>
          <a:lstStyle/>
          <a:p>
            <a:r>
              <a:rPr lang="en-US" sz="1200"/>
              <a:t>Trial 2</a:t>
            </a:r>
          </a:p>
        </p:txBody>
      </p:sp>
      <p:sp>
        <p:nvSpPr>
          <p:cNvPr id="13" name="TextBox 12"/>
          <p:cNvSpPr txBox="1"/>
          <p:nvPr/>
        </p:nvSpPr>
        <p:spPr>
          <a:xfrm>
            <a:off x="6235885" y="3184664"/>
            <a:ext cx="799205" cy="276999"/>
          </a:xfrm>
          <a:prstGeom prst="rect">
            <a:avLst/>
          </a:prstGeom>
          <a:solidFill>
            <a:schemeClr val="bg1"/>
          </a:solidFill>
        </p:spPr>
        <p:txBody>
          <a:bodyPr wrap="square" rtlCol="0">
            <a:spAutoFit/>
          </a:bodyPr>
          <a:lstStyle/>
          <a:p>
            <a:r>
              <a:rPr lang="en-US" sz="1200"/>
              <a:t>Trial 2</a:t>
            </a:r>
          </a:p>
        </p:txBody>
      </p:sp>
      <p:sp>
        <p:nvSpPr>
          <p:cNvPr id="14" name="TextBox 13"/>
          <p:cNvSpPr txBox="1"/>
          <p:nvPr/>
        </p:nvSpPr>
        <p:spPr>
          <a:xfrm>
            <a:off x="1002015" y="4879247"/>
            <a:ext cx="799205" cy="276999"/>
          </a:xfrm>
          <a:prstGeom prst="rect">
            <a:avLst/>
          </a:prstGeom>
          <a:solidFill>
            <a:schemeClr val="bg1"/>
          </a:solidFill>
        </p:spPr>
        <p:txBody>
          <a:bodyPr wrap="square" rtlCol="0">
            <a:spAutoFit/>
          </a:bodyPr>
          <a:lstStyle/>
          <a:p>
            <a:r>
              <a:rPr lang="en-US" sz="1200"/>
              <a:t>Trial 2</a:t>
            </a:r>
          </a:p>
        </p:txBody>
      </p:sp>
      <p:sp>
        <p:nvSpPr>
          <p:cNvPr id="16" name="TextBox 15"/>
          <p:cNvSpPr txBox="1"/>
          <p:nvPr/>
        </p:nvSpPr>
        <p:spPr>
          <a:xfrm>
            <a:off x="10360190" y="888531"/>
            <a:ext cx="899105" cy="307777"/>
          </a:xfrm>
          <a:prstGeom prst="rect">
            <a:avLst/>
          </a:prstGeom>
          <a:solidFill>
            <a:schemeClr val="bg1"/>
          </a:solidFill>
        </p:spPr>
        <p:txBody>
          <a:bodyPr wrap="square" rtlCol="0">
            <a:spAutoFit/>
          </a:bodyPr>
          <a:lstStyle/>
          <a:p>
            <a:r>
              <a:rPr lang="en-US" sz="1200"/>
              <a:t>Trial</a:t>
            </a:r>
            <a:r>
              <a:rPr lang="en-US" sz="1400"/>
              <a:t> 1</a:t>
            </a:r>
          </a:p>
        </p:txBody>
      </p:sp>
      <p:sp>
        <p:nvSpPr>
          <p:cNvPr id="17" name="TextBox 16"/>
          <p:cNvSpPr txBox="1"/>
          <p:nvPr/>
        </p:nvSpPr>
        <p:spPr>
          <a:xfrm>
            <a:off x="6501391" y="950775"/>
            <a:ext cx="899105" cy="307777"/>
          </a:xfrm>
          <a:prstGeom prst="rect">
            <a:avLst/>
          </a:prstGeom>
          <a:solidFill>
            <a:schemeClr val="bg1"/>
          </a:solidFill>
        </p:spPr>
        <p:txBody>
          <a:bodyPr wrap="square" rtlCol="0">
            <a:spAutoFit/>
          </a:bodyPr>
          <a:lstStyle/>
          <a:p>
            <a:r>
              <a:rPr lang="en-US" sz="1200"/>
              <a:t>Trial</a:t>
            </a:r>
            <a:r>
              <a:rPr lang="en-US" sz="1400"/>
              <a:t> 1</a:t>
            </a:r>
          </a:p>
        </p:txBody>
      </p:sp>
      <p:sp>
        <p:nvSpPr>
          <p:cNvPr id="18" name="TextBox 17"/>
          <p:cNvSpPr txBox="1"/>
          <p:nvPr/>
        </p:nvSpPr>
        <p:spPr>
          <a:xfrm>
            <a:off x="715817" y="2956064"/>
            <a:ext cx="899105" cy="307777"/>
          </a:xfrm>
          <a:prstGeom prst="rect">
            <a:avLst/>
          </a:prstGeom>
          <a:solidFill>
            <a:schemeClr val="bg1"/>
          </a:solidFill>
        </p:spPr>
        <p:txBody>
          <a:bodyPr wrap="square" rtlCol="0">
            <a:spAutoFit/>
          </a:bodyPr>
          <a:lstStyle/>
          <a:p>
            <a:r>
              <a:rPr lang="en-US" sz="1200"/>
              <a:t>Trial</a:t>
            </a:r>
            <a:r>
              <a:rPr lang="en-US" sz="1400"/>
              <a:t> 1</a:t>
            </a:r>
          </a:p>
        </p:txBody>
      </p:sp>
    </p:spTree>
    <p:extLst>
      <p:ext uri="{BB962C8B-B14F-4D97-AF65-F5344CB8AC3E}">
        <p14:creationId xmlns:p14="http://schemas.microsoft.com/office/powerpoint/2010/main" val="109555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394670"/>
            <a:ext cx="10515600" cy="1042852"/>
          </a:xfrm>
        </p:spPr>
        <p:txBody>
          <a:bodyPr>
            <a:normAutofit/>
          </a:bodyPr>
          <a:lstStyle/>
          <a:p>
            <a:r>
              <a:rPr lang="en-US" sz="4000" b="1" dirty="0"/>
              <a:t>Thinking </a:t>
            </a:r>
            <a:r>
              <a:rPr lang="en-US" sz="4000" b="1" dirty="0">
                <a:latin typeface="Segoe SemiBold"/>
              </a:rPr>
              <a:t>About</a:t>
            </a:r>
            <a:r>
              <a:rPr lang="en-US" sz="4000" b="1" dirty="0"/>
              <a:t> Self-Evaluation</a:t>
            </a:r>
            <a:endParaRPr lang="en-US" sz="5400" dirty="0"/>
          </a:p>
        </p:txBody>
      </p:sp>
      <p:sp>
        <p:nvSpPr>
          <p:cNvPr id="5" name="Rectangle 3"/>
          <p:cNvSpPr txBox="1">
            <a:spLocks noChangeArrowheads="1"/>
          </p:cNvSpPr>
          <p:nvPr/>
        </p:nvSpPr>
        <p:spPr>
          <a:xfrm>
            <a:off x="323273" y="1560945"/>
            <a:ext cx="11868727" cy="51765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0"/>
              </a:spcAft>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100000"/>
              </a:lnSpc>
              <a:spcBef>
                <a:spcPts val="500"/>
              </a:spcBef>
              <a:spcAft>
                <a:spcPts val="0"/>
              </a:spcAft>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0"/>
              </a:spcAft>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100000"/>
              </a:lnSpc>
              <a:spcBef>
                <a:spcPts val="500"/>
              </a:spcBef>
              <a:spcAft>
                <a:spcPts val="0"/>
              </a:spcAft>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100000"/>
              </a:lnSpc>
              <a:spcBef>
                <a:spcPts val="500"/>
              </a:spcBef>
              <a:spcAft>
                <a:spcPts val="0"/>
              </a:spcAft>
              <a:buClr>
                <a:srgbClr val="E38526"/>
              </a:buClr>
              <a:buFont typeface="Wingdings" panose="05000000000000000000" pitchFamily="2" charset="2"/>
              <a:buChar char="v"/>
              <a:defRPr sz="2000" kern="1200" baseline="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2060"/>
                </a:solidFill>
                <a:latin typeface="Arial" panose="020B0604020202020204" pitchFamily="34" charset="0"/>
                <a:cs typeface="Arial" panose="020B0604020202020204" pitchFamily="34" charset="0"/>
              </a:rPr>
              <a:t>“Student choice-making and evaluation of one’s own work </a:t>
            </a:r>
            <a:r>
              <a:rPr lang="en-US" sz="3600" dirty="0">
                <a:solidFill>
                  <a:srgbClr val="002060"/>
                </a:solidFill>
                <a:latin typeface="Arial" panose="020B0604020202020204" pitchFamily="34" charset="0"/>
                <a:cs typeface="Arial" panose="020B0604020202020204" pitchFamily="34" charset="0"/>
              </a:rPr>
              <a:t>are essential components of… self-determination, which is an important predictor of successful post-school outcomes.” </a:t>
            </a:r>
          </a:p>
          <a:p>
            <a:pPr marL="109538" indent="-109538">
              <a:buNone/>
            </a:pP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Wehmeyer</a:t>
            </a:r>
            <a:r>
              <a:rPr lang="en-US" sz="3600" dirty="0">
                <a:solidFill>
                  <a:srgbClr val="002060"/>
                </a:solidFill>
                <a:latin typeface="Arial" panose="020B0604020202020204" pitchFamily="34" charset="0"/>
                <a:cs typeface="Arial" panose="020B0604020202020204" pitchFamily="34" charset="0"/>
              </a:rPr>
              <a:t> &amp; Palmer, 2003; </a:t>
            </a:r>
            <a:r>
              <a:rPr lang="en-US" sz="3600" dirty="0" err="1">
                <a:solidFill>
                  <a:srgbClr val="002060"/>
                </a:solidFill>
                <a:latin typeface="Arial" panose="020B0604020202020204" pitchFamily="34" charset="0"/>
                <a:cs typeface="Arial" panose="020B0604020202020204" pitchFamily="34" charset="0"/>
              </a:rPr>
              <a:t>Wehmeyer</a:t>
            </a:r>
            <a:r>
              <a:rPr lang="en-US" sz="3600" dirty="0">
                <a:solidFill>
                  <a:srgbClr val="002060"/>
                </a:solidFill>
                <a:latin typeface="Arial" panose="020B0604020202020204" pitchFamily="34" charset="0"/>
                <a:cs typeface="Arial" panose="020B0604020202020204" pitchFamily="34" charset="0"/>
              </a:rPr>
              <a:t> &amp; Schwartz,      1998)</a:t>
            </a:r>
          </a:p>
          <a:p>
            <a:pPr>
              <a:buFontTx/>
              <a:buNone/>
            </a:pPr>
            <a:endParaRPr lang="en-US" dirty="0">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690033" y="5295573"/>
            <a:ext cx="10693400" cy="646331"/>
          </a:xfrm>
          <a:prstGeom prst="rect">
            <a:avLst/>
          </a:prstGeom>
          <a:noFill/>
          <a:ln w="9525">
            <a:noFill/>
            <a:miter lim="800000"/>
            <a:headEnd/>
            <a:tailEnd/>
          </a:ln>
          <a:effectLst/>
        </p:spPr>
        <p:txBody>
          <a:bodyPr wrap="square">
            <a:spAutoFit/>
          </a:bodyPr>
          <a:lstStyle/>
          <a:p>
            <a:pPr algn="l">
              <a:spcBef>
                <a:spcPct val="50000"/>
              </a:spcBef>
            </a:pPr>
            <a:r>
              <a:rPr lang="en-US" dirty="0">
                <a:solidFill>
                  <a:srgbClr val="002060"/>
                </a:solidFill>
              </a:rPr>
              <a:t>--Kleinert, H. L. &amp; Kearns, J.F. (2010). Alternate Assessment for students with Significant Cognitive Disabilities. Baltimore: Paul H. Brookes Publishing Co.</a:t>
            </a:r>
          </a:p>
        </p:txBody>
      </p:sp>
    </p:spTree>
    <p:extLst>
      <p:ext uri="{BB962C8B-B14F-4D97-AF65-F5344CB8AC3E}">
        <p14:creationId xmlns:p14="http://schemas.microsoft.com/office/powerpoint/2010/main" val="267890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0312" y="1653436"/>
            <a:ext cx="11937303" cy="4672208"/>
          </a:xfrm>
        </p:spPr>
        <p:txBody>
          <a:bodyPr>
            <a:normAutofit/>
          </a:bodyPr>
          <a:lstStyle/>
          <a:p>
            <a:pPr marL="0" indent="0">
              <a:buNone/>
            </a:pPr>
            <a:r>
              <a:rPr lang="en-US" sz="3000" dirty="0">
                <a:solidFill>
                  <a:srgbClr val="002060"/>
                </a:solidFill>
              </a:rPr>
              <a:t>Choice of:</a:t>
            </a:r>
          </a:p>
          <a:p>
            <a:pPr lvl="1"/>
            <a:r>
              <a:rPr lang="en-US" sz="3000" dirty="0">
                <a:solidFill>
                  <a:srgbClr val="002060"/>
                </a:solidFill>
              </a:rPr>
              <a:t> materials</a:t>
            </a:r>
          </a:p>
          <a:p>
            <a:pPr lvl="1"/>
            <a:r>
              <a:rPr lang="en-US" sz="3000" dirty="0">
                <a:solidFill>
                  <a:srgbClr val="002060"/>
                </a:solidFill>
              </a:rPr>
              <a:t> response format </a:t>
            </a:r>
          </a:p>
          <a:p>
            <a:pPr lvl="1"/>
            <a:r>
              <a:rPr lang="en-US" sz="3000" dirty="0">
                <a:solidFill>
                  <a:srgbClr val="002060"/>
                </a:solidFill>
              </a:rPr>
              <a:t> order of events</a:t>
            </a:r>
          </a:p>
          <a:p>
            <a:pPr lvl="1"/>
            <a:r>
              <a:rPr lang="en-US" sz="3000" dirty="0">
                <a:solidFill>
                  <a:srgbClr val="002060"/>
                </a:solidFill>
              </a:rPr>
              <a:t> partner</a:t>
            </a:r>
          </a:p>
          <a:p>
            <a:pPr lvl="1"/>
            <a:r>
              <a:rPr lang="en-US" sz="3000" dirty="0">
                <a:solidFill>
                  <a:srgbClr val="002060"/>
                </a:solidFill>
              </a:rPr>
              <a:t> continuing or terminating the activity</a:t>
            </a:r>
          </a:p>
          <a:p>
            <a:pPr marL="457200" lvl="1" indent="0">
              <a:buNone/>
            </a:pPr>
            <a:endParaRPr lang="en-US" sz="3000" dirty="0">
              <a:solidFill>
                <a:srgbClr val="002060"/>
              </a:solidFill>
            </a:endParaRPr>
          </a:p>
          <a:p>
            <a:pPr marL="0" indent="0">
              <a:spcBef>
                <a:spcPts val="600"/>
              </a:spcBef>
              <a:spcAft>
                <a:spcPts val="600"/>
              </a:spcAft>
              <a:buNone/>
            </a:pPr>
            <a:r>
              <a:rPr lang="en-US" b="1" i="1" dirty="0">
                <a:solidFill>
                  <a:srgbClr val="002060"/>
                </a:solidFill>
              </a:rPr>
              <a:t>Do you see evidence of the “student’s voice” in the self-evaluation? </a:t>
            </a:r>
          </a:p>
          <a:p>
            <a:pPr marL="0" indent="0">
              <a:spcBef>
                <a:spcPts val="600"/>
              </a:spcBef>
              <a:spcAft>
                <a:spcPts val="600"/>
              </a:spcAft>
              <a:buNone/>
            </a:pPr>
            <a:r>
              <a:rPr lang="en-US" b="1" i="1" dirty="0">
                <a:solidFill>
                  <a:srgbClr val="002060"/>
                </a:solidFill>
              </a:rPr>
              <a:t>Is it authentic?</a:t>
            </a:r>
          </a:p>
        </p:txBody>
      </p:sp>
      <p:sp>
        <p:nvSpPr>
          <p:cNvPr id="2" name="Title 1"/>
          <p:cNvSpPr>
            <a:spLocks noGrp="1"/>
          </p:cNvSpPr>
          <p:nvPr>
            <p:ph type="title"/>
          </p:nvPr>
        </p:nvSpPr>
        <p:spPr>
          <a:xfrm>
            <a:off x="517236" y="-1"/>
            <a:ext cx="11674765" cy="1496291"/>
          </a:xfrm>
        </p:spPr>
        <p:txBody>
          <a:bodyPr>
            <a:normAutofit/>
          </a:bodyPr>
          <a:lstStyle/>
          <a:p>
            <a:r>
              <a:rPr lang="en-US" sz="3300" b="1" dirty="0"/>
              <a:t>Self-Evaluation: </a:t>
            </a:r>
            <a:br>
              <a:rPr lang="en-US" sz="3300" b="1" dirty="0"/>
            </a:br>
            <a:r>
              <a:rPr lang="en-US" sz="3300" b="1" dirty="0"/>
              <a:t>Students Making Choices within a Standards-Based Activity</a:t>
            </a:r>
            <a:endParaRPr lang="en-US" sz="3300" dirty="0"/>
          </a:p>
        </p:txBody>
      </p:sp>
    </p:spTree>
    <p:extLst>
      <p:ext uri="{BB962C8B-B14F-4D97-AF65-F5344CB8AC3E}">
        <p14:creationId xmlns:p14="http://schemas.microsoft.com/office/powerpoint/2010/main" val="10096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ECAB05C-EAFC-4463-A764-87D373B84AB5}"/>
              </a:ext>
            </a:extLst>
          </p:cNvPr>
          <p:cNvSpPr>
            <a:spLocks noGrp="1"/>
          </p:cNvSpPr>
          <p:nvPr>
            <p:ph idx="1"/>
          </p:nvPr>
        </p:nvSpPr>
        <p:spPr/>
        <p:txBody>
          <a:bodyPr/>
          <a:lstStyle/>
          <a:p>
            <a:endParaRPr lang="en-US"/>
          </a:p>
        </p:txBody>
      </p:sp>
      <p:sp>
        <p:nvSpPr>
          <p:cNvPr id="2" name="Title 1"/>
          <p:cNvSpPr>
            <a:spLocks noGrp="1"/>
          </p:cNvSpPr>
          <p:nvPr>
            <p:ph type="title"/>
          </p:nvPr>
        </p:nvSpPr>
        <p:spPr>
          <a:xfrm>
            <a:off x="542119" y="94740"/>
            <a:ext cx="10515600" cy="1042852"/>
          </a:xfrm>
        </p:spPr>
        <p:txBody>
          <a:bodyPr>
            <a:normAutofit/>
          </a:bodyPr>
          <a:lstStyle/>
          <a:p>
            <a:r>
              <a:rPr lang="en-US" sz="4000" b="1" dirty="0"/>
              <a:t>Examples of Self-Evaluation</a:t>
            </a:r>
            <a:endParaRPr lang="en-US" sz="5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222" t="86592" r="8066" b="5283"/>
          <a:stretch/>
        </p:blipFill>
        <p:spPr>
          <a:xfrm>
            <a:off x="406401" y="1170215"/>
            <a:ext cx="11785600" cy="143994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300" t="50000" r="14988" b="25000"/>
          <a:stretch/>
        </p:blipFill>
        <p:spPr>
          <a:xfrm>
            <a:off x="114513" y="3072665"/>
            <a:ext cx="7475719" cy="255511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4126"/>
          <a:stretch/>
        </p:blipFill>
        <p:spPr>
          <a:xfrm>
            <a:off x="7670800" y="2675404"/>
            <a:ext cx="4253438" cy="3680946"/>
          </a:xfrm>
          <a:prstGeom prst="rect">
            <a:avLst/>
          </a:prstGeom>
        </p:spPr>
      </p:pic>
      <p:sp>
        <p:nvSpPr>
          <p:cNvPr id="3" name="TextBox 2">
            <a:extLst>
              <a:ext uri="{FF2B5EF4-FFF2-40B4-BE49-F238E27FC236}">
                <a16:creationId xmlns:a16="http://schemas.microsoft.com/office/drawing/2014/main" id="{2F4EB10E-C3F4-4559-A769-C8CCC105EC5E}"/>
              </a:ext>
            </a:extLst>
          </p:cNvPr>
          <p:cNvSpPr txBox="1"/>
          <p:nvPr/>
        </p:nvSpPr>
        <p:spPr>
          <a:xfrm>
            <a:off x="267762" y="2811543"/>
            <a:ext cx="2105012" cy="400110"/>
          </a:xfrm>
          <a:prstGeom prst="rect">
            <a:avLst/>
          </a:prstGeom>
          <a:noFill/>
        </p:spPr>
        <p:txBody>
          <a:bodyPr wrap="square" rtlCol="0">
            <a:spAutoFit/>
          </a:bodyPr>
          <a:lstStyle/>
          <a:p>
            <a:r>
              <a:rPr lang="en-US" sz="2000" b="1" dirty="0"/>
              <a:t>Self -Evaluation</a:t>
            </a:r>
          </a:p>
        </p:txBody>
      </p:sp>
      <p:sp>
        <p:nvSpPr>
          <p:cNvPr id="8" name="TextBox 7">
            <a:extLst>
              <a:ext uri="{FF2B5EF4-FFF2-40B4-BE49-F238E27FC236}">
                <a16:creationId xmlns:a16="http://schemas.microsoft.com/office/drawing/2014/main" id="{BE11FB35-FE3D-4E17-B371-6B78D390549D}"/>
              </a:ext>
            </a:extLst>
          </p:cNvPr>
          <p:cNvSpPr txBox="1"/>
          <p:nvPr/>
        </p:nvSpPr>
        <p:spPr>
          <a:xfrm>
            <a:off x="7558094" y="2510796"/>
            <a:ext cx="2105012" cy="400110"/>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Self -Evaluation</a:t>
            </a:r>
          </a:p>
        </p:txBody>
      </p:sp>
      <p:sp>
        <p:nvSpPr>
          <p:cNvPr id="9" name="Rectangle 8">
            <a:extLst>
              <a:ext uri="{FF2B5EF4-FFF2-40B4-BE49-F238E27FC236}">
                <a16:creationId xmlns:a16="http://schemas.microsoft.com/office/drawing/2014/main" id="{12A920B2-3940-4E42-BAA6-FFB20434D30D}"/>
              </a:ext>
            </a:extLst>
          </p:cNvPr>
          <p:cNvSpPr/>
          <p:nvPr/>
        </p:nvSpPr>
        <p:spPr>
          <a:xfrm>
            <a:off x="156754" y="2811543"/>
            <a:ext cx="2372140" cy="298836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B107CB-6EEF-46D2-886B-83903ED1B2D3}"/>
              </a:ext>
            </a:extLst>
          </p:cNvPr>
          <p:cNvSpPr txBox="1"/>
          <p:nvPr/>
        </p:nvSpPr>
        <p:spPr>
          <a:xfrm>
            <a:off x="682697" y="1422628"/>
            <a:ext cx="1130438" cy="400110"/>
          </a:xfrm>
          <a:prstGeom prst="rect">
            <a:avLst/>
          </a:prstGeom>
          <a:noFill/>
        </p:spPr>
        <p:txBody>
          <a:bodyPr wrap="none" rtlCol="0">
            <a:spAutoFit/>
          </a:bodyPr>
          <a:lstStyle/>
          <a:p>
            <a:r>
              <a:rPr lang="en-US" sz="2000" b="1">
                <a:solidFill>
                  <a:srgbClr val="0B1423"/>
                </a:solidFill>
              </a:rPr>
              <a:t>Studen</a:t>
            </a:r>
            <a:r>
              <a:rPr lang="en-US" sz="2000" b="1"/>
              <a:t>t</a:t>
            </a:r>
          </a:p>
        </p:txBody>
      </p:sp>
      <p:sp>
        <p:nvSpPr>
          <p:cNvPr id="11" name="TextBox 10">
            <a:extLst>
              <a:ext uri="{FF2B5EF4-FFF2-40B4-BE49-F238E27FC236}">
                <a16:creationId xmlns:a16="http://schemas.microsoft.com/office/drawing/2014/main" id="{E0CD9E4F-4F71-4A0A-9F2E-A3F64EF8DCB3}"/>
              </a:ext>
            </a:extLst>
          </p:cNvPr>
          <p:cNvSpPr txBox="1"/>
          <p:nvPr/>
        </p:nvSpPr>
        <p:spPr>
          <a:xfrm>
            <a:off x="5799919" y="1676771"/>
            <a:ext cx="854366" cy="461665"/>
          </a:xfrm>
          <a:prstGeom prst="rect">
            <a:avLst/>
          </a:prstGeom>
          <a:noFill/>
        </p:spPr>
        <p:txBody>
          <a:bodyPr wrap="square" rtlCol="0">
            <a:spAutoFit/>
          </a:bodyPr>
          <a:lstStyle/>
          <a:p>
            <a:r>
              <a:rPr lang="en-US" sz="2400" b="1">
                <a:solidFill>
                  <a:srgbClr val="0B1423"/>
                </a:solidFill>
              </a:rPr>
              <a:t>She</a:t>
            </a:r>
            <a:endParaRPr lang="en-US" sz="2400" b="1"/>
          </a:p>
        </p:txBody>
      </p:sp>
    </p:spTree>
    <p:extLst>
      <p:ext uri="{BB962C8B-B14F-4D97-AF65-F5344CB8AC3E}">
        <p14:creationId xmlns:p14="http://schemas.microsoft.com/office/powerpoint/2010/main" val="2202673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AFC36B0-4AD1-44AB-96C1-76527DDE7F8C}"/>
              </a:ext>
            </a:extLst>
          </p:cNvPr>
          <p:cNvSpPr txBox="1"/>
          <p:nvPr/>
        </p:nvSpPr>
        <p:spPr>
          <a:xfrm>
            <a:off x="-95383" y="361705"/>
            <a:ext cx="12191999" cy="830997"/>
          </a:xfrm>
          <a:prstGeom prst="rect">
            <a:avLst/>
          </a:prstGeom>
          <a:noFill/>
        </p:spPr>
        <p:txBody>
          <a:bodyPr wrap="square" rtlCol="0">
            <a:spAutoFit/>
          </a:bodyPr>
          <a:lstStyle/>
          <a:p>
            <a:pPr algn="ctr"/>
            <a:r>
              <a:rPr lang="en-US" altLang="zh-CN" sz="4800" dirty="0">
                <a:solidFill>
                  <a:schemeClr val="bg1"/>
                </a:solidFill>
                <a:latin typeface="Arial" panose="020B0604020202020204" pitchFamily="34" charset="0"/>
                <a:ea typeface="Segoe UI Black" panose="020B0A02040204020203" pitchFamily="34" charset="0"/>
                <a:cs typeface="Arial" panose="020B0604020202020204" pitchFamily="34" charset="0"/>
              </a:rPr>
              <a:t>Contact Information</a:t>
            </a:r>
            <a:endParaRPr lang="zh-CN" altLang="en-US" sz="4800" dirty="0">
              <a:solidFill>
                <a:schemeClr val="bg1"/>
              </a:solidFill>
              <a:latin typeface="Arial" panose="020B0604020202020204" pitchFamily="34" charset="0"/>
              <a:cs typeface="Arial" panose="020B0604020202020204" pitchFamily="34" charset="0"/>
            </a:endParaRPr>
          </a:p>
        </p:txBody>
      </p:sp>
      <p:pic>
        <p:nvPicPr>
          <p:cNvPr id="10" name="图片 9" descr="email icon">
            <a:extLst>
              <a:ext uri="{FF2B5EF4-FFF2-40B4-BE49-F238E27FC236}">
                <a16:creationId xmlns:a16="http://schemas.microsoft.com/office/drawing/2014/main" id="{29115377-BD10-4D4C-A9C7-0FAEFD1333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060" t="19266" r="18307" b="28003"/>
          <a:stretch/>
        </p:blipFill>
        <p:spPr>
          <a:xfrm>
            <a:off x="5473696" y="3955134"/>
            <a:ext cx="423731" cy="374688"/>
          </a:xfrm>
          <a:prstGeom prst="rect">
            <a:avLst/>
          </a:prstGeom>
        </p:spPr>
      </p:pic>
      <p:sp>
        <p:nvSpPr>
          <p:cNvPr id="3" name="Rectangle 2"/>
          <p:cNvSpPr/>
          <p:nvPr/>
        </p:nvSpPr>
        <p:spPr>
          <a:xfrm>
            <a:off x="82693" y="2347922"/>
            <a:ext cx="7795799" cy="1765035"/>
          </a:xfrm>
          <a:prstGeom prst="rect">
            <a:avLst/>
          </a:prstGeom>
        </p:spPr>
        <p:txBody>
          <a:bodyPr wrap="square">
            <a:spAutoFit/>
          </a:bodyPr>
          <a:lstStyle/>
          <a:p>
            <a:pPr marL="112713" lvl="1">
              <a:lnSpc>
                <a:spcPct val="110000"/>
              </a:lnSpc>
              <a:buClr>
                <a:srgbClr val="0066FF"/>
              </a:buClr>
              <a:buSzPct val="100000"/>
            </a:pPr>
            <a:r>
              <a:rPr lang="en-US" sz="2000" dirty="0">
                <a:solidFill>
                  <a:srgbClr val="002060"/>
                </a:solidFill>
                <a:latin typeface="Arial" panose="020B0604020202020204" pitchFamily="34" charset="0"/>
                <a:ea typeface="Tahoma" pitchFamily="34" charset="0"/>
                <a:cs typeface="Arial" panose="020B0604020202020204" pitchFamily="34" charset="0"/>
              </a:rPr>
              <a:t>Debra Hand, MCAS-Alt Coordinator</a:t>
            </a:r>
          </a:p>
          <a:p>
            <a:pPr marL="112713" lvl="1">
              <a:lnSpc>
                <a:spcPct val="110000"/>
              </a:lnSpc>
              <a:buClr>
                <a:srgbClr val="0066FF"/>
              </a:buClr>
              <a:buSzPct val="100000"/>
            </a:pPr>
            <a:r>
              <a:rPr lang="en-US" sz="2000" dirty="0">
                <a:solidFill>
                  <a:srgbClr val="0000FF"/>
                </a:solidFill>
                <a:latin typeface="Arial" panose="020B0604020202020204" pitchFamily="34" charset="0"/>
                <a:ea typeface="Tahoma" pitchFamily="34" charset="0"/>
                <a:cs typeface="Arial" panose="020B0604020202020204" pitchFamily="34" charset="0"/>
                <a:hlinkClick r:id="rId4"/>
              </a:rPr>
              <a:t>Debra.d.hand@mass.gov</a:t>
            </a:r>
            <a:endParaRPr lang="en-US" sz="2000" dirty="0">
              <a:solidFill>
                <a:srgbClr val="0000FF"/>
              </a:solidFill>
              <a:latin typeface="Arial" panose="020B0604020202020204" pitchFamily="34" charset="0"/>
              <a:ea typeface="Tahoma" pitchFamily="34" charset="0"/>
              <a:cs typeface="Arial" panose="020B0604020202020204" pitchFamily="34" charset="0"/>
            </a:endParaRPr>
          </a:p>
          <a:p>
            <a:pPr marL="112713" lvl="1">
              <a:lnSpc>
                <a:spcPct val="110000"/>
              </a:lnSpc>
              <a:buClr>
                <a:srgbClr val="0066FF"/>
              </a:buClr>
              <a:buSzPct val="100000"/>
            </a:pPr>
            <a:endParaRPr lang="en-US" sz="2000" dirty="0">
              <a:solidFill>
                <a:srgbClr val="0000FF"/>
              </a:solidFill>
              <a:latin typeface="Arial" panose="020B0604020202020204" pitchFamily="34" charset="0"/>
              <a:ea typeface="Tahoma" pitchFamily="34" charset="0"/>
              <a:cs typeface="Arial" panose="020B0604020202020204" pitchFamily="34" charset="0"/>
            </a:endParaRPr>
          </a:p>
          <a:p>
            <a:pPr marL="112713" lvl="1">
              <a:lnSpc>
                <a:spcPct val="110000"/>
              </a:lnSpc>
              <a:buClr>
                <a:srgbClr val="0066FF"/>
              </a:buClr>
              <a:buSzPct val="100000"/>
            </a:pPr>
            <a:r>
              <a:rPr lang="en-US" sz="2000" dirty="0">
                <a:solidFill>
                  <a:srgbClr val="002060"/>
                </a:solidFill>
                <a:latin typeface="Arial" panose="020B0604020202020204" pitchFamily="34" charset="0"/>
                <a:ea typeface="Tahoma" pitchFamily="34" charset="0"/>
                <a:cs typeface="Arial" panose="020B0604020202020204" pitchFamily="34" charset="0"/>
              </a:rPr>
              <a:t>MCAS-Alt Forms and Graphs online: </a:t>
            </a:r>
            <a:r>
              <a:rPr lang="en-US" sz="2000" dirty="0">
                <a:latin typeface="Arial" panose="020B0604020202020204" pitchFamily="34" charset="0"/>
                <a:cs typeface="Arial" panose="020B0604020202020204" pitchFamily="34" charset="0"/>
                <a:hlinkClick r:id="rId5"/>
              </a:rPr>
              <a:t>Sign In (measuredprogress</a:t>
            </a:r>
            <a:r>
              <a:rPr lang="en-US" sz="2000" dirty="0">
                <a:hlinkClick r:id="rId5"/>
              </a:rPr>
              <a:t>.org)</a:t>
            </a:r>
            <a:endParaRPr lang="en-US" sz="2000" dirty="0">
              <a:solidFill>
                <a:srgbClr val="002060"/>
              </a:solidFill>
              <a:latin typeface="Tahoma" pitchFamily="34" charset="0"/>
              <a:ea typeface="Tahoma" pitchFamily="34" charset="0"/>
              <a:cs typeface="Tahoma" pitchFamily="34" charset="0"/>
            </a:endParaRPr>
          </a:p>
        </p:txBody>
      </p:sp>
      <p:sp>
        <p:nvSpPr>
          <p:cNvPr id="15" name="TextBox 14"/>
          <p:cNvSpPr txBox="1"/>
          <p:nvPr/>
        </p:nvSpPr>
        <p:spPr>
          <a:xfrm>
            <a:off x="239763" y="1723841"/>
            <a:ext cx="10659136" cy="461665"/>
          </a:xfrm>
          <a:prstGeom prst="rect">
            <a:avLst/>
          </a:prstGeom>
          <a:noFill/>
        </p:spPr>
        <p:txBody>
          <a:bodyPr wrap="none" rtlCol="0">
            <a:spAutoFit/>
          </a:bodyPr>
          <a:lstStyle/>
          <a:p>
            <a:r>
              <a:rPr lang="en-US" sz="2400" b="1" dirty="0">
                <a:solidFill>
                  <a:srgbClr val="002060"/>
                </a:solidFill>
                <a:latin typeface="Arial" panose="020B0604020202020204" pitchFamily="34" charset="0"/>
                <a:cs typeface="Arial" panose="020B0604020202020204" pitchFamily="34" charset="0"/>
              </a:rPr>
              <a:t>Additional Access Skills Materials</a:t>
            </a:r>
            <a:r>
              <a:rPr lang="en-US" sz="2400" dirty="0">
                <a:solidFill>
                  <a:srgbClr val="00206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6"/>
              </a:rPr>
              <a:t>www.doe.mass.edu/mcas/alt/resources</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8968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7803-683E-43FA-A38F-F9EF4B9B21A5}"/>
              </a:ext>
            </a:extLst>
          </p:cNvPr>
          <p:cNvSpPr>
            <a:spLocks noGrp="1"/>
          </p:cNvSpPr>
          <p:nvPr>
            <p:ph type="title"/>
          </p:nvPr>
        </p:nvSpPr>
        <p:spPr>
          <a:xfrm>
            <a:off x="580616" y="289780"/>
            <a:ext cx="10515600" cy="1042852"/>
          </a:xfrm>
        </p:spPr>
        <p:txBody>
          <a:bodyPr/>
          <a:lstStyle/>
          <a:p>
            <a:r>
              <a:rPr lang="en-US" dirty="0"/>
              <a:t>How the Resource Guide is Organized</a:t>
            </a:r>
          </a:p>
        </p:txBody>
      </p:sp>
      <p:sp>
        <p:nvSpPr>
          <p:cNvPr id="9" name="Rectangle 5">
            <a:extLst>
              <a:ext uri="{FF2B5EF4-FFF2-40B4-BE49-F238E27FC236}">
                <a16:creationId xmlns:a16="http://schemas.microsoft.com/office/drawing/2014/main" id="{5DC76B83-917E-432E-AF37-B2AA6D6D5975}"/>
              </a:ext>
            </a:extLst>
          </p:cNvPr>
          <p:cNvSpPr>
            <a:spLocks noChangeArrowheads="1"/>
          </p:cNvSpPr>
          <p:nvPr/>
        </p:nvSpPr>
        <p:spPr bwMode="auto">
          <a:xfrm>
            <a:off x="914400" y="676220"/>
            <a:ext cx="7772400" cy="1143000"/>
          </a:xfrm>
          <a:prstGeom prst="rect">
            <a:avLst/>
          </a:prstGeom>
          <a:noFill/>
          <a:ln w="9525">
            <a:noFill/>
            <a:miter lim="800000"/>
            <a:headEnd/>
            <a:tailEnd/>
          </a:ln>
        </p:spPr>
        <p:txBody>
          <a:bodyPr anchor="ctr"/>
          <a:lstStyle/>
          <a:p>
            <a:pPr algn="ctr" eaLnBrk="0" hangingPunct="0"/>
            <a:endParaRPr lang="en-US" sz="3200" b="1">
              <a:solidFill>
                <a:srgbClr val="002060"/>
              </a:solidFill>
              <a:latin typeface="Arial" panose="020B0604020202020204" pitchFamily="34" charset="0"/>
              <a:cs typeface="Arial" panose="020B0604020202020204" pitchFamily="34" charset="0"/>
            </a:endParaRPr>
          </a:p>
        </p:txBody>
      </p:sp>
      <p:grpSp>
        <p:nvGrpSpPr>
          <p:cNvPr id="28" name="Group 33" descr="Accessing the &quot;Essence&quot; of the English Language Arts General Standard 4: students will understand and acquire new vocabulary.&#10;Grade 9-10: General standard 4.23 Identify and use correctly idioms, cognates,words with literal and figurative meanings, and patterns of word changes that indicate different meanings or functions. This is the learning standard as written for all students&#10;Entry points: More complex - Use idioms correctly &#10;Less complex - Identify idioms&#10;Least complex - Associate descriptions of idioms to pictures&#10;Access skills - Maintain contact with materials used during a lesson on figurative language.">
            <a:extLst>
              <a:ext uri="{FF2B5EF4-FFF2-40B4-BE49-F238E27FC236}">
                <a16:creationId xmlns:a16="http://schemas.microsoft.com/office/drawing/2014/main" id="{7F3F2108-44DA-49E5-AC3E-83A7BF8D203A}"/>
              </a:ext>
            </a:extLst>
          </p:cNvPr>
          <p:cNvGrpSpPr>
            <a:grpSpLocks noChangeAspect="1"/>
          </p:cNvGrpSpPr>
          <p:nvPr/>
        </p:nvGrpSpPr>
        <p:grpSpPr bwMode="auto">
          <a:xfrm>
            <a:off x="208567" y="1426450"/>
            <a:ext cx="11613978" cy="5340392"/>
            <a:chOff x="-681" y="804"/>
            <a:chExt cx="10305" cy="5244"/>
          </a:xfrm>
        </p:grpSpPr>
        <p:sp>
          <p:nvSpPr>
            <p:cNvPr id="29" name="AutoShape 48">
              <a:extLst>
                <a:ext uri="{FF2B5EF4-FFF2-40B4-BE49-F238E27FC236}">
                  <a16:creationId xmlns:a16="http://schemas.microsoft.com/office/drawing/2014/main" id="{951C872F-0A9C-4ACB-A4C5-DCAC2EB88DCF}"/>
                </a:ext>
              </a:extLst>
            </p:cNvPr>
            <p:cNvSpPr>
              <a:spLocks noChangeAspect="1" noChangeArrowheads="1" noTextEdit="1"/>
            </p:cNvSpPr>
            <p:nvPr/>
          </p:nvSpPr>
          <p:spPr bwMode="auto">
            <a:xfrm>
              <a:off x="238" y="804"/>
              <a:ext cx="9386" cy="5244"/>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0D1969"/>
                </a:solidFill>
                <a:latin typeface="Tahoma"/>
              </a:endParaRPr>
            </a:p>
          </p:txBody>
        </p:sp>
        <p:sp>
          <p:nvSpPr>
            <p:cNvPr id="30" name="Rectangle 47">
              <a:extLst>
                <a:ext uri="{FF2B5EF4-FFF2-40B4-BE49-F238E27FC236}">
                  <a16:creationId xmlns:a16="http://schemas.microsoft.com/office/drawing/2014/main" id="{18A6C9D0-3A45-4C8C-9E4D-6C1C6CA66612}"/>
                </a:ext>
              </a:extLst>
            </p:cNvPr>
            <p:cNvSpPr>
              <a:spLocks noChangeArrowheads="1"/>
            </p:cNvSpPr>
            <p:nvPr/>
          </p:nvSpPr>
          <p:spPr bwMode="auto">
            <a:xfrm>
              <a:off x="5340" y="2884"/>
              <a:ext cx="162" cy="509"/>
            </a:xfrm>
            <a:prstGeom prst="rect">
              <a:avLst/>
            </a:prstGeom>
            <a:noFill/>
            <a:ln w="9525">
              <a:noFill/>
              <a:miter lim="800000"/>
              <a:headEnd/>
              <a:tailEnd/>
            </a:ln>
          </p:spPr>
          <p:txBody>
            <a:bodyPr vert="horz" wrap="square" lIns="51212" tIns="25605" rIns="51212" bIns="25605" numCol="1" anchor="t" anchorCtr="0" compatLnSpc="1">
              <a:prstTxWarp prst="textNoShape">
                <a:avLst/>
              </a:prstTxWarp>
            </a:bodyPr>
            <a:lstStyle/>
            <a:p>
              <a:pPr fontAlgn="base">
                <a:spcBef>
                  <a:spcPct val="0"/>
                </a:spcBef>
                <a:spcAft>
                  <a:spcPct val="0"/>
                </a:spcAft>
              </a:pPr>
              <a:endParaRPr lang="en-US">
                <a:solidFill>
                  <a:srgbClr val="002060"/>
                </a:solidFill>
                <a:latin typeface="Arial" panose="020B0604020202020204" pitchFamily="34" charset="0"/>
                <a:cs typeface="Arial" pitchFamily="34" charset="0"/>
              </a:endParaRPr>
            </a:p>
          </p:txBody>
        </p:sp>
        <p:sp>
          <p:nvSpPr>
            <p:cNvPr id="31" name="Rectangle 46">
              <a:extLst>
                <a:ext uri="{FF2B5EF4-FFF2-40B4-BE49-F238E27FC236}">
                  <a16:creationId xmlns:a16="http://schemas.microsoft.com/office/drawing/2014/main" id="{FD891ACD-9573-4CC5-811B-63F21FCA4FC1}"/>
                </a:ext>
              </a:extLst>
            </p:cNvPr>
            <p:cNvSpPr>
              <a:spLocks noChangeArrowheads="1"/>
            </p:cNvSpPr>
            <p:nvPr/>
          </p:nvSpPr>
          <p:spPr bwMode="auto">
            <a:xfrm>
              <a:off x="7424" y="1127"/>
              <a:ext cx="1406" cy="656"/>
            </a:xfrm>
            <a:prstGeom prst="rect">
              <a:avLst/>
            </a:prstGeom>
            <a:noFill/>
            <a:ln w="9525">
              <a:noFill/>
              <a:miter lim="800000"/>
              <a:headEnd/>
              <a:tailEnd/>
            </a:ln>
          </p:spPr>
          <p:txBody>
            <a:bodyPr vert="horz" wrap="square" lIns="51212" tIns="25605" rIns="51212" bIns="25605" numCol="1" anchor="t" anchorCtr="0" compatLnSpc="1">
              <a:prstTxWarp prst="textNoShape">
                <a:avLst/>
              </a:prstTxWarp>
            </a:bodyPr>
            <a:lstStyle/>
            <a:p>
              <a:pPr algn="ctr" eaLnBrk="0" fontAlgn="base" hangingPunct="0">
                <a:spcBef>
                  <a:spcPct val="0"/>
                </a:spcBef>
                <a:spcAft>
                  <a:spcPct val="0"/>
                </a:spcAft>
              </a:pPr>
              <a:r>
                <a:rPr lang="en-US" dirty="0">
                  <a:solidFill>
                    <a:srgbClr val="002060"/>
                  </a:solidFill>
                  <a:latin typeface="Arial" panose="020B0604020202020204" pitchFamily="34" charset="0"/>
                  <a:ea typeface="Times New Roman" pitchFamily="18" charset="0"/>
                  <a:cs typeface="Arial" panose="020B0604020202020204" pitchFamily="34" charset="0"/>
                </a:rPr>
                <a:t>Standard   </a:t>
              </a:r>
              <a:endParaRPr lang="en-US" sz="4400" dirty="0">
                <a:solidFill>
                  <a:srgbClr val="002060"/>
                </a:solidFill>
                <a:latin typeface="Arial" panose="020B0604020202020204" pitchFamily="34" charset="0"/>
                <a:cs typeface="Arial" pitchFamily="34" charset="0"/>
              </a:endParaRPr>
            </a:p>
          </p:txBody>
        </p:sp>
        <p:sp>
          <p:nvSpPr>
            <p:cNvPr id="32" name="Line 45">
              <a:extLst>
                <a:ext uri="{FF2B5EF4-FFF2-40B4-BE49-F238E27FC236}">
                  <a16:creationId xmlns:a16="http://schemas.microsoft.com/office/drawing/2014/main" id="{C3C27341-C54A-4634-9CB0-2DAA0CC3CC74}"/>
                </a:ext>
              </a:extLst>
            </p:cNvPr>
            <p:cNvSpPr>
              <a:spLocks noChangeShapeType="1"/>
            </p:cNvSpPr>
            <p:nvPr/>
          </p:nvSpPr>
          <p:spPr bwMode="auto">
            <a:xfrm>
              <a:off x="2227" y="5571"/>
              <a:ext cx="5022" cy="20"/>
            </a:xfrm>
            <a:prstGeom prst="line">
              <a:avLst/>
            </a:prstGeom>
            <a:noFill/>
            <a:ln w="57150">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en-US">
                <a:solidFill>
                  <a:srgbClr val="002060"/>
                </a:solidFill>
                <a:latin typeface="Arial" panose="020B0604020202020204" pitchFamily="34" charset="0"/>
                <a:cs typeface="Arial" panose="020B0604020202020204" pitchFamily="34" charset="0"/>
              </a:endParaRPr>
            </a:p>
          </p:txBody>
        </p:sp>
        <p:sp>
          <p:nvSpPr>
            <p:cNvPr id="33" name="Text Box 44" descr="Arrow indicator range: Less Complex to More Complex">
              <a:extLst>
                <a:ext uri="{FF2B5EF4-FFF2-40B4-BE49-F238E27FC236}">
                  <a16:creationId xmlns:a16="http://schemas.microsoft.com/office/drawing/2014/main" id="{E3AA6566-77BB-415C-8EE7-664E260D0452}"/>
                </a:ext>
              </a:extLst>
            </p:cNvPr>
            <p:cNvSpPr txBox="1">
              <a:spLocks noChangeArrowheads="1"/>
            </p:cNvSpPr>
            <p:nvPr/>
          </p:nvSpPr>
          <p:spPr bwMode="auto">
            <a:xfrm>
              <a:off x="1688" y="5316"/>
              <a:ext cx="5993" cy="466"/>
            </a:xfrm>
            <a:prstGeom prst="rect">
              <a:avLst/>
            </a:prstGeom>
            <a:noFill/>
            <a:ln w="9525">
              <a:noFill/>
              <a:miter lim="800000"/>
              <a:headEnd/>
              <a:tailEnd/>
            </a:ln>
          </p:spPr>
          <p:txBody>
            <a:bodyPr vert="horz" wrap="square" lIns="51212" tIns="25605" rIns="51212" bIns="25605" numCol="1" anchor="t" anchorCtr="0" compatLnSpc="1">
              <a:prstTxWarp prst="textNoShape">
                <a:avLst/>
              </a:prstTxWarp>
            </a:bodyPr>
            <a:lstStyle/>
            <a:p>
              <a:pPr fontAlgn="base">
                <a:spcBef>
                  <a:spcPct val="0"/>
                </a:spcBef>
                <a:spcAft>
                  <a:spcPct val="0"/>
                </a:spcAft>
              </a:pPr>
              <a:r>
                <a:rPr lang="en-US" sz="1400" b="1" dirty="0">
                  <a:solidFill>
                    <a:srgbClr val="002060"/>
                  </a:solidFill>
                  <a:latin typeface="Arial" panose="020B0604020202020204" pitchFamily="34" charset="0"/>
                  <a:ea typeface="Times New Roman" pitchFamily="18" charset="0"/>
                  <a:cs typeface="Arial" panose="020B0604020202020204" pitchFamily="34" charset="0"/>
                </a:rPr>
                <a:t>               Less Complex		                      More Complex                       	</a:t>
              </a:r>
              <a:r>
                <a:rPr lang="en-US" sz="1400" dirty="0">
                  <a:solidFill>
                    <a:srgbClr val="002060"/>
                  </a:solidFill>
                  <a:latin typeface="Arial" panose="020B0604020202020204" pitchFamily="34" charset="0"/>
                  <a:ea typeface="Times New Roman" pitchFamily="18" charset="0"/>
                  <a:cs typeface="Arial" panose="020B0604020202020204" pitchFamily="34" charset="0"/>
                </a:rPr>
                <a:t>			                     							</a:t>
              </a:r>
              <a:endParaRPr lang="en-US" sz="1400" dirty="0">
                <a:solidFill>
                  <a:srgbClr val="002060"/>
                </a:solidFill>
                <a:latin typeface="Arial" panose="020B0604020202020204" pitchFamily="34" charset="0"/>
                <a:cs typeface="Arial" pitchFamily="34" charset="0"/>
              </a:endParaRPr>
            </a:p>
          </p:txBody>
        </p:sp>
        <p:sp>
          <p:nvSpPr>
            <p:cNvPr id="34" name="Text Box 41">
              <a:extLst>
                <a:ext uri="{FF2B5EF4-FFF2-40B4-BE49-F238E27FC236}">
                  <a16:creationId xmlns:a16="http://schemas.microsoft.com/office/drawing/2014/main" id="{A6BFDB85-A8CD-45A0-A6D6-7BDA6F88A7CD}"/>
                </a:ext>
              </a:extLst>
            </p:cNvPr>
            <p:cNvSpPr txBox="1">
              <a:spLocks noChangeArrowheads="1"/>
            </p:cNvSpPr>
            <p:nvPr/>
          </p:nvSpPr>
          <p:spPr bwMode="auto">
            <a:xfrm>
              <a:off x="8015" y="804"/>
              <a:ext cx="162" cy="401"/>
            </a:xfrm>
            <a:prstGeom prst="rect">
              <a:avLst/>
            </a:prstGeom>
            <a:noFill/>
            <a:ln w="9525">
              <a:noFill/>
              <a:miter lim="800000"/>
              <a:headEnd/>
              <a:tailEnd/>
            </a:ln>
          </p:spPr>
          <p:txBody>
            <a:bodyPr vert="horz" wrap="square" lIns="51212" tIns="25605" rIns="51212" bIns="25605" numCol="1" anchor="t" anchorCtr="0" compatLnSpc="1">
              <a:prstTxWarp prst="textNoShape">
                <a:avLst/>
              </a:prstTxWarp>
            </a:bodyPr>
            <a:lstStyle/>
            <a:p>
              <a:pPr fontAlgn="base">
                <a:spcBef>
                  <a:spcPct val="0"/>
                </a:spcBef>
                <a:spcAft>
                  <a:spcPct val="0"/>
                </a:spcAft>
              </a:pPr>
              <a:endParaRPr lang="en-US">
                <a:solidFill>
                  <a:srgbClr val="002060"/>
                </a:solidFill>
                <a:latin typeface="Arial" panose="020B0604020202020204" pitchFamily="34" charset="0"/>
                <a:cs typeface="Arial" pitchFamily="34" charset="0"/>
              </a:endParaRPr>
            </a:p>
          </p:txBody>
        </p:sp>
        <p:grpSp>
          <p:nvGrpSpPr>
            <p:cNvPr id="35" name="Group 34">
              <a:extLst>
                <a:ext uri="{FF2B5EF4-FFF2-40B4-BE49-F238E27FC236}">
                  <a16:creationId xmlns:a16="http://schemas.microsoft.com/office/drawing/2014/main" id="{7CE2337D-843B-437C-AA09-13C30EEF9FC3}"/>
                </a:ext>
              </a:extLst>
            </p:cNvPr>
            <p:cNvGrpSpPr>
              <a:grpSpLocks/>
            </p:cNvGrpSpPr>
            <p:nvPr/>
          </p:nvGrpSpPr>
          <p:grpSpPr bwMode="auto">
            <a:xfrm>
              <a:off x="-681" y="1013"/>
              <a:ext cx="9817" cy="4183"/>
              <a:chOff x="-681" y="1013"/>
              <a:chExt cx="9817" cy="4183"/>
            </a:xfrm>
          </p:grpSpPr>
          <p:sp>
            <p:nvSpPr>
              <p:cNvPr id="36" name="Text Box 40" descr=" “Essence” of standard:       Students will understand and acquire new vocabulary ">
                <a:extLst>
                  <a:ext uri="{FF2B5EF4-FFF2-40B4-BE49-F238E27FC236}">
                    <a16:creationId xmlns:a16="http://schemas.microsoft.com/office/drawing/2014/main" id="{9D0A2BA0-1D90-4723-808B-8F913D0AA534}"/>
                  </a:ext>
                </a:extLst>
              </p:cNvPr>
              <p:cNvSpPr txBox="1">
                <a:spLocks noChangeArrowheads="1"/>
              </p:cNvSpPr>
              <p:nvPr/>
            </p:nvSpPr>
            <p:spPr bwMode="auto">
              <a:xfrm>
                <a:off x="-681" y="1013"/>
                <a:ext cx="7756" cy="432"/>
              </a:xfrm>
              <a:prstGeom prst="rect">
                <a:avLst/>
              </a:prstGeom>
              <a:noFill/>
              <a:ln w="6350">
                <a:solidFill>
                  <a:srgbClr val="000000"/>
                </a:solidFill>
                <a:miter lim="800000"/>
                <a:headEnd/>
                <a:tailEnd/>
              </a:ln>
            </p:spPr>
            <p:txBody>
              <a:bodyPr vert="horz" wrap="square" lIns="51212" tIns="25605" rIns="51212" bIns="25605" numCol="1" anchor="t" anchorCtr="0" compatLnSpc="1">
                <a:prstTxWarp prst="textNoShape">
                  <a:avLst/>
                </a:prstTxWarp>
              </a:bodyPr>
              <a:lstStyle/>
              <a:p>
                <a:pPr fontAlgn="base">
                  <a:spcBef>
                    <a:spcPct val="0"/>
                  </a:spcBef>
                  <a:spcAft>
                    <a:spcPct val="0"/>
                  </a:spcAft>
                </a:pPr>
                <a:r>
                  <a:rPr lang="en-US" b="1" i="1" dirty="0">
                    <a:solidFill>
                      <a:srgbClr val="002060"/>
                    </a:solidFill>
                    <a:latin typeface="Arial" panose="020B0604020202020204" pitchFamily="34" charset="0"/>
                    <a:ea typeface="Times New Roman" pitchFamily="18" charset="0"/>
                    <a:cs typeface="Arial" panose="020B0604020202020204" pitchFamily="34" charset="0"/>
                  </a:rPr>
                  <a:t>“Essence” of the standard: </a:t>
                </a:r>
                <a:r>
                  <a:rPr lang="en-US" i="1" dirty="0">
                    <a:solidFill>
                      <a:srgbClr val="002060"/>
                    </a:solidFill>
                    <a:latin typeface="Arial" panose="020B0604020202020204" pitchFamily="34" charset="0"/>
                    <a:ea typeface="Times New Roman" pitchFamily="18" charset="0"/>
                    <a:cs typeface="Arial" panose="020B0604020202020204" pitchFamily="34" charset="0"/>
                  </a:rPr>
                  <a:t>Solve mathematical problems involving 3-D shapes</a:t>
                </a:r>
                <a:endParaRPr lang="en-US" dirty="0">
                  <a:solidFill>
                    <a:srgbClr val="002060"/>
                  </a:solidFill>
                  <a:latin typeface="Arial" panose="020B0604020202020204" pitchFamily="34" charset="0"/>
                  <a:cs typeface="Arial" pitchFamily="34" charset="0"/>
                </a:endParaRPr>
              </a:p>
            </p:txBody>
          </p:sp>
          <p:sp>
            <p:nvSpPr>
              <p:cNvPr id="37" name="Rectangle 39" descr="Maintain contact with materials used during a lesson on figurative language">
                <a:extLst>
                  <a:ext uri="{FF2B5EF4-FFF2-40B4-BE49-F238E27FC236}">
                    <a16:creationId xmlns:a16="http://schemas.microsoft.com/office/drawing/2014/main" id="{76936BF1-FF47-46AE-9BBA-77039DFB409E}"/>
                  </a:ext>
                </a:extLst>
              </p:cNvPr>
              <p:cNvSpPr>
                <a:spLocks noChangeArrowheads="1"/>
              </p:cNvSpPr>
              <p:nvPr/>
            </p:nvSpPr>
            <p:spPr bwMode="auto">
              <a:xfrm>
                <a:off x="284" y="3911"/>
                <a:ext cx="1705" cy="1285"/>
              </a:xfrm>
              <a:prstGeom prst="rect">
                <a:avLst/>
              </a:prstGeom>
              <a:solidFill>
                <a:srgbClr val="CCFFFF"/>
              </a:solidFill>
              <a:ln w="6350">
                <a:miter lim="800000"/>
                <a:headEnd/>
                <a:tailEnd/>
              </a:ln>
              <a:scene3d>
                <a:camera prst="legacyObliqueTopRight"/>
                <a:lightRig rig="legacyFlat4" dir="b"/>
              </a:scene3d>
              <a:sp3d extrusionH="430200" prstMaterial="legacyMatte">
                <a:bevelT w="13500" h="13500" prst="angle"/>
                <a:bevelB w="13500" h="13500" prst="angle"/>
                <a:extrusionClr>
                  <a:srgbClr val="808080"/>
                </a:extrusionClr>
              </a:sp3d>
            </p:spPr>
            <p:txBody>
              <a:bodyPr vert="horz" wrap="square" lIns="51212" tIns="25605" rIns="51212" bIns="25605" numCol="1" anchor="ctr" anchorCtr="0" compatLnSpc="1">
                <a:prstTxWarp prst="textNoShape">
                  <a:avLst/>
                </a:prstTxWarp>
                <a:flatTx/>
              </a:bodyPr>
              <a:lstStyle/>
              <a:p>
                <a:pPr algn="ctr" fontAlgn="base">
                  <a:spcBef>
                    <a:spcPct val="0"/>
                  </a:spcBef>
                  <a:spcAft>
                    <a:spcPct val="0"/>
                  </a:spcAft>
                </a:pPr>
                <a:r>
                  <a:rPr lang="en-US" sz="1400" b="1" dirty="0">
                    <a:solidFill>
                      <a:srgbClr val="002060"/>
                    </a:solidFill>
                    <a:latin typeface="Arial" panose="020B0604020202020204" pitchFamily="34" charset="0"/>
                    <a:ea typeface="Times New Roman" pitchFamily="18" charset="0"/>
                    <a:cs typeface="Arial" panose="020B0604020202020204" pitchFamily="34" charset="0"/>
                  </a:rPr>
                  <a:t>Visually track geometric shapes </a:t>
                </a:r>
                <a:endParaRPr lang="en-US" sz="2000" dirty="0">
                  <a:solidFill>
                    <a:srgbClr val="002060"/>
                  </a:solidFill>
                  <a:latin typeface="Arial" panose="020B0604020202020204" pitchFamily="34" charset="0"/>
                  <a:cs typeface="Arial" pitchFamily="34" charset="0"/>
                </a:endParaRPr>
              </a:p>
            </p:txBody>
          </p:sp>
          <p:sp>
            <p:nvSpPr>
              <p:cNvPr id="38" name="Rectangle 38" descr="Associate&#10; descriptions&#10;of idioms&#10;to pictures&#10;">
                <a:extLst>
                  <a:ext uri="{FF2B5EF4-FFF2-40B4-BE49-F238E27FC236}">
                    <a16:creationId xmlns:a16="http://schemas.microsoft.com/office/drawing/2014/main" id="{17333D08-1F53-4A9E-AC27-175620711C88}"/>
                  </a:ext>
                </a:extLst>
              </p:cNvPr>
              <p:cNvSpPr>
                <a:spLocks noChangeArrowheads="1"/>
              </p:cNvSpPr>
              <p:nvPr/>
            </p:nvSpPr>
            <p:spPr bwMode="auto">
              <a:xfrm>
                <a:off x="2186" y="3519"/>
                <a:ext cx="1808" cy="1677"/>
              </a:xfrm>
              <a:prstGeom prst="rect">
                <a:avLst/>
              </a:prstGeom>
              <a:solidFill>
                <a:srgbClr val="FFE5E5"/>
              </a:solidFill>
              <a:ln w="6350">
                <a:miter lim="800000"/>
                <a:headEnd/>
                <a:tailEnd/>
              </a:ln>
              <a:scene3d>
                <a:camera prst="legacyObliqueTopRight"/>
                <a:lightRig rig="legacyFlat4" dir="b"/>
              </a:scene3d>
              <a:sp3d extrusionH="430200" prstMaterial="legacyMatte">
                <a:bevelT w="13500" h="13500" prst="angle"/>
                <a:bevelB w="13500" h="13500" prst="angle"/>
                <a:extrusionClr>
                  <a:srgbClr val="808080"/>
                </a:extrusionClr>
              </a:sp3d>
            </p:spPr>
            <p:txBody>
              <a:bodyPr vert="horz" wrap="square" lIns="51212" tIns="25605" rIns="51212" bIns="25605" numCol="1" anchor="ctr" anchorCtr="0" compatLnSpc="1">
                <a:prstTxWarp prst="textNoShape">
                  <a:avLst/>
                </a:prstTxWarp>
                <a:flatTx/>
              </a:bodyPr>
              <a:lstStyle/>
              <a:p>
                <a:pPr algn="ctr" fontAlgn="base">
                  <a:spcBef>
                    <a:spcPct val="0"/>
                  </a:spcBef>
                  <a:spcAft>
                    <a:spcPct val="0"/>
                  </a:spcAft>
                </a:pPr>
                <a:r>
                  <a:rPr lang="en-US" sz="1600" b="1">
                    <a:solidFill>
                      <a:srgbClr val="002060"/>
                    </a:solidFill>
                    <a:latin typeface="Arial" panose="020B0604020202020204" pitchFamily="34" charset="0"/>
                    <a:ea typeface="Times New Roman" pitchFamily="18" charset="0"/>
                    <a:cs typeface="Arial" panose="020B0604020202020204" pitchFamily="34" charset="0"/>
                  </a:rPr>
                  <a:t>Match the same shapes with different orientations</a:t>
                </a:r>
                <a:endParaRPr lang="en-US" sz="2400">
                  <a:solidFill>
                    <a:srgbClr val="002060"/>
                  </a:solidFill>
                  <a:latin typeface="Arial" panose="020B0604020202020204" pitchFamily="34" charset="0"/>
                  <a:cs typeface="Arial" pitchFamily="34" charset="0"/>
                </a:endParaRPr>
              </a:p>
            </p:txBody>
          </p:sp>
          <p:sp>
            <p:nvSpPr>
              <p:cNvPr id="39" name="Rectangle 37">
                <a:extLst>
                  <a:ext uri="{FF2B5EF4-FFF2-40B4-BE49-F238E27FC236}">
                    <a16:creationId xmlns:a16="http://schemas.microsoft.com/office/drawing/2014/main" id="{D7CC1536-B75E-4635-8461-E6ECE262EA18}"/>
                  </a:ext>
                </a:extLst>
              </p:cNvPr>
              <p:cNvSpPr>
                <a:spLocks noChangeArrowheads="1"/>
              </p:cNvSpPr>
              <p:nvPr/>
            </p:nvSpPr>
            <p:spPr bwMode="auto">
              <a:xfrm>
                <a:off x="4174" y="2941"/>
                <a:ext cx="1406" cy="2209"/>
              </a:xfrm>
              <a:prstGeom prst="rect">
                <a:avLst/>
              </a:prstGeom>
              <a:solidFill>
                <a:srgbClr val="CCECFF"/>
              </a:solidFill>
              <a:ln w="9525">
                <a:miter lim="800000"/>
                <a:headEnd/>
                <a:tailEnd/>
              </a:ln>
              <a:scene3d>
                <a:camera prst="legacyObliqueTopRight"/>
                <a:lightRig rig="legacyFlat4" dir="b"/>
              </a:scene3d>
              <a:sp3d extrusionH="430200" prstMaterial="legacyMatte">
                <a:bevelT w="13500" h="13500" prst="angle"/>
                <a:bevelB w="13500" h="13500" prst="angle"/>
                <a:extrusionClr>
                  <a:srgbClr val="808080"/>
                </a:extrusionClr>
              </a:sp3d>
            </p:spPr>
            <p:txBody>
              <a:bodyPr vert="horz" wrap="square" lIns="51212" tIns="25605" rIns="51212" bIns="25605" numCol="1" anchor="ctr" anchorCtr="0" compatLnSpc="1">
                <a:prstTxWarp prst="textNoShape">
                  <a:avLst/>
                </a:prstTxWarp>
                <a:flatTx/>
              </a:bodyPr>
              <a:lstStyle/>
              <a:p>
                <a:pPr algn="ctr" fontAlgn="base">
                  <a:spcBef>
                    <a:spcPct val="0"/>
                  </a:spcBef>
                  <a:spcAft>
                    <a:spcPct val="0"/>
                  </a:spcAft>
                </a:pPr>
                <a:r>
                  <a:rPr lang="en-US" sz="1400" b="1">
                    <a:solidFill>
                      <a:srgbClr val="002060"/>
                    </a:solidFill>
                    <a:latin typeface="Arial" panose="020B0604020202020204" pitchFamily="34" charset="0"/>
                    <a:ea typeface="Times New Roman" pitchFamily="18" charset="0"/>
                    <a:cs typeface="Arial" panose="020B0604020202020204" pitchFamily="34" charset="0"/>
                  </a:rPr>
                  <a:t>Sort two-dimensional shapes by attribute </a:t>
                </a:r>
              </a:p>
              <a:p>
                <a:pPr algn="ctr" fontAlgn="base">
                  <a:spcBef>
                    <a:spcPct val="0"/>
                  </a:spcBef>
                  <a:spcAft>
                    <a:spcPct val="0"/>
                  </a:spcAft>
                </a:pPr>
                <a:r>
                  <a:rPr lang="en-US" sz="1400" b="1">
                    <a:solidFill>
                      <a:srgbClr val="002060"/>
                    </a:solidFill>
                    <a:latin typeface="Arial" panose="020B0604020202020204" pitchFamily="34" charset="0"/>
                    <a:ea typeface="Times New Roman" pitchFamily="18" charset="0"/>
                    <a:cs typeface="Arial" panose="020B0604020202020204" pitchFamily="34" charset="0"/>
                  </a:rPr>
                  <a:t>(e.g., number of sides)</a:t>
                </a:r>
                <a:endParaRPr lang="en-US" sz="1200">
                  <a:solidFill>
                    <a:srgbClr val="002060"/>
                  </a:solidFill>
                  <a:latin typeface="Arial" panose="020B0604020202020204" pitchFamily="34" charset="0"/>
                  <a:cs typeface="Arial" pitchFamily="34" charset="0"/>
                </a:endParaRPr>
              </a:p>
              <a:p>
                <a:pPr eaLnBrk="0" fontAlgn="base" hangingPunct="0">
                  <a:spcBef>
                    <a:spcPct val="0"/>
                  </a:spcBef>
                  <a:spcAft>
                    <a:spcPct val="0"/>
                  </a:spcAft>
                </a:pPr>
                <a:endParaRPr lang="en-US">
                  <a:solidFill>
                    <a:srgbClr val="002060"/>
                  </a:solidFill>
                  <a:latin typeface="Arial" panose="020B0604020202020204" pitchFamily="34" charset="0"/>
                  <a:cs typeface="Arial" pitchFamily="34" charset="0"/>
                </a:endParaRPr>
              </a:p>
            </p:txBody>
          </p:sp>
          <p:sp>
            <p:nvSpPr>
              <p:cNvPr id="40" name="Rectangle 36" descr=" Use &#10;idioms &#10;correctly&#10;&#10;&#10;">
                <a:extLst>
                  <a:ext uri="{FF2B5EF4-FFF2-40B4-BE49-F238E27FC236}">
                    <a16:creationId xmlns:a16="http://schemas.microsoft.com/office/drawing/2014/main" id="{2838F98E-8D3A-405D-8552-0A606B5574F3}"/>
                  </a:ext>
                </a:extLst>
              </p:cNvPr>
              <p:cNvSpPr>
                <a:spLocks noChangeArrowheads="1"/>
              </p:cNvSpPr>
              <p:nvPr/>
            </p:nvSpPr>
            <p:spPr bwMode="auto">
              <a:xfrm>
                <a:off x="5755" y="2406"/>
                <a:ext cx="1138" cy="2745"/>
              </a:xfrm>
              <a:prstGeom prst="rect">
                <a:avLst/>
              </a:prstGeom>
              <a:solidFill>
                <a:srgbClr val="E5E5FF"/>
              </a:solidFill>
              <a:ln w="9525">
                <a:miter lim="800000"/>
                <a:headEnd/>
                <a:tailEnd/>
              </a:ln>
              <a:effectLst/>
              <a:scene3d>
                <a:camera prst="legacyObliqueTopRight"/>
                <a:lightRig rig="legacyFlat4" dir="b"/>
              </a:scene3d>
              <a:sp3d extrusionH="430200" prstMaterial="legacyMatte">
                <a:bevelT w="13500" h="13500" prst="angle"/>
                <a:bevelB w="13500" h="13500" prst="angle"/>
                <a:extrusionClr>
                  <a:srgbClr val="808080"/>
                </a:extrusionClr>
              </a:sp3d>
            </p:spPr>
            <p:txBody>
              <a:bodyPr vert="horz" wrap="square" lIns="51212" tIns="25605" rIns="51212" bIns="25605" numCol="1" anchor="ctr" anchorCtr="0" compatLnSpc="1">
                <a:prstTxWarp prst="textNoShape">
                  <a:avLst/>
                </a:prstTxWarp>
                <a:flatTx/>
              </a:bodyPr>
              <a:lstStyle/>
              <a:p>
                <a:pPr algn="ctr" fontAlgn="base">
                  <a:spcBef>
                    <a:spcPct val="0"/>
                  </a:spcBef>
                  <a:spcAft>
                    <a:spcPct val="0"/>
                  </a:spcAft>
                </a:pPr>
                <a:r>
                  <a:rPr lang="en-US" sz="1400" b="1">
                    <a:solidFill>
                      <a:srgbClr val="002060"/>
                    </a:solidFill>
                    <a:latin typeface="Arial" panose="020B0604020202020204" pitchFamily="34" charset="0"/>
                    <a:ea typeface="Times New Roman" pitchFamily="18" charset="0"/>
                    <a:cs typeface="Arial" panose="020B0604020202020204" pitchFamily="34" charset="0"/>
                  </a:rPr>
                  <a:t>Calculate the surface area of a cube</a:t>
                </a:r>
                <a:endParaRPr lang="en-US" sz="1200">
                  <a:solidFill>
                    <a:srgbClr val="002060"/>
                  </a:solidFill>
                  <a:latin typeface="Arial" panose="020B0604020202020204" pitchFamily="34" charset="0"/>
                  <a:cs typeface="Arial" pitchFamily="34" charset="0"/>
                </a:endParaRPr>
              </a:p>
              <a:p>
                <a:pPr eaLnBrk="0" fontAlgn="base" hangingPunct="0">
                  <a:spcBef>
                    <a:spcPct val="0"/>
                  </a:spcBef>
                  <a:spcAft>
                    <a:spcPct val="0"/>
                  </a:spcAft>
                </a:pPr>
                <a:endParaRPr lang="en-US">
                  <a:solidFill>
                    <a:srgbClr val="002060"/>
                  </a:solidFill>
                  <a:latin typeface="Arial" panose="020B0604020202020204" pitchFamily="34" charset="0"/>
                  <a:cs typeface="Arial" pitchFamily="34" charset="0"/>
                </a:endParaRPr>
              </a:p>
            </p:txBody>
          </p:sp>
          <p:sp>
            <p:nvSpPr>
              <p:cNvPr id="41" name="Rectangle 35" descr=" Grade 9-10&#10;G.S. 4.23&#10;Identify and use&#10;correctly idioms, cognates, words with literal and figurative &#10;meanings, and &#10;patterns of word &#10;changes that indicate different meanings or &#10;functions.&#10;&#10; &#10;">
                <a:extLst>
                  <a:ext uri="{FF2B5EF4-FFF2-40B4-BE49-F238E27FC236}">
                    <a16:creationId xmlns:a16="http://schemas.microsoft.com/office/drawing/2014/main" id="{F7257A50-02C0-4AAC-9B64-04C9A57E095A}"/>
                  </a:ext>
                </a:extLst>
              </p:cNvPr>
              <p:cNvSpPr>
                <a:spLocks noChangeArrowheads="1"/>
              </p:cNvSpPr>
              <p:nvPr/>
            </p:nvSpPr>
            <p:spPr bwMode="auto">
              <a:xfrm>
                <a:off x="7075" y="1688"/>
                <a:ext cx="2061" cy="3451"/>
              </a:xfrm>
              <a:prstGeom prst="rect">
                <a:avLst/>
              </a:prstGeom>
              <a:solidFill>
                <a:srgbClr val="FDFDFD"/>
              </a:solidFill>
              <a:ln w="9525">
                <a:noFill/>
                <a:miter lim="800000"/>
                <a:headEnd/>
                <a:tailEnd/>
              </a:ln>
              <a:scene3d>
                <a:camera prst="legacyObliqueTopRight"/>
                <a:lightRig rig="legacyFlat4" dir="b"/>
              </a:scene3d>
              <a:sp3d extrusionH="430200" prstMaterial="legacyMatte">
                <a:bevelT w="13500" h="13500" prst="angle"/>
                <a:bevelB w="13500" h="13500" prst="angle"/>
                <a:extrusionClr>
                  <a:srgbClr val="808080"/>
                </a:extrusionClr>
              </a:sp3d>
            </p:spPr>
            <p:txBody>
              <a:bodyPr vert="horz" wrap="square" lIns="51212" tIns="25605" rIns="51212" bIns="25605" numCol="1" anchor="ctr" anchorCtr="0" compatLnSpc="1">
                <a:prstTxWarp prst="textNoShape">
                  <a:avLst/>
                </a:prstTxWarp>
                <a:flatTx/>
              </a:bodyPr>
              <a:lstStyle/>
              <a:p>
                <a:pPr fontAlgn="base">
                  <a:spcBef>
                    <a:spcPct val="0"/>
                  </a:spcBef>
                  <a:spcAft>
                    <a:spcPct val="0"/>
                  </a:spcAft>
                </a:pPr>
                <a:r>
                  <a:rPr lang="en-US" sz="1600" b="1" u="sng">
                    <a:solidFill>
                      <a:srgbClr val="002060"/>
                    </a:solidFill>
                    <a:latin typeface="Arial" panose="020B0604020202020204" pitchFamily="34" charset="0"/>
                    <a:ea typeface="Times New Roman" pitchFamily="18" charset="0"/>
                    <a:cs typeface="Arial" panose="020B0604020202020204" pitchFamily="34" charset="0"/>
                  </a:rPr>
                  <a:t>Grade 8 – 8.G.9</a:t>
                </a:r>
                <a:endParaRPr lang="en-US" sz="1400">
                  <a:solidFill>
                    <a:srgbClr val="002060"/>
                  </a:solidFill>
                  <a:latin typeface="Arial" panose="020B0604020202020204" pitchFamily="34" charset="0"/>
                  <a:cs typeface="Arial" pitchFamily="34" charset="0"/>
                </a:endParaRPr>
              </a:p>
              <a:p>
                <a:pPr eaLnBrk="0" fontAlgn="base" hangingPunct="0">
                  <a:spcBef>
                    <a:spcPct val="0"/>
                  </a:spcBef>
                  <a:spcAft>
                    <a:spcPct val="0"/>
                  </a:spcAft>
                </a:pPr>
                <a:r>
                  <a:rPr lang="en-US" sz="1600" b="1">
                    <a:solidFill>
                      <a:srgbClr val="002060"/>
                    </a:solidFill>
                    <a:latin typeface="Arial" panose="020B0604020202020204" pitchFamily="34" charset="0"/>
                    <a:ea typeface="Times New Roman" pitchFamily="18" charset="0"/>
                    <a:cs typeface="Arial" panose="020B0604020202020204" pitchFamily="34" charset="0"/>
                  </a:rPr>
                  <a:t>Know the formulas for the volume of cones, cylinders, and spheres, and use them to solve real-world and mathematical problems.</a:t>
                </a:r>
                <a:endParaRPr lang="en-US" sz="1400">
                  <a:solidFill>
                    <a:srgbClr val="002060"/>
                  </a:solidFill>
                  <a:latin typeface="Arial" panose="020B0604020202020204" pitchFamily="34" charset="0"/>
                  <a:cs typeface="Arial" pitchFamily="34" charset="0"/>
                </a:endParaRPr>
              </a:p>
              <a:p>
                <a:pPr eaLnBrk="0" fontAlgn="base" hangingPunct="0">
                  <a:spcBef>
                    <a:spcPct val="0"/>
                  </a:spcBef>
                  <a:spcAft>
                    <a:spcPct val="0"/>
                  </a:spcAft>
                </a:pPr>
                <a:r>
                  <a:rPr lang="en-US" sz="800">
                    <a:solidFill>
                      <a:srgbClr val="002060"/>
                    </a:solidFill>
                    <a:latin typeface="Arial" panose="020B0604020202020204" pitchFamily="34" charset="0"/>
                    <a:ea typeface="Times New Roman" pitchFamily="18" charset="0"/>
                    <a:cs typeface="Arial" panose="020B0604020202020204" pitchFamily="34" charset="0"/>
                  </a:rPr>
                  <a:t> </a:t>
                </a:r>
                <a:endParaRPr lang="en-US" sz="2400">
                  <a:solidFill>
                    <a:srgbClr val="002060"/>
                  </a:solidFill>
                  <a:latin typeface="Arial" panose="020B0604020202020204" pitchFamily="34" charset="0"/>
                  <a:cs typeface="Arial" pitchFamily="34" charset="0"/>
                </a:endParaRPr>
              </a:p>
            </p:txBody>
          </p:sp>
        </p:grpSp>
      </p:grpSp>
      <p:sp>
        <p:nvSpPr>
          <p:cNvPr id="42" name="TextBox 41">
            <a:extLst>
              <a:ext uri="{FF2B5EF4-FFF2-40B4-BE49-F238E27FC236}">
                <a16:creationId xmlns:a16="http://schemas.microsoft.com/office/drawing/2014/main" id="{04F2D57E-DDBC-4805-8627-0D1A34F1025E}"/>
              </a:ext>
            </a:extLst>
          </p:cNvPr>
          <p:cNvSpPr txBox="1"/>
          <p:nvPr/>
        </p:nvSpPr>
        <p:spPr>
          <a:xfrm>
            <a:off x="1462809" y="5769359"/>
            <a:ext cx="1502064" cy="646331"/>
          </a:xfrm>
          <a:prstGeom prst="rect">
            <a:avLst/>
          </a:prstGeom>
          <a:noFill/>
        </p:spPr>
        <p:txBody>
          <a:bodyPr wrap="square" rtlCol="0">
            <a:spAutoFit/>
          </a:bodyPr>
          <a:lstStyle/>
          <a:p>
            <a:r>
              <a:rPr lang="en-US" b="1">
                <a:solidFill>
                  <a:srgbClr val="002060"/>
                </a:solidFill>
                <a:latin typeface="Arial" panose="020B0604020202020204" pitchFamily="34" charset="0"/>
                <a:cs typeface="Arial" panose="020B0604020202020204" pitchFamily="34" charset="0"/>
              </a:rPr>
              <a:t>Access Skill</a:t>
            </a:r>
          </a:p>
        </p:txBody>
      </p:sp>
      <p:sp>
        <p:nvSpPr>
          <p:cNvPr id="43" name="TextBox 42">
            <a:extLst>
              <a:ext uri="{FF2B5EF4-FFF2-40B4-BE49-F238E27FC236}">
                <a16:creationId xmlns:a16="http://schemas.microsoft.com/office/drawing/2014/main" id="{81CD72AE-3DF9-4653-94E5-628340225BFB}"/>
              </a:ext>
            </a:extLst>
          </p:cNvPr>
          <p:cNvSpPr txBox="1"/>
          <p:nvPr/>
        </p:nvSpPr>
        <p:spPr>
          <a:xfrm>
            <a:off x="5597821" y="5804629"/>
            <a:ext cx="1590500" cy="369332"/>
          </a:xfrm>
          <a:prstGeom prst="rect">
            <a:avLst/>
          </a:prstGeom>
          <a:noFill/>
        </p:spPr>
        <p:txBody>
          <a:bodyPr wrap="none" rtlCol="0">
            <a:spAutoFit/>
          </a:bodyPr>
          <a:lstStyle/>
          <a:p>
            <a:r>
              <a:rPr lang="en-US" b="1">
                <a:solidFill>
                  <a:srgbClr val="002060"/>
                </a:solidFill>
                <a:latin typeface="Arial" panose="020B0604020202020204" pitchFamily="34" charset="0"/>
                <a:cs typeface="Arial" panose="020B0604020202020204" pitchFamily="34" charset="0"/>
              </a:rPr>
              <a:t>Entry points</a:t>
            </a:r>
          </a:p>
        </p:txBody>
      </p:sp>
      <p:sp>
        <p:nvSpPr>
          <p:cNvPr id="44" name="TextBox 43">
            <a:extLst>
              <a:ext uri="{FF2B5EF4-FFF2-40B4-BE49-F238E27FC236}">
                <a16:creationId xmlns:a16="http://schemas.microsoft.com/office/drawing/2014/main" id="{9940D4A7-9055-41C0-B5DF-5715E462C8B1}"/>
              </a:ext>
            </a:extLst>
          </p:cNvPr>
          <p:cNvSpPr txBox="1"/>
          <p:nvPr/>
        </p:nvSpPr>
        <p:spPr>
          <a:xfrm>
            <a:off x="9144000" y="5775183"/>
            <a:ext cx="1505540" cy="369332"/>
          </a:xfrm>
          <a:prstGeom prst="rect">
            <a:avLst/>
          </a:prstGeom>
          <a:noFill/>
        </p:spPr>
        <p:txBody>
          <a:bodyPr wrap="none" rtlCol="0">
            <a:spAutoFit/>
          </a:bodyPr>
          <a:lstStyle/>
          <a:p>
            <a:r>
              <a:rPr lang="en-US" b="1">
                <a:solidFill>
                  <a:srgbClr val="002060"/>
                </a:solidFill>
                <a:latin typeface="Arial" panose="020B0604020202020204" pitchFamily="34" charset="0"/>
                <a:cs typeface="Arial" panose="020B0604020202020204" pitchFamily="34" charset="0"/>
              </a:rPr>
              <a:t>Grade Level</a:t>
            </a:r>
          </a:p>
        </p:txBody>
      </p:sp>
    </p:spTree>
    <p:extLst>
      <p:ext uri="{BB962C8B-B14F-4D97-AF65-F5344CB8AC3E}">
        <p14:creationId xmlns:p14="http://schemas.microsoft.com/office/powerpoint/2010/main" val="3937486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D50B7-0204-4166-AF7E-02137C1FE7E1}"/>
              </a:ext>
            </a:extLst>
          </p:cNvPr>
          <p:cNvSpPr>
            <a:spLocks noGrp="1"/>
          </p:cNvSpPr>
          <p:nvPr>
            <p:ph idx="1"/>
          </p:nvPr>
        </p:nvSpPr>
        <p:spPr>
          <a:xfrm>
            <a:off x="638827" y="1603332"/>
            <a:ext cx="10714973" cy="4536211"/>
          </a:xfrm>
        </p:spPr>
        <p:txBody>
          <a:bodyPr/>
          <a:lstStyle/>
          <a:p>
            <a:r>
              <a:rPr lang="en-US" dirty="0">
                <a:solidFill>
                  <a:srgbClr val="002060"/>
                </a:solidFill>
              </a:rPr>
              <a:t>Tenth-grade student who is reading at a first-grade level is NOT addressing the curriculum at an access level</a:t>
            </a:r>
          </a:p>
          <a:p>
            <a:r>
              <a:rPr lang="en-US" dirty="0">
                <a:solidFill>
                  <a:srgbClr val="002060"/>
                </a:solidFill>
              </a:rPr>
              <a:t>Eighth-grade student with significant behavioral issues who   refuses to write, who will “only”  shout answers from under a desk is NOT addressing the curriculum at an access level</a:t>
            </a:r>
          </a:p>
          <a:p>
            <a:r>
              <a:rPr lang="en-US" dirty="0">
                <a:solidFill>
                  <a:srgbClr val="002060"/>
                </a:solidFill>
              </a:rPr>
              <a:t>These students </a:t>
            </a:r>
            <a:r>
              <a:rPr lang="en-US" b="1" dirty="0">
                <a:solidFill>
                  <a:srgbClr val="002060"/>
                </a:solidFill>
              </a:rPr>
              <a:t>can</a:t>
            </a:r>
            <a:r>
              <a:rPr lang="en-US" dirty="0">
                <a:solidFill>
                  <a:srgbClr val="002060"/>
                </a:solidFill>
              </a:rPr>
              <a:t> address the academic content</a:t>
            </a:r>
          </a:p>
        </p:txBody>
      </p:sp>
      <p:sp>
        <p:nvSpPr>
          <p:cNvPr id="2" name="Title 1">
            <a:extLst>
              <a:ext uri="{FF2B5EF4-FFF2-40B4-BE49-F238E27FC236}">
                <a16:creationId xmlns:a16="http://schemas.microsoft.com/office/drawing/2014/main" id="{E44E7803-683E-43FA-A38F-F9EF4B9B21A5}"/>
              </a:ext>
            </a:extLst>
          </p:cNvPr>
          <p:cNvSpPr>
            <a:spLocks noGrp="1"/>
          </p:cNvSpPr>
          <p:nvPr>
            <p:ph type="title"/>
          </p:nvPr>
        </p:nvSpPr>
        <p:spPr/>
        <p:txBody>
          <a:bodyPr/>
          <a:lstStyle/>
          <a:p>
            <a:r>
              <a:rPr lang="en-US" dirty="0"/>
              <a:t>Who is NOT addressing access skills…..</a:t>
            </a:r>
          </a:p>
        </p:txBody>
      </p:sp>
    </p:spTree>
    <p:extLst>
      <p:ext uri="{BB962C8B-B14F-4D97-AF65-F5344CB8AC3E}">
        <p14:creationId xmlns:p14="http://schemas.microsoft.com/office/powerpoint/2010/main" val="304776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D50B7-0204-4166-AF7E-02137C1FE7E1}"/>
              </a:ext>
            </a:extLst>
          </p:cNvPr>
          <p:cNvSpPr>
            <a:spLocks noGrp="1"/>
          </p:cNvSpPr>
          <p:nvPr>
            <p:ph idx="1"/>
          </p:nvPr>
        </p:nvSpPr>
        <p:spPr>
          <a:xfrm>
            <a:off x="838200" y="1690256"/>
            <a:ext cx="10515600" cy="4449288"/>
          </a:xfrm>
        </p:spPr>
        <p:txBody>
          <a:bodyPr/>
          <a:lstStyle/>
          <a:p>
            <a:r>
              <a:rPr lang="en-US" sz="2800" dirty="0"/>
              <a:t> </a:t>
            </a:r>
            <a:r>
              <a:rPr lang="en-US" sz="2800" dirty="0">
                <a:solidFill>
                  <a:srgbClr val="002060"/>
                </a:solidFill>
              </a:rPr>
              <a:t>Sixth-grade student with an emerging communication system who can “only” answer simple questions by eye gazing to the correct response from a field of three icons is NOT addressing the curriculum at an access level</a:t>
            </a:r>
          </a:p>
          <a:p>
            <a:r>
              <a:rPr lang="en-US" sz="2800" dirty="0">
                <a:solidFill>
                  <a:srgbClr val="002060"/>
                </a:solidFill>
              </a:rPr>
              <a:t> Third-grade student who is being marked </a:t>
            </a:r>
            <a:r>
              <a:rPr lang="en-US" sz="2800" i="1" dirty="0">
                <a:solidFill>
                  <a:srgbClr val="002060"/>
                </a:solidFill>
              </a:rPr>
              <a:t>inaccurate</a:t>
            </a:r>
            <a:r>
              <a:rPr lang="en-US" sz="2800" dirty="0">
                <a:solidFill>
                  <a:srgbClr val="002060"/>
                </a:solidFill>
              </a:rPr>
              <a:t> for grasping the wrong manipulative when asked to match a shape drawn on a paper, is NOT addressing the curriculum at an access level</a:t>
            </a:r>
          </a:p>
          <a:p>
            <a:endParaRPr lang="en-US" sz="2800" dirty="0"/>
          </a:p>
        </p:txBody>
      </p:sp>
      <p:sp>
        <p:nvSpPr>
          <p:cNvPr id="2" name="Title 1">
            <a:extLst>
              <a:ext uri="{FF2B5EF4-FFF2-40B4-BE49-F238E27FC236}">
                <a16:creationId xmlns:a16="http://schemas.microsoft.com/office/drawing/2014/main" id="{E44E7803-683E-43FA-A38F-F9EF4B9B21A5}"/>
              </a:ext>
            </a:extLst>
          </p:cNvPr>
          <p:cNvSpPr>
            <a:spLocks noGrp="1"/>
          </p:cNvSpPr>
          <p:nvPr>
            <p:ph type="title"/>
          </p:nvPr>
        </p:nvSpPr>
        <p:spPr/>
        <p:txBody>
          <a:bodyPr/>
          <a:lstStyle/>
          <a:p>
            <a:r>
              <a:rPr lang="en-US" dirty="0"/>
              <a:t>Who is NOT addressing access skills…..</a:t>
            </a:r>
          </a:p>
        </p:txBody>
      </p:sp>
    </p:spTree>
    <p:extLst>
      <p:ext uri="{BB962C8B-B14F-4D97-AF65-F5344CB8AC3E}">
        <p14:creationId xmlns:p14="http://schemas.microsoft.com/office/powerpoint/2010/main" val="427383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4D50B7-0204-4166-AF7E-02137C1FE7E1}"/>
              </a:ext>
            </a:extLst>
          </p:cNvPr>
          <p:cNvSpPr>
            <a:spLocks noGrp="1"/>
          </p:cNvSpPr>
          <p:nvPr>
            <p:ph idx="1"/>
          </p:nvPr>
        </p:nvSpPr>
        <p:spPr>
          <a:xfrm>
            <a:off x="655782" y="1588655"/>
            <a:ext cx="10698018" cy="4987635"/>
          </a:xfrm>
        </p:spPr>
        <p:txBody>
          <a:bodyPr>
            <a:normAutofit lnSpcReduction="10000"/>
          </a:bodyPr>
          <a:lstStyle/>
          <a:p>
            <a:r>
              <a:rPr lang="en-US" sz="3200" baseline="0" dirty="0">
                <a:solidFill>
                  <a:srgbClr val="002060"/>
                </a:solidFill>
                <a:latin typeface="Arial" panose="020B0604020202020204" pitchFamily="34" charset="0"/>
                <a:cs typeface="Arial" panose="020B0604020202020204" pitchFamily="34" charset="0"/>
              </a:rPr>
              <a:t>If you are taking data on the accuracy of the icon or shape </a:t>
            </a:r>
            <a:r>
              <a:rPr lang="en-US" dirty="0">
                <a:solidFill>
                  <a:srgbClr val="002060"/>
                </a:solidFill>
                <a:latin typeface="Arial" panose="020B0604020202020204" pitchFamily="34" charset="0"/>
                <a:cs typeface="Arial" panose="020B0604020202020204" pitchFamily="34" charset="0"/>
              </a:rPr>
              <a:t>chosen </a:t>
            </a:r>
            <a:r>
              <a:rPr lang="en-US" sz="3200" baseline="0" dirty="0">
                <a:solidFill>
                  <a:srgbClr val="002060"/>
                </a:solidFill>
                <a:latin typeface="Arial" panose="020B0604020202020204" pitchFamily="34" charset="0"/>
                <a:cs typeface="Arial" panose="020B0604020202020204" pitchFamily="34" charset="0"/>
              </a:rPr>
              <a:t>that is academic content, a measurable outcome based on a low-level entry point is most likely appropriate.</a:t>
            </a:r>
          </a:p>
          <a:p>
            <a:r>
              <a:rPr lang="en-US" dirty="0">
                <a:solidFill>
                  <a:srgbClr val="002060"/>
                </a:solidFill>
                <a:latin typeface="Arial" panose="020B0604020202020204" pitchFamily="34" charset="0"/>
                <a:cs typeface="Arial" panose="020B0604020202020204" pitchFamily="34" charset="0"/>
              </a:rPr>
              <a:t>Examples of low entry points:</a:t>
            </a:r>
          </a:p>
          <a:p>
            <a:pPr lvl="1">
              <a:spcBef>
                <a:spcPts val="600"/>
              </a:spcBef>
              <a:spcAft>
                <a:spcPts val="600"/>
              </a:spcAft>
            </a:pPr>
            <a:r>
              <a:rPr lang="en-US" baseline="0" dirty="0">
                <a:solidFill>
                  <a:schemeClr val="accent2">
                    <a:lumMod val="75000"/>
                  </a:schemeClr>
                </a:solidFill>
                <a:latin typeface="Arial" panose="020B0604020202020204" pitchFamily="34" charset="0"/>
                <a:cs typeface="Arial" panose="020B0604020202020204" pitchFamily="34" charset="0"/>
              </a:rPr>
              <a:t>Match words or pictures to objects/icons or symbols</a:t>
            </a:r>
          </a:p>
          <a:p>
            <a:pPr marL="457200" lvl="1" indent="0">
              <a:spcBef>
                <a:spcPts val="600"/>
              </a:spcBef>
              <a:spcAft>
                <a:spcPts val="600"/>
              </a:spcAft>
              <a:buNone/>
            </a:pPr>
            <a:r>
              <a:rPr lang="en-US" sz="2400" baseline="0" dirty="0">
                <a:solidFill>
                  <a:schemeClr val="accent2">
                    <a:lumMod val="75000"/>
                  </a:schemeClr>
                </a:solidFill>
                <a:latin typeface="Arial" panose="020B0604020202020204" pitchFamily="34" charset="0"/>
                <a:cs typeface="Arial" panose="020B0604020202020204" pitchFamily="34" charset="0"/>
              </a:rPr>
              <a:t>   (Language, p.140)</a:t>
            </a:r>
          </a:p>
          <a:p>
            <a:pPr lvl="1">
              <a:spcBef>
                <a:spcPts val="600"/>
              </a:spcBef>
              <a:spcAft>
                <a:spcPts val="600"/>
              </a:spcAft>
            </a:pPr>
            <a:r>
              <a:rPr lang="en-US" dirty="0">
                <a:solidFill>
                  <a:schemeClr val="accent2">
                    <a:lumMod val="75000"/>
                  </a:schemeClr>
                </a:solidFill>
                <a:latin typeface="Arial" panose="020B0604020202020204" pitchFamily="34" charset="0"/>
                <a:cs typeface="Arial" panose="020B0604020202020204" pitchFamily="34" charset="0"/>
              </a:rPr>
              <a:t>Identify the main character in a literary text </a:t>
            </a:r>
          </a:p>
          <a:p>
            <a:pPr marL="457200" lvl="1" indent="0">
              <a:spcBef>
                <a:spcPts val="600"/>
              </a:spcBef>
              <a:spcAft>
                <a:spcPts val="600"/>
              </a:spcAft>
              <a:buNone/>
              <a:tabLst>
                <a:tab pos="627063" algn="l"/>
                <a:tab pos="736600" algn="l"/>
                <a:tab pos="860425" algn="l"/>
              </a:tabLst>
            </a:pPr>
            <a:r>
              <a:rPr lang="en-US" sz="2400" dirty="0">
                <a:solidFill>
                  <a:schemeClr val="accent2">
                    <a:lumMod val="75000"/>
                  </a:schemeClr>
                </a:solidFill>
                <a:latin typeface="Arial" panose="020B0604020202020204" pitchFamily="34" charset="0"/>
                <a:cs typeface="Arial" panose="020B0604020202020204" pitchFamily="34" charset="0"/>
              </a:rPr>
              <a:t>    (Reading, p.15)</a:t>
            </a:r>
          </a:p>
          <a:p>
            <a:pPr lvl="1">
              <a:spcBef>
                <a:spcPts val="600"/>
              </a:spcBef>
              <a:spcAft>
                <a:spcPts val="600"/>
              </a:spcAft>
            </a:pPr>
            <a:r>
              <a:rPr lang="en-US" baseline="0" dirty="0">
                <a:solidFill>
                  <a:schemeClr val="accent2">
                    <a:lumMod val="75000"/>
                  </a:schemeClr>
                </a:solidFill>
                <a:latin typeface="Arial" panose="020B0604020202020204" pitchFamily="34" charset="0"/>
                <a:cs typeface="Arial" panose="020B0604020202020204" pitchFamily="34" charset="0"/>
              </a:rPr>
              <a:t>Answer yes/no questions related to numbers, quantities, or counting </a:t>
            </a:r>
          </a:p>
          <a:p>
            <a:pPr marL="457200" lvl="1" indent="0">
              <a:spcBef>
                <a:spcPts val="600"/>
              </a:spcBef>
              <a:spcAft>
                <a:spcPts val="600"/>
              </a:spcAft>
              <a:buNone/>
            </a:pPr>
            <a:r>
              <a:rPr lang="en-US" baseline="0" dirty="0">
                <a:solidFill>
                  <a:schemeClr val="accent2">
                    <a:lumMod val="75000"/>
                  </a:schemeClr>
                </a:solidFill>
                <a:latin typeface="Arial" panose="020B0604020202020204" pitchFamily="34" charset="0"/>
                <a:cs typeface="Arial" panose="020B0604020202020204" pitchFamily="34" charset="0"/>
              </a:rPr>
              <a:t>   </a:t>
            </a:r>
            <a:r>
              <a:rPr lang="en-US" sz="2400" baseline="0" dirty="0">
                <a:solidFill>
                  <a:schemeClr val="accent2">
                    <a:lumMod val="75000"/>
                  </a:schemeClr>
                </a:solidFill>
                <a:latin typeface="Arial" panose="020B0604020202020204" pitchFamily="34" charset="0"/>
                <a:cs typeface="Arial" panose="020B0604020202020204" pitchFamily="34" charset="0"/>
              </a:rPr>
              <a:t>(Number and Operations in Base Ten, p. 43)</a:t>
            </a:r>
          </a:p>
          <a:p>
            <a:pPr lvl="1"/>
            <a:endParaRPr lang="en-US" baseline="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4E7803-683E-43FA-A38F-F9EF4B9B21A5}"/>
              </a:ext>
            </a:extLst>
          </p:cNvPr>
          <p:cNvSpPr>
            <a:spLocks noGrp="1"/>
          </p:cNvSpPr>
          <p:nvPr>
            <p:ph type="title"/>
          </p:nvPr>
        </p:nvSpPr>
        <p:spPr>
          <a:xfrm>
            <a:off x="655782" y="198871"/>
            <a:ext cx="10515600" cy="1042852"/>
          </a:xfrm>
        </p:spPr>
        <p:txBody>
          <a:bodyPr/>
          <a:lstStyle/>
          <a:p>
            <a:r>
              <a:rPr lang="en-US" dirty="0"/>
              <a:t>Who is NOT addressing access skills…..</a:t>
            </a:r>
          </a:p>
        </p:txBody>
      </p:sp>
    </p:spTree>
    <p:extLst>
      <p:ext uri="{BB962C8B-B14F-4D97-AF65-F5344CB8AC3E}">
        <p14:creationId xmlns:p14="http://schemas.microsoft.com/office/powerpoint/2010/main" val="683481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1182" y="1699056"/>
            <a:ext cx="10515600" cy="4052559"/>
          </a:xfrm>
        </p:spPr>
        <p:txBody>
          <a:bodyPr/>
          <a:lstStyle/>
          <a:p>
            <a:pPr marL="0" indent="0">
              <a:lnSpc>
                <a:spcPct val="114000"/>
              </a:lnSpc>
              <a:buNone/>
            </a:pPr>
            <a:r>
              <a:rPr lang="en-US" dirty="0"/>
              <a:t>“Although a student’s IEP objectives may be the overriding learning focus for that student, providing him or her with the opportunity to </a:t>
            </a:r>
            <a:r>
              <a:rPr lang="en-US" dirty="0">
                <a:solidFill>
                  <a:srgbClr val="0000FF"/>
                </a:solidFill>
              </a:rPr>
              <a:t>practice those objectives in the context of the general classroom and to receive instruction on those objectives in the context of general education activities</a:t>
            </a:r>
            <a:r>
              <a:rPr lang="en-US" dirty="0"/>
              <a:t> represents one fundamental way of ensuring that students with significant disabilities do participate in the general curriculum.”</a:t>
            </a:r>
          </a:p>
        </p:txBody>
      </p:sp>
      <p:sp>
        <p:nvSpPr>
          <p:cNvPr id="8" name="Title 7"/>
          <p:cNvSpPr>
            <a:spLocks noGrp="1"/>
          </p:cNvSpPr>
          <p:nvPr>
            <p:ph type="title"/>
          </p:nvPr>
        </p:nvSpPr>
        <p:spPr>
          <a:xfrm>
            <a:off x="838200" y="5685271"/>
            <a:ext cx="10515600" cy="1042852"/>
          </a:xfrm>
        </p:spPr>
        <p:txBody>
          <a:bodyPr/>
          <a:lstStyle/>
          <a:p>
            <a:r>
              <a:rPr lang="en-US" sz="2000" dirty="0">
                <a:solidFill>
                  <a:schemeClr val="tx1"/>
                </a:solidFill>
              </a:rPr>
              <a:t>--Kleinert, H.L. &amp; Kearns, J.F. (2001). Measuring outcomes and supports for students with disabilities. Baltimore: Paul H. Brookes Publishing Co.		</a:t>
            </a:r>
          </a:p>
        </p:txBody>
      </p:sp>
      <p:sp>
        <p:nvSpPr>
          <p:cNvPr id="3" name="Rectangle 2"/>
          <p:cNvSpPr/>
          <p:nvPr/>
        </p:nvSpPr>
        <p:spPr>
          <a:xfrm>
            <a:off x="449210" y="314319"/>
            <a:ext cx="10672446" cy="769441"/>
          </a:xfrm>
          <a:prstGeom prst="rect">
            <a:avLst/>
          </a:prstGeom>
        </p:spPr>
        <p:txBody>
          <a:bodyPr wrap="square">
            <a:spAutoFit/>
          </a:bodyPr>
          <a:lstStyle/>
          <a:p>
            <a:r>
              <a:rPr lang="en-US" sz="4400" dirty="0">
                <a:solidFill>
                  <a:schemeClr val="bg1"/>
                </a:solidFill>
                <a:latin typeface="Arial" panose="020B0604020202020204" pitchFamily="34" charset="0"/>
                <a:cs typeface="Arial" panose="020B0604020202020204" pitchFamily="34" charset="0"/>
              </a:rPr>
              <a:t>The</a:t>
            </a:r>
            <a:r>
              <a:rPr lang="en-US" sz="4400" dirty="0">
                <a:solidFill>
                  <a:schemeClr val="bg1"/>
                </a:solidFill>
                <a:latin typeface="Segoe SemiBold" panose="020B0703040204020203"/>
              </a:rPr>
              <a:t> Importance of Access Skills</a:t>
            </a:r>
          </a:p>
        </p:txBody>
      </p:sp>
    </p:spTree>
    <p:extLst>
      <p:ext uri="{BB962C8B-B14F-4D97-AF65-F5344CB8AC3E}">
        <p14:creationId xmlns:p14="http://schemas.microsoft.com/office/powerpoint/2010/main" val="3958641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926" y="1634837"/>
            <a:ext cx="11039764" cy="4941454"/>
          </a:xfrm>
        </p:spPr>
        <p:txBody>
          <a:bodyPr>
            <a:normAutofit/>
          </a:bodyPr>
          <a:lstStyle/>
          <a:p>
            <a:pPr>
              <a:buNone/>
            </a:pPr>
            <a:r>
              <a:rPr lang="en-US" sz="3600" dirty="0">
                <a:solidFill>
                  <a:srgbClr val="002060"/>
                </a:solidFill>
              </a:rPr>
              <a:t>“Lee will grasp a toothbrush for 2 to 4 seconds.”</a:t>
            </a:r>
          </a:p>
          <a:p>
            <a:pPr>
              <a:spcBef>
                <a:spcPts val="0"/>
              </a:spcBef>
              <a:buNone/>
            </a:pPr>
            <a:r>
              <a:rPr lang="en-US" sz="2400" dirty="0">
                <a:solidFill>
                  <a:schemeClr val="accent2">
                    <a:lumMod val="75000"/>
                  </a:schemeClr>
                </a:solidFill>
              </a:rPr>
              <a:t>  (This is </a:t>
            </a:r>
            <a:r>
              <a:rPr lang="en-US" sz="2400" u="sng" dirty="0">
                <a:solidFill>
                  <a:schemeClr val="accent2">
                    <a:lumMod val="75000"/>
                  </a:schemeClr>
                </a:solidFill>
              </a:rPr>
              <a:t>not</a:t>
            </a:r>
            <a:r>
              <a:rPr lang="en-US" sz="2400" dirty="0">
                <a:solidFill>
                  <a:schemeClr val="accent2">
                    <a:lumMod val="75000"/>
                  </a:schemeClr>
                </a:solidFill>
              </a:rPr>
              <a:t> a standards-based activity)</a:t>
            </a:r>
          </a:p>
          <a:p>
            <a:pPr>
              <a:buNone/>
            </a:pPr>
            <a:endParaRPr lang="en-US" sz="3600" dirty="0"/>
          </a:p>
          <a:p>
            <a:pPr>
              <a:buNone/>
            </a:pPr>
            <a:r>
              <a:rPr lang="en-US" sz="3600" b="1" dirty="0"/>
              <a:t>	</a:t>
            </a:r>
            <a:r>
              <a:rPr lang="en-US" sz="3600" b="1" dirty="0">
                <a:solidFill>
                  <a:srgbClr val="002060"/>
                </a:solidFill>
              </a:rPr>
              <a:t>WHAT’S THE CRITICAL SKILL IN THIS GOAL?</a:t>
            </a:r>
          </a:p>
          <a:p>
            <a:pPr>
              <a:buNone/>
            </a:pPr>
            <a:r>
              <a:rPr lang="en-US" sz="3600" b="1" dirty="0">
                <a:solidFill>
                  <a:srgbClr val="002060"/>
                </a:solidFill>
              </a:rPr>
              <a:t>	“GRASPING”</a:t>
            </a:r>
          </a:p>
          <a:p>
            <a:pPr>
              <a:buNone/>
            </a:pPr>
            <a:endParaRPr lang="en-US" sz="2000" dirty="0"/>
          </a:p>
          <a:p>
            <a:pPr>
              <a:buNone/>
            </a:pPr>
            <a:r>
              <a:rPr lang="en-US" sz="3600" dirty="0"/>
              <a:t>  </a:t>
            </a:r>
            <a:r>
              <a:rPr lang="en-US" sz="3600" i="1" dirty="0" err="1">
                <a:solidFill>
                  <a:srgbClr val="0033CC"/>
                </a:solidFill>
              </a:rPr>
              <a:t>ReframedGoal</a:t>
            </a:r>
            <a:r>
              <a:rPr lang="en-US" sz="3600" i="1" dirty="0">
                <a:solidFill>
                  <a:srgbClr val="0033CC"/>
                </a:solidFill>
              </a:rPr>
              <a:t>:</a:t>
            </a:r>
            <a:r>
              <a:rPr lang="en-US" sz="3600" dirty="0"/>
              <a:t> </a:t>
            </a:r>
            <a:r>
              <a:rPr lang="en-US" sz="3600" dirty="0">
                <a:solidFill>
                  <a:srgbClr val="002060"/>
                </a:solidFill>
              </a:rPr>
              <a:t>“Given a </a:t>
            </a:r>
            <a:r>
              <a:rPr lang="en-US" sz="3600" i="1" dirty="0">
                <a:solidFill>
                  <a:srgbClr val="002060"/>
                </a:solidFill>
              </a:rPr>
              <a:t>tool</a:t>
            </a:r>
            <a:r>
              <a:rPr lang="en-US" sz="3600" dirty="0">
                <a:solidFill>
                  <a:srgbClr val="002060"/>
                </a:solidFill>
              </a:rPr>
              <a:t>, Lee will be able to </a:t>
            </a:r>
            <a:r>
              <a:rPr lang="en-US" sz="3600" b="1" dirty="0">
                <a:solidFill>
                  <a:srgbClr val="002060"/>
                </a:solidFill>
              </a:rPr>
              <a:t>grasp</a:t>
            </a:r>
            <a:r>
              <a:rPr lang="en-US" sz="3600" dirty="0">
                <a:solidFill>
                  <a:srgbClr val="002060"/>
                </a:solidFill>
              </a:rPr>
              <a:t> it for 2 to 4 seconds without dropping it in 50% of sessions observed.”</a:t>
            </a:r>
          </a:p>
          <a:p>
            <a:endParaRPr lang="en-US" dirty="0"/>
          </a:p>
        </p:txBody>
      </p:sp>
      <p:sp>
        <p:nvSpPr>
          <p:cNvPr id="2" name="Title 1"/>
          <p:cNvSpPr>
            <a:spLocks noGrp="1"/>
          </p:cNvSpPr>
          <p:nvPr>
            <p:ph type="title"/>
          </p:nvPr>
        </p:nvSpPr>
        <p:spPr>
          <a:xfrm>
            <a:off x="496454" y="346653"/>
            <a:ext cx="10515600" cy="1042852"/>
          </a:xfrm>
        </p:spPr>
        <p:txBody>
          <a:bodyPr>
            <a:normAutofit/>
          </a:bodyPr>
          <a:lstStyle/>
          <a:p>
            <a:r>
              <a:rPr lang="en-US" sz="5400" dirty="0"/>
              <a:t>IEP Goal (as written)</a:t>
            </a:r>
          </a:p>
        </p:txBody>
      </p:sp>
    </p:spTree>
    <p:extLst>
      <p:ext uri="{BB962C8B-B14F-4D97-AF65-F5344CB8AC3E}">
        <p14:creationId xmlns:p14="http://schemas.microsoft.com/office/powerpoint/2010/main" val="151789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791855"/>
            <a:ext cx="10698018" cy="4664363"/>
          </a:xfrm>
          <a:solidFill>
            <a:schemeClr val="bg1"/>
          </a:solidFill>
        </p:spPr>
        <p:txBody>
          <a:bodyPr>
            <a:normAutofit/>
          </a:bodyPr>
          <a:lstStyle/>
          <a:p>
            <a:r>
              <a:rPr lang="en-US" sz="3200" u="sng" dirty="0">
                <a:solidFill>
                  <a:schemeClr val="accent2">
                    <a:lumMod val="75000"/>
                  </a:schemeClr>
                </a:solidFill>
              </a:rPr>
              <a:t>Grasp materials</a:t>
            </a:r>
            <a:r>
              <a:rPr lang="en-US" sz="3200" dirty="0">
                <a:solidFill>
                  <a:schemeClr val="accent2">
                    <a:lumMod val="75000"/>
                  </a:schemeClr>
                </a:solidFill>
              </a:rPr>
              <a:t> </a:t>
            </a:r>
            <a:r>
              <a:rPr lang="en-US" sz="3200" dirty="0">
                <a:solidFill>
                  <a:srgbClr val="002060"/>
                </a:solidFill>
              </a:rPr>
              <a:t>as they are </a:t>
            </a:r>
            <a:r>
              <a:rPr lang="en-US" sz="3200" b="1" dirty="0">
                <a:solidFill>
                  <a:srgbClr val="002060"/>
                </a:solidFill>
              </a:rPr>
              <a:t>counted</a:t>
            </a:r>
            <a:r>
              <a:rPr lang="en-US" sz="3200" dirty="0">
                <a:solidFill>
                  <a:srgbClr val="002060"/>
                </a:solidFill>
              </a:rPr>
              <a:t>.</a:t>
            </a:r>
          </a:p>
          <a:p>
            <a:pPr marL="0" indent="0">
              <a:buNone/>
            </a:pPr>
            <a:r>
              <a:rPr lang="en-US" sz="3200" dirty="0">
                <a:solidFill>
                  <a:srgbClr val="002060"/>
                </a:solidFill>
              </a:rPr>
              <a:t>  (</a:t>
            </a:r>
            <a:r>
              <a:rPr lang="en-US" sz="3200" i="1" dirty="0">
                <a:solidFill>
                  <a:srgbClr val="002060"/>
                </a:solidFill>
              </a:rPr>
              <a:t>Mathematics</a:t>
            </a:r>
            <a:r>
              <a:rPr lang="en-US" sz="3200" i="1" dirty="0">
                <a:solidFill>
                  <a:srgbClr val="002060"/>
                </a:solidFill>
                <a:sym typeface="Symbol" panose="05050102010706020507" pitchFamily="18" charset="2"/>
              </a:rPr>
              <a:t>  </a:t>
            </a:r>
            <a:r>
              <a:rPr lang="en-US" sz="3200" i="1" dirty="0">
                <a:solidFill>
                  <a:srgbClr val="002060"/>
                </a:solidFill>
              </a:rPr>
              <a:t>The Number System</a:t>
            </a:r>
            <a:r>
              <a:rPr lang="en-US" sz="3200" dirty="0">
                <a:solidFill>
                  <a:srgbClr val="002060"/>
                </a:solidFill>
              </a:rPr>
              <a:t>)</a:t>
            </a:r>
          </a:p>
          <a:p>
            <a:pPr>
              <a:spcBef>
                <a:spcPts val="2400"/>
              </a:spcBef>
            </a:pPr>
            <a:r>
              <a:rPr lang="en-US" sz="3200" u="sng" dirty="0">
                <a:solidFill>
                  <a:schemeClr val="accent2">
                    <a:lumMod val="75000"/>
                  </a:schemeClr>
                </a:solidFill>
              </a:rPr>
              <a:t>Grasp materials</a:t>
            </a:r>
            <a:r>
              <a:rPr lang="en-US" sz="3200" dirty="0">
                <a:solidFill>
                  <a:schemeClr val="accent2">
                    <a:lumMod val="75000"/>
                  </a:schemeClr>
                </a:solidFill>
              </a:rPr>
              <a:t> </a:t>
            </a:r>
            <a:r>
              <a:rPr lang="en-US" sz="3200" dirty="0">
                <a:solidFill>
                  <a:srgbClr val="002060"/>
                </a:solidFill>
              </a:rPr>
              <a:t>representing a </a:t>
            </a:r>
            <a:r>
              <a:rPr lang="en-US" sz="3200" b="1" dirty="0">
                <a:solidFill>
                  <a:srgbClr val="002060"/>
                </a:solidFill>
              </a:rPr>
              <a:t>key idea </a:t>
            </a:r>
            <a:r>
              <a:rPr lang="en-US" sz="3200" dirty="0">
                <a:solidFill>
                  <a:srgbClr val="002060"/>
                </a:solidFill>
              </a:rPr>
              <a:t>or </a:t>
            </a:r>
            <a:r>
              <a:rPr lang="en-US" sz="3200" b="1" dirty="0">
                <a:solidFill>
                  <a:srgbClr val="002060"/>
                </a:solidFill>
              </a:rPr>
              <a:t>detail</a:t>
            </a:r>
            <a:r>
              <a:rPr lang="en-US" sz="3200" dirty="0">
                <a:solidFill>
                  <a:srgbClr val="002060"/>
                </a:solidFill>
              </a:rPr>
              <a:t> in a story, poem, folktale, or myth. (</a:t>
            </a:r>
            <a:r>
              <a:rPr lang="en-US" sz="3200" i="1" dirty="0">
                <a:solidFill>
                  <a:srgbClr val="002060"/>
                </a:solidFill>
              </a:rPr>
              <a:t>ELA </a:t>
            </a:r>
            <a:r>
              <a:rPr lang="en-US" sz="3200" i="1" dirty="0">
                <a:solidFill>
                  <a:srgbClr val="002060"/>
                </a:solidFill>
                <a:sym typeface="Symbol" panose="05050102010706020507" pitchFamily="18" charset="2"/>
              </a:rPr>
              <a:t> </a:t>
            </a:r>
            <a:r>
              <a:rPr lang="en-US" sz="3200" i="1" dirty="0">
                <a:solidFill>
                  <a:srgbClr val="002060"/>
                </a:solidFill>
              </a:rPr>
              <a:t>Reading-Literature</a:t>
            </a:r>
            <a:r>
              <a:rPr lang="en-US" sz="3200" dirty="0">
                <a:solidFill>
                  <a:srgbClr val="002060"/>
                </a:solidFill>
              </a:rPr>
              <a:t>)</a:t>
            </a:r>
          </a:p>
          <a:p>
            <a:pPr>
              <a:spcBef>
                <a:spcPts val="2400"/>
              </a:spcBef>
            </a:pPr>
            <a:r>
              <a:rPr lang="en-US" sz="3200" u="sng" dirty="0">
                <a:solidFill>
                  <a:schemeClr val="accent2">
                    <a:lumMod val="75000"/>
                  </a:schemeClr>
                </a:solidFill>
              </a:rPr>
              <a:t>Grasp materials</a:t>
            </a:r>
            <a:r>
              <a:rPr lang="en-US" sz="3200" dirty="0">
                <a:solidFill>
                  <a:schemeClr val="accent2">
                    <a:lumMod val="75000"/>
                  </a:schemeClr>
                </a:solidFill>
              </a:rPr>
              <a:t> </a:t>
            </a:r>
            <a:r>
              <a:rPr lang="en-US" sz="3200" dirty="0">
                <a:solidFill>
                  <a:srgbClr val="002060"/>
                </a:solidFill>
              </a:rPr>
              <a:t>in an </a:t>
            </a:r>
            <a:r>
              <a:rPr lang="en-US" sz="3200" b="1" dirty="0">
                <a:solidFill>
                  <a:srgbClr val="002060"/>
                </a:solidFill>
              </a:rPr>
              <a:t>investigation</a:t>
            </a:r>
            <a:r>
              <a:rPr lang="en-US" sz="3200" dirty="0">
                <a:solidFill>
                  <a:srgbClr val="002060"/>
                </a:solidFill>
              </a:rPr>
              <a:t> about </a:t>
            </a:r>
            <a:r>
              <a:rPr lang="en-US" sz="3200" b="1" dirty="0">
                <a:solidFill>
                  <a:srgbClr val="002060"/>
                </a:solidFill>
              </a:rPr>
              <a:t>living and non-living</a:t>
            </a:r>
            <a:r>
              <a:rPr lang="en-US" sz="3200" dirty="0">
                <a:solidFill>
                  <a:srgbClr val="002060"/>
                </a:solidFill>
              </a:rPr>
              <a:t>.</a:t>
            </a:r>
            <a:r>
              <a:rPr lang="en-US" sz="3200" b="1" dirty="0">
                <a:solidFill>
                  <a:srgbClr val="002060"/>
                </a:solidFill>
              </a:rPr>
              <a:t> </a:t>
            </a:r>
          </a:p>
          <a:p>
            <a:pPr marL="236538" indent="-236538">
              <a:buNone/>
            </a:pPr>
            <a:r>
              <a:rPr lang="en-US" sz="3200" dirty="0">
                <a:solidFill>
                  <a:srgbClr val="002060"/>
                </a:solidFill>
              </a:rPr>
              <a:t>  (</a:t>
            </a:r>
            <a:r>
              <a:rPr lang="en-US" sz="3200" i="1" dirty="0">
                <a:solidFill>
                  <a:srgbClr val="002060"/>
                </a:solidFill>
              </a:rPr>
              <a:t>High School Science and Technology/Engineering </a:t>
            </a:r>
            <a:r>
              <a:rPr lang="en-US" sz="3200" i="1" dirty="0">
                <a:solidFill>
                  <a:srgbClr val="002060"/>
                </a:solidFill>
                <a:sym typeface="Symbol"/>
              </a:rPr>
              <a:t></a:t>
            </a:r>
            <a:r>
              <a:rPr lang="en-US" sz="3200" i="1" dirty="0">
                <a:solidFill>
                  <a:srgbClr val="002060"/>
                </a:solidFill>
              </a:rPr>
              <a:t> Biology</a:t>
            </a:r>
            <a:r>
              <a:rPr lang="en-US" sz="3200" dirty="0">
                <a:solidFill>
                  <a:srgbClr val="002060"/>
                </a:solidFill>
              </a:rPr>
              <a:t>)</a:t>
            </a:r>
          </a:p>
        </p:txBody>
      </p:sp>
      <p:sp>
        <p:nvSpPr>
          <p:cNvPr id="2" name="Title 1"/>
          <p:cNvSpPr>
            <a:spLocks noGrp="1"/>
          </p:cNvSpPr>
          <p:nvPr>
            <p:ph type="title"/>
          </p:nvPr>
        </p:nvSpPr>
        <p:spPr>
          <a:xfrm>
            <a:off x="655782" y="101600"/>
            <a:ext cx="11333018" cy="1306378"/>
          </a:xfrm>
        </p:spPr>
        <p:txBody>
          <a:bodyPr>
            <a:normAutofit/>
          </a:bodyPr>
          <a:lstStyle/>
          <a:p>
            <a:r>
              <a:rPr lang="en-US" sz="3600" dirty="0"/>
              <a:t>Critical Skills Become the </a:t>
            </a:r>
            <a:r>
              <a:rPr lang="en-US" sz="3600" u="sng" dirty="0"/>
              <a:t>Access Skills</a:t>
            </a:r>
            <a:r>
              <a:rPr lang="en-US" sz="3600" dirty="0"/>
              <a:t> that Allow Students to be Assessed During a Standards-Based Activity</a:t>
            </a:r>
          </a:p>
        </p:txBody>
      </p:sp>
    </p:spTree>
    <p:extLst>
      <p:ext uri="{BB962C8B-B14F-4D97-AF65-F5344CB8AC3E}">
        <p14:creationId xmlns:p14="http://schemas.microsoft.com/office/powerpoint/2010/main" val="308518871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1618</Words>
  <Application>Microsoft Office PowerPoint</Application>
  <PresentationFormat>Widescreen</PresentationFormat>
  <Paragraphs>219</Paragraphs>
  <Slides>28</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等线</vt:lpstr>
      <vt:lpstr>Arial</vt:lpstr>
      <vt:lpstr>Burst My Bubble</vt:lpstr>
      <vt:lpstr>Calibri</vt:lpstr>
      <vt:lpstr>Calibri Light</vt:lpstr>
      <vt:lpstr>Courier New</vt:lpstr>
      <vt:lpstr>Segoe</vt:lpstr>
      <vt:lpstr>Segoe SemiBold</vt:lpstr>
      <vt:lpstr>Segoe UI</vt:lpstr>
      <vt:lpstr>Tahoma</vt:lpstr>
      <vt:lpstr>Wingdings</vt:lpstr>
      <vt:lpstr>1_Office Theme</vt:lpstr>
      <vt:lpstr>MCAS-Alt For Students Using Access Skills   Fall 2023  Laura Hines, MCAS-Alt Education Consultant Debra Hand, DESE Kevin Froton, Cognia </vt:lpstr>
      <vt:lpstr>What are Access Skills?</vt:lpstr>
      <vt:lpstr>How the Resource Guide is Organized</vt:lpstr>
      <vt:lpstr>Who is NOT addressing access skills…..</vt:lpstr>
      <vt:lpstr>Who is NOT addressing access skills…..</vt:lpstr>
      <vt:lpstr>Who is NOT addressing access skills…..</vt:lpstr>
      <vt:lpstr>--Kleinert, H.L. &amp; Kearns, J.F. (2001). Measuring outcomes and supports for students with disabilities. Baltimore: Paul H. Brookes Publishing Co.  </vt:lpstr>
      <vt:lpstr>IEP Goal (as written)</vt:lpstr>
      <vt:lpstr>Critical Skills Become the Access Skills that Allow Students to be Assessed During a Standards-Based Activity</vt:lpstr>
      <vt:lpstr>Select an Appropriate Access Skill from the Resource Guide to Create a Measurable Outcome</vt:lpstr>
      <vt:lpstr>PowerPoint Presentation</vt:lpstr>
      <vt:lpstr>“Core Set of Evidence” </vt:lpstr>
      <vt:lpstr>DATA CHARTS</vt:lpstr>
      <vt:lpstr> Measurable Outcome …. choose from an array of 2 errorless choices within 15 seconds of a directive related to vocabulary acquisition with 75% accuracy and 100% independence </vt:lpstr>
      <vt:lpstr>Poll Question</vt:lpstr>
      <vt:lpstr>Errorless Choice</vt:lpstr>
      <vt:lpstr>Teacher-Documented Work Sample</vt:lpstr>
      <vt:lpstr>PowerPoint Presentation</vt:lpstr>
      <vt:lpstr>PowerPoint Presentation</vt:lpstr>
      <vt:lpstr> Teacher-Documented Work Sample (example) </vt:lpstr>
      <vt:lpstr> Supporting Documentation for Teacher-Documented Work Sample  </vt:lpstr>
      <vt:lpstr>Work Sample Description for Teacher-Documented Sample</vt:lpstr>
      <vt:lpstr> Teacher-Documented Work Sample (example) </vt:lpstr>
      <vt:lpstr>Another Teacher-Documented Work Sample: Using a Series of Pictures  </vt:lpstr>
      <vt:lpstr>Thinking About Self-Evaluation</vt:lpstr>
      <vt:lpstr>Self-Evaluation:  Students Making Choices within a Standards-Based Activity</vt:lpstr>
      <vt:lpstr>Examples of Self-Evaluation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MCAS-Alt for Access Skills </dc:title>
  <dc:creator>Hand, Debra (DESE)</dc:creator>
  <cp:lastModifiedBy>Kevin Froton</cp:lastModifiedBy>
  <cp:revision>4</cp:revision>
  <dcterms:created xsi:type="dcterms:W3CDTF">2023-08-24T14:34:40Z</dcterms:created>
  <dcterms:modified xsi:type="dcterms:W3CDTF">2023-10-05T14:48:00Z</dcterms:modified>
</cp:coreProperties>
</file>