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7" r:id="rId2"/>
    <p:sldId id="540" r:id="rId3"/>
    <p:sldId id="328" r:id="rId4"/>
    <p:sldId id="329" r:id="rId5"/>
    <p:sldId id="330" r:id="rId6"/>
    <p:sldId id="546" r:id="rId7"/>
    <p:sldId id="321" r:id="rId8"/>
    <p:sldId id="541" r:id="rId9"/>
    <p:sldId id="542" r:id="rId10"/>
    <p:sldId id="332" r:id="rId11"/>
    <p:sldId id="544" r:id="rId12"/>
    <p:sldId id="333" r:id="rId13"/>
    <p:sldId id="568" r:id="rId14"/>
    <p:sldId id="569" r:id="rId15"/>
    <p:sldId id="571" r:id="rId16"/>
    <p:sldId id="343" r:id="rId17"/>
    <p:sldId id="539" r:id="rId18"/>
    <p:sldId id="545" r:id="rId19"/>
    <p:sldId id="370" r:id="rId20"/>
    <p:sldId id="507" r:id="rId21"/>
    <p:sldId id="567" r:id="rId22"/>
    <p:sldId id="26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B53AA76-F7B8-4A0B-A999-54DCC49E452D}">
          <p14:sldIdLst/>
        </p14:section>
        <p14:section name="Cover &amp; content" id="{AEEF91B5-C040-418C-A7EF-D396E8C5FE21}">
          <p14:sldIdLst>
            <p14:sldId id="277"/>
            <p14:sldId id="540"/>
            <p14:sldId id="328"/>
            <p14:sldId id="329"/>
            <p14:sldId id="330"/>
            <p14:sldId id="546"/>
            <p14:sldId id="321"/>
            <p14:sldId id="541"/>
            <p14:sldId id="542"/>
            <p14:sldId id="332"/>
            <p14:sldId id="544"/>
            <p14:sldId id="333"/>
            <p14:sldId id="568"/>
            <p14:sldId id="569"/>
            <p14:sldId id="571"/>
            <p14:sldId id="343"/>
            <p14:sldId id="539"/>
            <p14:sldId id="545"/>
            <p14:sldId id="370"/>
            <p14:sldId id="507"/>
            <p14:sldId id="567"/>
          </p14:sldIdLst>
        </p14:section>
        <p14:section name="End &amp; Contact" id="{7D930A8E-F6E7-47DF-97AA-43BE2C93C7FD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>
      <p:cViewPr varScale="1">
        <p:scale>
          <a:sx n="156" d="100"/>
          <a:sy n="156" d="100"/>
        </p:scale>
        <p:origin x="34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93D3-21C1-40D0-8452-DABFD6BEEEB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2892B-7E93-49C3-8723-6C6CBBE26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55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508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Massachusetts Department of Elementary and Secondary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724FF-A098-4B60-9000-6891DF0985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860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Massachusetts Department of Elementary and Secondary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724FF-A098-4B60-9000-6891DF0985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095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CD5AF-71CD-4C88-AC55-E7BE057B2D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51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23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Massachusetts Department of Elementary and Secondary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5724FF-A098-4B60-9000-6891DF0985A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92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292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385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CD5AF-71CD-4C88-AC55-E7BE057B2D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22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14FFC6-C61D-40AE-AB94-6EB3A817D00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86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14FFC6-C61D-40AE-AB94-6EB3A817D00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91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Massachusetts Department of Elementary and Secondary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5724FF-A098-4B60-9000-6891DF0985A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22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302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Massachusetts Department of Elementary and Secondary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5724FF-A098-4B60-9000-6891DF0985A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Massachusetts Department of Elementary and Secondary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5724FF-A098-4B60-9000-6891DF0985A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525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Massachusetts Department of Elementary and Secondary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5724FF-A098-4B60-9000-6891DF0985A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54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Massachusetts Department of Elementary and Secondary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5724FF-A098-4B60-9000-6891DF0985A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8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73A13FDB-6B12-D57B-937C-FDCC340F7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9C25D-EF20-84AD-D14D-2061BB41F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838" y="690351"/>
            <a:ext cx="8631677" cy="19282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 b="1" i="0" spc="-3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7F9B5-9E18-407C-4D11-7AC3882D7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38" y="5466944"/>
            <a:ext cx="6770451" cy="13910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647B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9051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one column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 descr="Colored background box.">
            <a:extLst>
              <a:ext uri="{FF2B5EF4-FFF2-40B4-BE49-F238E27FC236}">
                <a16:creationId xmlns:a16="http://schemas.microsoft.com/office/drawing/2014/main" id="{A875BDB0-8CE9-4FCF-818B-C21A2BF5A21B}"/>
              </a:ext>
            </a:extLst>
          </p:cNvPr>
          <p:cNvSpPr/>
          <p:nvPr userDrawn="1"/>
        </p:nvSpPr>
        <p:spPr>
          <a:xfrm>
            <a:off x="0" y="212726"/>
            <a:ext cx="250371" cy="832304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FFD893-9645-4ABA-BC18-495756929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743" y="1230403"/>
            <a:ext cx="11370972" cy="5049746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Arial" panose="020B0604020202020204" pitchFamily="34" charset="0"/>
              <a:buChar char="•"/>
              <a:defRPr sz="32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36600" indent="-2794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Courier New" panose="02070309020205020404" pitchFamily="49" charset="0"/>
              <a:buChar char="o"/>
              <a:defRPr sz="28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§"/>
              <a:defRPr sz="24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51000" indent="-2794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Ø"/>
              <a:defRPr sz="20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16138" indent="-287338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v"/>
              <a:defRPr sz="20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altLang="zh-CN" dirty="0"/>
              <a:t>Click here to edit bullet points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  <a:p>
            <a:pPr lvl="2"/>
            <a:r>
              <a:rPr lang="en-US" altLang="zh-CN" dirty="0"/>
              <a:t>Third level</a:t>
            </a:r>
            <a:endParaRPr lang="zh-CN" altLang="en-US" dirty="0"/>
          </a:p>
          <a:p>
            <a:pPr lvl="3"/>
            <a:r>
              <a:rPr lang="en-US" altLang="zh-CN" dirty="0"/>
              <a:t>Fourth level</a:t>
            </a:r>
            <a:endParaRPr lang="zh-CN" altLang="en-US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50371" y="6356350"/>
            <a:ext cx="771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Massachusetts Department of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Elementary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and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Secondary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Education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373DE-5751-8DAD-BB27-5732AA40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212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The star in the ESE logo.">
            <a:extLst>
              <a:ext uri="{FF2B5EF4-FFF2-40B4-BE49-F238E27FC236}">
                <a16:creationId xmlns:a16="http://schemas.microsoft.com/office/drawing/2014/main" id="{234F7B3A-2AAD-4113-B4B3-FCD9CEE213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8317">
            <a:off x="10844110" y="6132352"/>
            <a:ext cx="756578" cy="778194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C8EADF-3157-4C1F-BCC9-7C1CFA7B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39131" y="6356350"/>
            <a:ext cx="771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Massachusetts Department of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Elementary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and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Secondary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3247463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 descr="Colored background box.">
            <a:extLst>
              <a:ext uri="{FF2B5EF4-FFF2-40B4-BE49-F238E27FC236}">
                <a16:creationId xmlns:a16="http://schemas.microsoft.com/office/drawing/2014/main" id="{7D512A3C-1A6C-4890-AAF3-6E19AD2E7913}"/>
              </a:ext>
            </a:extLst>
          </p:cNvPr>
          <p:cNvSpPr/>
          <p:nvPr userDrawn="1"/>
        </p:nvSpPr>
        <p:spPr>
          <a:xfrm>
            <a:off x="0" y="824283"/>
            <a:ext cx="12192000" cy="216457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 descr="Colored background box.">
            <a:extLst>
              <a:ext uri="{FF2B5EF4-FFF2-40B4-BE49-F238E27FC236}">
                <a16:creationId xmlns:a16="http://schemas.microsoft.com/office/drawing/2014/main" id="{72CE4073-084A-4342-853D-A4762D8A1AC4}"/>
              </a:ext>
            </a:extLst>
          </p:cNvPr>
          <p:cNvSpPr/>
          <p:nvPr userDrawn="1"/>
        </p:nvSpPr>
        <p:spPr>
          <a:xfrm>
            <a:off x="0" y="2961565"/>
            <a:ext cx="12192000" cy="2110056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Straight Connector 4" descr="White graphic line."/>
          <p:cNvCxnSpPr/>
          <p:nvPr userDrawn="1"/>
        </p:nvCxnSpPr>
        <p:spPr>
          <a:xfrm>
            <a:off x="1992573" y="3734373"/>
            <a:ext cx="82432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02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-one column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The star in the ESE logo">
            <a:extLst>
              <a:ext uri="{FF2B5EF4-FFF2-40B4-BE49-F238E27FC236}">
                <a16:creationId xmlns:a16="http://schemas.microsoft.com/office/drawing/2014/main" id="{0A84CDFA-79F7-4BA0-98A7-CE6AD7E69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8317">
            <a:off x="10844110" y="6132352"/>
            <a:ext cx="756578" cy="778194"/>
          </a:xfrm>
          <a:prstGeom prst="rect">
            <a:avLst/>
          </a:prstGeom>
        </p:spPr>
      </p:pic>
      <p:sp>
        <p:nvSpPr>
          <p:cNvPr id="7" name="矩形 6" descr="Colored background box.">
            <a:extLst>
              <a:ext uri="{FF2B5EF4-FFF2-40B4-BE49-F238E27FC236}">
                <a16:creationId xmlns:a16="http://schemas.microsoft.com/office/drawing/2014/main" id="{A875BDB0-8CE9-4FCF-818B-C21A2BF5A21B}"/>
              </a:ext>
            </a:extLst>
          </p:cNvPr>
          <p:cNvSpPr/>
          <p:nvPr userDrawn="1"/>
        </p:nvSpPr>
        <p:spPr>
          <a:xfrm>
            <a:off x="0" y="212726"/>
            <a:ext cx="250371" cy="832304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 descr="Colored background box.">
            <a:extLst>
              <a:ext uri="{FF2B5EF4-FFF2-40B4-BE49-F238E27FC236}">
                <a16:creationId xmlns:a16="http://schemas.microsoft.com/office/drawing/2014/main" id="{5DF00629-F578-459E-B808-C056CC098EE1}"/>
              </a:ext>
            </a:extLst>
          </p:cNvPr>
          <p:cNvSpPr/>
          <p:nvPr userDrawn="1"/>
        </p:nvSpPr>
        <p:spPr>
          <a:xfrm>
            <a:off x="435429" y="212727"/>
            <a:ext cx="11756571" cy="8323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3DEFAAE-AB64-48F2-AA3E-533A2C127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743" y="288925"/>
            <a:ext cx="11370972" cy="679905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FFD893-9645-4ABA-BC18-495756929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743" y="1230403"/>
            <a:ext cx="11370972" cy="5049746"/>
          </a:xfr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8526"/>
              </a:buClr>
              <a:buFont typeface="+mj-lt"/>
              <a:buAutoNum type="arabicPeriod"/>
              <a:defRPr sz="32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rgbClr val="E38526"/>
              </a:buClr>
              <a:buFont typeface="Courier New" panose="02070309020205020404" pitchFamily="49" charset="0"/>
              <a:buChar char="o"/>
              <a:defRPr sz="28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Clr>
                <a:srgbClr val="E38526"/>
              </a:buClr>
              <a:buFont typeface="Wingdings" panose="05000000000000000000" pitchFamily="2" charset="2"/>
              <a:buChar char="§"/>
              <a:defRPr sz="24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Clr>
                <a:srgbClr val="E38526"/>
              </a:buClr>
              <a:buFont typeface="Wingdings" panose="05000000000000000000" pitchFamily="2" charset="2"/>
              <a:buChar char="Ø"/>
              <a:defRPr sz="20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rgbClr val="E38526"/>
              </a:buClr>
              <a:buFont typeface="Wingdings" panose="05000000000000000000" pitchFamily="2" charset="2"/>
              <a:buChar char="v"/>
              <a:defRPr sz="20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altLang="zh-CN" dirty="0"/>
              <a:t>Click here to create numbering list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F27229C-EC7B-4063-A33B-28A5E87E32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50371" y="6356350"/>
            <a:ext cx="771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Massachusetts Department of</a:t>
            </a:r>
            <a:r>
              <a:rPr lang="en-US" baseline="0" dirty="0">
                <a:latin typeface="Segoe"/>
              </a:rPr>
              <a:t> 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Elementary</a:t>
            </a:r>
            <a:r>
              <a:rPr lang="en-US" baseline="0" dirty="0">
                <a:latin typeface="Segoe"/>
              </a:rPr>
              <a:t> 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and</a:t>
            </a:r>
            <a:r>
              <a:rPr lang="en-US" baseline="0" dirty="0">
                <a:latin typeface="Segoe"/>
              </a:rPr>
              <a:t> 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Secondary</a:t>
            </a:r>
            <a:r>
              <a:rPr lang="en-US" baseline="0" dirty="0">
                <a:latin typeface="Segoe"/>
              </a:rPr>
              <a:t> 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430314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5A72-E2F7-0E3B-0DDA-8AEE476CF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984"/>
            <a:ext cx="10515600" cy="4052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D8D37926-3C4B-41C8-EFDB-911300C2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2339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924193-02B9-9810-A50A-C323F20B0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112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BD671DD8-DB66-3B92-A1B6-23D8B89C2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A35BE-2442-7C64-032F-EEC3B84E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525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spc="-15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8DA3C-9A4F-10ED-C6D4-40AC09EDE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1238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65D87-AFBC-843E-1CA6-0F0D9EB66B62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5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C14D-8924-F22D-FF6C-1CEECDCEA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48EB7-DF60-9429-B7C4-F17C2FD19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09305E6D-E633-8F98-0EDC-7F3C0166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44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7D04F-CFDA-AB0A-0CB3-633767A38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109863"/>
            <a:ext cx="5157787" cy="6759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417A7-92FA-2590-1532-B39F1253F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61535"/>
            <a:ext cx="5157787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83ECC-3794-AE5F-27B5-A74B4DEC7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9863"/>
            <a:ext cx="5183188" cy="6759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E5DA7-1D14-860C-86DA-E26B78A69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61535"/>
            <a:ext cx="5183188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AA033EDD-4130-6D25-944B-3C4E62F0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5299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FE5DF1-48AB-E0EB-F43E-6ACA748DB7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C1C0FFF0-5075-CF61-E3DA-7EA0ED407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A7959-19EC-57EE-7E3C-D0AA505D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2157"/>
            <a:ext cx="10515600" cy="10936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BCF7B-22B6-6253-4D64-9AD634D23090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04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0BC1E5-8CCE-BA2E-FCAF-D803E35C5BB4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  <p:pic>
        <p:nvPicPr>
          <p:cNvPr id="5" name="Picture 4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7439D200-687F-1A35-0FE3-6C8A886934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0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C98BCF38-2DC6-B6A1-4F78-590B1BDDE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DFDD0-A0F2-83DC-8B7C-F0E01957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7D2E1-E1A8-E3A2-FBE0-B7BCE986D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9988-0A31-7185-4BB3-3C4229E0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28B3D-8AA7-7411-73DB-702ACCECC36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9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342569E2-6A72-3DCA-A745-FF35C7E6E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7FD8C-2415-7AF2-D9F7-2FD9A5E45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5B6969-06CB-5136-72BE-7F36D660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5190A3B-C978-9A37-3EC2-7DD786CF8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51DB3-822F-D681-37C0-3180279A107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8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and white rectangle&#10;&#10;Description automatically generated with medium confidence">
            <a:extLst>
              <a:ext uri="{FF2B5EF4-FFF2-40B4-BE49-F238E27FC236}">
                <a16:creationId xmlns:a16="http://schemas.microsoft.com/office/drawing/2014/main" id="{798CE026-D2F3-C172-A33A-A1429F11C51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07E45-5358-D826-413C-524778517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9013"/>
            <a:ext cx="10515600" cy="408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4B734709-A90C-544A-96B6-4BCE82CBB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0C52F-DC60-BE86-6751-7E45895AE1B5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7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5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gadgetsin.com/uppercase-nimblegrip-silicone-apple-pencil-grip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pixabay.com/en/what-s-next-yellow-sticker-note-1462747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uled_paper" TargetMode="External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12" Type="http://schemas.openxmlformats.org/officeDocument/2006/relationships/hyperlink" Target="http://phoneboy.com/2821/keyright-keyboard-colorful-educationa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18.jpg"/><Relationship Id="rId5" Type="http://schemas.openxmlformats.org/officeDocument/2006/relationships/image" Target="../media/image14.png"/><Relationship Id="rId10" Type="http://schemas.openxmlformats.org/officeDocument/2006/relationships/hyperlink" Target="http://sundeep-sp.blogspot.com/2014_04_01_archive.html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jp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hyperlink" Target="https://pixabay.com/en/eastern-grey-squirrel-sitting-eating-1163738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661" y="1958196"/>
            <a:ext cx="8264484" cy="1470804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+mj-lt"/>
                <a:cs typeface="Segoe SemiBold" panose="020B0703040204020203" pitchFamily="34" charset="0"/>
              </a:rPr>
              <a:t>ELA-Writing for MCAS-Alt</a:t>
            </a: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811" y="4532223"/>
            <a:ext cx="6518655" cy="1440802"/>
          </a:xfrm>
        </p:spPr>
        <p:txBody>
          <a:bodyPr>
            <a:no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MCAS-Alt 2024</a:t>
            </a:r>
          </a:p>
          <a:p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Debra Hand- MCAS-Alt Coordinator, DESE</a:t>
            </a:r>
          </a:p>
          <a:p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Kevin Froton-Senior Project Manager, Cognia</a:t>
            </a:r>
            <a:endParaRPr lang="zh-CN" altLang="en-US" sz="240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252248"/>
            <a:ext cx="11108267" cy="78827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+mj-lt"/>
              </a:rPr>
              <a:t>What Does the Scoring Rubric include?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502229"/>
            <a:ext cx="11627153" cy="53557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+mn-lt"/>
              </a:rPr>
              <a:t>Scoring rubric includes the following areas: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 2" pitchFamily="18" charset="2"/>
              <a:buChar char="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Level of Complexity (access skills </a:t>
            </a:r>
            <a:r>
              <a:rPr lang="en-US" i="1" dirty="0">
                <a:solidFill>
                  <a:srgbClr val="002060"/>
                </a:solidFill>
                <a:latin typeface="+mn-lt"/>
              </a:rPr>
              <a:t>or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entry points)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 2" pitchFamily="18" charset="2"/>
              <a:buChar char="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Demonstration of Skills and Concepts</a:t>
            </a:r>
          </a:p>
          <a:p>
            <a:pPr marL="1254125" lvl="2" indent="-339725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Font typeface="Symbol" pitchFamily="18" charset="2"/>
              <a:buChar char="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Expression of Ideas and Content</a:t>
            </a:r>
          </a:p>
          <a:p>
            <a:pPr marL="1254125" lvl="2" indent="-339725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Font typeface="Symbol" pitchFamily="18" charset="2"/>
              <a:buChar char="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Use of Vocabulary</a:t>
            </a:r>
          </a:p>
          <a:p>
            <a:pPr marL="1254125" lvl="2" indent="-339725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Font typeface="Symbol" pitchFamily="18" charset="2"/>
              <a:buChar char="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Text Structure (words, phrases, sentences)</a:t>
            </a:r>
          </a:p>
          <a:p>
            <a:pPr marL="1254125" lvl="2" indent="-339725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Font typeface="Symbol" pitchFamily="18" charset="2"/>
              <a:buChar char="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Knowledge of Conventions</a:t>
            </a:r>
            <a:endParaRPr lang="en-US" sz="2800" dirty="0">
              <a:solidFill>
                <a:srgbClr val="002060"/>
              </a:solidFill>
              <a:latin typeface="+mn-lt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 2" pitchFamily="18" charset="2"/>
              <a:buChar char="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Independence (frequency of prompts) by the word </a:t>
            </a:r>
            <a:r>
              <a:rPr lang="en-US" i="1" dirty="0">
                <a:solidFill>
                  <a:srgbClr val="002060"/>
                </a:solidFill>
                <a:latin typeface="+mn-lt"/>
              </a:rPr>
              <a:t>or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sentence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 2" pitchFamily="18" charset="2"/>
              <a:buChar char="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Self-Evaluation is separate from the rubric and included on the </a:t>
            </a:r>
            <a:r>
              <a:rPr lang="en-US" i="1" dirty="0">
                <a:solidFill>
                  <a:srgbClr val="002060"/>
                </a:solidFill>
                <a:latin typeface="+mn-lt"/>
              </a:rPr>
              <a:t>Work Description.</a:t>
            </a:r>
          </a:p>
        </p:txBody>
      </p:sp>
    </p:spTree>
    <p:extLst>
      <p:ext uri="{BB962C8B-B14F-4D97-AF65-F5344CB8AC3E}">
        <p14:creationId xmlns:p14="http://schemas.microsoft.com/office/powerpoint/2010/main" val="112861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EC84-D945-4795-8237-C0A94C6F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504"/>
            <a:ext cx="10515600" cy="1042852"/>
          </a:xfrm>
        </p:spPr>
        <p:txBody>
          <a:bodyPr/>
          <a:lstStyle/>
          <a:p>
            <a:pPr algn="ctr"/>
            <a:r>
              <a:rPr lang="en-US" b="1" dirty="0">
                <a:latin typeface="+mj-lt"/>
              </a:rPr>
              <a:t>ELA-Writing Rubric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611CCD-966F-4A33-A852-200552906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742" y="1055802"/>
            <a:ext cx="10712557" cy="54015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13ACBC-C664-46C6-B8BF-DD8AE64DA7B8}"/>
              </a:ext>
            </a:extLst>
          </p:cNvPr>
          <p:cNvSpPr/>
          <p:nvPr/>
        </p:nvSpPr>
        <p:spPr>
          <a:xfrm>
            <a:off x="5556069" y="1132114"/>
            <a:ext cx="1750422" cy="156755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399FA-EAD4-4D4D-A4AF-BF569CA8170B}"/>
              </a:ext>
            </a:extLst>
          </p:cNvPr>
          <p:cNvSpPr/>
          <p:nvPr/>
        </p:nvSpPr>
        <p:spPr>
          <a:xfrm>
            <a:off x="7306491" y="1132113"/>
            <a:ext cx="1988338" cy="156755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A8006C-F291-425F-BF2C-496DEC9ED22C}"/>
              </a:ext>
            </a:extLst>
          </p:cNvPr>
          <p:cNvSpPr/>
          <p:nvPr/>
        </p:nvSpPr>
        <p:spPr>
          <a:xfrm>
            <a:off x="567742" y="1781666"/>
            <a:ext cx="1590996" cy="3676454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6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16" y="127000"/>
            <a:ext cx="11179550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+mj-lt"/>
                <a:cs typeface="Segoe UI" panose="020B0502040204020203" pitchFamily="34" charset="0"/>
              </a:rPr>
              <a:t>Using the Rubric to Score the Writing Samples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862" y="1566250"/>
            <a:ext cx="11687504" cy="50762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11209338" algn="l"/>
              </a:tabLst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Teachers will pre-score their students’ final writing samples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, using the standardized scoring rubric.</a:t>
            </a:r>
          </a:p>
          <a:p>
            <a:pPr marL="739775" lvl="1" indent="-4000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latin typeface="+mn-lt"/>
              </a:rPr>
              <a:t>Carefully review the criteria on the rubric. </a:t>
            </a:r>
          </a:p>
          <a:p>
            <a:pPr marL="739775" lvl="1" indent="-4000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latin typeface="+mn-lt"/>
              </a:rPr>
              <a:t>Students working on access skills or if the teacher provides the text and uses a fill-in-the-blank worksheet or if the student uses a single word/picture or list of words, the score will score 1 in </a:t>
            </a:r>
            <a:r>
              <a:rPr lang="en-US" sz="2600" i="1" dirty="0">
                <a:solidFill>
                  <a:srgbClr val="002060"/>
                </a:solidFill>
                <a:latin typeface="+mn-lt"/>
              </a:rPr>
              <a:t>Demonstration of Skills and Concepts. </a:t>
            </a:r>
          </a:p>
          <a:p>
            <a:pPr marL="739775" lvl="1" indent="-4000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latin typeface="+mn-lt"/>
              </a:rPr>
              <a:t>Percent of independence is based on the number of prompts relative to the total number of words </a:t>
            </a:r>
            <a:r>
              <a:rPr lang="en-US" sz="2600" i="1" dirty="0">
                <a:solidFill>
                  <a:srgbClr val="002060"/>
                </a:solidFill>
                <a:latin typeface="+mn-lt"/>
              </a:rPr>
              <a:t>or</a:t>
            </a:r>
            <a:r>
              <a:rPr lang="en-US" sz="2600" dirty="0">
                <a:solidFill>
                  <a:srgbClr val="002060"/>
                </a:solidFill>
                <a:latin typeface="+mn-lt"/>
              </a:rPr>
              <a:t> sentences.</a:t>
            </a:r>
          </a:p>
          <a:p>
            <a:pPr marL="739775" lvl="1" indent="-4000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latin typeface="+mn-lt"/>
              </a:rPr>
              <a:t>Score should be based on the contribution of the student.</a:t>
            </a:r>
          </a:p>
          <a:p>
            <a:pPr marL="739775" lvl="1" indent="-4000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latin typeface="+mn-lt"/>
              </a:rPr>
              <a:t>Scorers will </a:t>
            </a:r>
            <a:r>
              <a:rPr lang="en-US" sz="2600" u="sng" dirty="0">
                <a:solidFill>
                  <a:srgbClr val="002060"/>
                </a:solidFill>
                <a:latin typeface="+mn-lt"/>
              </a:rPr>
              <a:t>verify</a:t>
            </a:r>
            <a:r>
              <a:rPr lang="en-US" sz="2600" dirty="0">
                <a:solidFill>
                  <a:srgbClr val="002060"/>
                </a:solidFill>
                <a:latin typeface="+mn-lt"/>
              </a:rPr>
              <a:t> the teacher’s scores and change a score if it does not reflect the evidence. </a:t>
            </a:r>
          </a:p>
        </p:txBody>
      </p:sp>
    </p:spTree>
    <p:extLst>
      <p:ext uri="{BB962C8B-B14F-4D97-AF65-F5344CB8AC3E}">
        <p14:creationId xmlns:p14="http://schemas.microsoft.com/office/powerpoint/2010/main" val="311444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+mj-lt"/>
                <a:cs typeface="+mj-cs"/>
              </a:rPr>
              <a:t>How would you score this final Writing sample?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18FC000B-327E-4E47-B3F2-3FC018C78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0" b="170"/>
          <a:stretch/>
        </p:blipFill>
        <p:spPr>
          <a:xfrm>
            <a:off x="291010" y="2073245"/>
            <a:ext cx="6041022" cy="325723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122247-B82A-46CC-8C8C-CC5B19F77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32032" y="2073245"/>
            <a:ext cx="5733191" cy="32572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B7D74A-83B9-87F2-8080-D3E41CAFD26D}"/>
              </a:ext>
            </a:extLst>
          </p:cNvPr>
          <p:cNvSpPr txBox="1"/>
          <p:nvPr/>
        </p:nvSpPr>
        <p:spPr>
          <a:xfrm>
            <a:off x="4191753" y="2830138"/>
            <a:ext cx="10773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11/30/23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F863E5-F1E7-8427-A025-903738E5D3B2}"/>
              </a:ext>
            </a:extLst>
          </p:cNvPr>
          <p:cNvSpPr txBox="1"/>
          <p:nvPr/>
        </p:nvSpPr>
        <p:spPr>
          <a:xfrm>
            <a:off x="6643733" y="2430276"/>
            <a:ext cx="10773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11/30/23</a:t>
            </a:r>
          </a:p>
        </p:txBody>
      </p:sp>
    </p:spTree>
    <p:extLst>
      <p:ext uri="{BB962C8B-B14F-4D97-AF65-F5344CB8AC3E}">
        <p14:creationId xmlns:p14="http://schemas.microsoft.com/office/powerpoint/2010/main" val="4099273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64" y="61990"/>
            <a:ext cx="11784227" cy="8382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  <a:cs typeface="Segoe UI" panose="020B0502040204020203" pitchFamily="34" charset="0"/>
              </a:rPr>
              <a:t>How did you score the previous Writing sample?</a:t>
            </a:r>
            <a:endParaRPr lang="en-US" dirty="0">
              <a:latin typeface="+mn-lt"/>
              <a:cs typeface="Segoe UI" panose="020B0502040204020203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EE5544F-2318-4994-9731-41E788FBB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064214"/>
              </p:ext>
            </p:extLst>
          </p:nvPr>
        </p:nvGraphicFramePr>
        <p:xfrm>
          <a:off x="641130" y="2029847"/>
          <a:ext cx="10064540" cy="476616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73988">
                  <a:extLst>
                    <a:ext uri="{9D8B030D-6E8A-4147-A177-3AD203B41FA5}">
                      <a16:colId xmlns:a16="http://schemas.microsoft.com/office/drawing/2014/main" val="978169123"/>
                    </a:ext>
                  </a:extLst>
                </a:gridCol>
                <a:gridCol w="1515093">
                  <a:extLst>
                    <a:ext uri="{9D8B030D-6E8A-4147-A177-3AD203B41FA5}">
                      <a16:colId xmlns:a16="http://schemas.microsoft.com/office/drawing/2014/main" val="3592642022"/>
                    </a:ext>
                  </a:extLst>
                </a:gridCol>
                <a:gridCol w="1406869">
                  <a:extLst>
                    <a:ext uri="{9D8B030D-6E8A-4147-A177-3AD203B41FA5}">
                      <a16:colId xmlns:a16="http://schemas.microsoft.com/office/drawing/2014/main" val="880553819"/>
                    </a:ext>
                  </a:extLst>
                </a:gridCol>
                <a:gridCol w="1515093">
                  <a:extLst>
                    <a:ext uri="{9D8B030D-6E8A-4147-A177-3AD203B41FA5}">
                      <a16:colId xmlns:a16="http://schemas.microsoft.com/office/drawing/2014/main" val="385060620"/>
                    </a:ext>
                  </a:extLst>
                </a:gridCol>
                <a:gridCol w="1484458">
                  <a:extLst>
                    <a:ext uri="{9D8B030D-6E8A-4147-A177-3AD203B41FA5}">
                      <a16:colId xmlns:a16="http://schemas.microsoft.com/office/drawing/2014/main" val="2212810615"/>
                    </a:ext>
                  </a:extLst>
                </a:gridCol>
                <a:gridCol w="1599837">
                  <a:extLst>
                    <a:ext uri="{9D8B030D-6E8A-4147-A177-3AD203B41FA5}">
                      <a16:colId xmlns:a16="http://schemas.microsoft.com/office/drawing/2014/main" val="714109357"/>
                    </a:ext>
                  </a:extLst>
                </a:gridCol>
                <a:gridCol w="1569202">
                  <a:extLst>
                    <a:ext uri="{9D8B030D-6E8A-4147-A177-3AD203B41FA5}">
                      <a16:colId xmlns:a16="http://schemas.microsoft.com/office/drawing/2014/main" val="1468961747"/>
                    </a:ext>
                  </a:extLst>
                </a:gridCol>
              </a:tblGrid>
              <a:tr h="1671752">
                <a:tc rowSpan="4">
                  <a:txBody>
                    <a:bodyPr/>
                    <a:lstStyle/>
                    <a:p>
                      <a:pPr marL="0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Demonstration of Skills and Concepts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Expression of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Ideas and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Content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Writing sample not submitted; or contained insufficient information to determine a score; or written in a language other than English; or could not be read or understood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main idea (informative), point of view (opinion), event sequence (narrative), or focus (poetry); or was unclear or off-topic; or used single word, picture, or symbol to express ideas; or all text provided by teacher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Writing sample related to assignment only minimally; included no or only one detail or description; or used picture sequence to express ideas; or used no figurative language or poetry form (poetry)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Main idea (informative), point of view (opinion), or event sequence (narrative) was evident; limited use of facts, details, and/or descriptions; sometimes repetitive and/or off-topic; limited use of figurative language (poetry);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Main idea (informative), point of view (opinion), or event sequence (narrative) was clearly expressed; three or more accurate and relevant facts, details, or descriptions included; used vivid imagery and figurative language appropriately (poetry)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247968"/>
                  </a:ext>
                </a:extLst>
              </a:tr>
              <a:tr h="11672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Knowledge of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Conventions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Little or no original text; or used pictures or isolated words; or could not be understood due to errors in grammar and/or usage 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General meaning could be understood, though use of grammar was limited and/or contained errors or run-on sentences; or lacked poetry form (poetry)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Complete sentences with some errors; grammar was effective; correct noun-verb agreement; some evidence of poetry form (poetry)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Meaning was clear, with rare or no errors in grammar and overall usage; poetry form used appropriately (poetry)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414536"/>
                  </a:ext>
                </a:extLst>
              </a:tr>
              <a:tr h="9413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Text Structure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Used single words, pictures, symbols without text; or all text provided by teacher 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Sentence fragments (phrases) or one complete sentence used to express ideas; produced two related lines (poetry)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 least two complete sentences were used to express ideas; produced up to four related lines (poetry)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paragraph of at least three related, well-constructed sentences was used to express ideas; more than four related lines (poetry)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156218"/>
                  </a:ext>
                </a:extLst>
              </a:tr>
              <a:tr h="8309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 of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Vocabulary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Vocabulary was unrelated to assignment; or all text was provided by teacher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Vocabulary was related to assignment, but word choice was limited and/or sometimes inappropriate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Vocabulary was functional and relevant; used basic common words, with some descriptive language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Vocabulary was clear and precise; used descriptive language, modifiers, connecting words and/or phrases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09592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1BD77F2-C54C-46D2-B2C6-B7D1D20D7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583732"/>
              </p:ext>
            </p:extLst>
          </p:nvPr>
        </p:nvGraphicFramePr>
        <p:xfrm>
          <a:off x="641130" y="1241748"/>
          <a:ext cx="10064543" cy="7880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482216">
                  <a:extLst>
                    <a:ext uri="{9D8B030D-6E8A-4147-A177-3AD203B41FA5}">
                      <a16:colId xmlns:a16="http://schemas.microsoft.com/office/drawing/2014/main" val="610687942"/>
                    </a:ext>
                  </a:extLst>
                </a:gridCol>
                <a:gridCol w="1399776">
                  <a:extLst>
                    <a:ext uri="{9D8B030D-6E8A-4147-A177-3AD203B41FA5}">
                      <a16:colId xmlns:a16="http://schemas.microsoft.com/office/drawing/2014/main" val="2359682879"/>
                    </a:ext>
                  </a:extLst>
                </a:gridCol>
                <a:gridCol w="1542700">
                  <a:extLst>
                    <a:ext uri="{9D8B030D-6E8A-4147-A177-3AD203B41FA5}">
                      <a16:colId xmlns:a16="http://schemas.microsoft.com/office/drawing/2014/main" val="2871736885"/>
                    </a:ext>
                  </a:extLst>
                </a:gridCol>
                <a:gridCol w="1481824">
                  <a:extLst>
                    <a:ext uri="{9D8B030D-6E8A-4147-A177-3AD203B41FA5}">
                      <a16:colId xmlns:a16="http://schemas.microsoft.com/office/drawing/2014/main" val="3560854781"/>
                    </a:ext>
                  </a:extLst>
                </a:gridCol>
                <a:gridCol w="1588993">
                  <a:extLst>
                    <a:ext uri="{9D8B030D-6E8A-4147-A177-3AD203B41FA5}">
                      <a16:colId xmlns:a16="http://schemas.microsoft.com/office/drawing/2014/main" val="3988770308"/>
                    </a:ext>
                  </a:extLst>
                </a:gridCol>
                <a:gridCol w="1569034">
                  <a:extLst>
                    <a:ext uri="{9D8B030D-6E8A-4147-A177-3AD203B41FA5}">
                      <a16:colId xmlns:a16="http://schemas.microsoft.com/office/drawing/2014/main" val="1410206870"/>
                    </a:ext>
                  </a:extLst>
                </a:gridCol>
              </a:tblGrid>
              <a:tr h="153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701117766"/>
                  </a:ext>
                </a:extLst>
              </a:tr>
              <a:tr h="455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Level of Complexity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Writing sample not submitted or unmatched to requirement.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Student addressed Writing through “access skills.”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Student addressed Writing through “entry points.”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Student addressed Writing at “grade-level.”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24377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7A5946-7A2B-460C-BAB6-F968485981E8}"/>
              </a:ext>
            </a:extLst>
          </p:cNvPr>
          <p:cNvSpPr txBox="1"/>
          <p:nvPr/>
        </p:nvSpPr>
        <p:spPr>
          <a:xfrm>
            <a:off x="166517" y="1115630"/>
            <a:ext cx="16604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B6A"/>
                </a:solidFill>
                <a:effectLst/>
                <a:uLnTx/>
                <a:uFillTx/>
                <a:ea typeface="+mn-ea"/>
                <a:cs typeface="+mn-cs"/>
              </a:rPr>
              <a:t>DATE: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11/30/23</a:t>
            </a:r>
          </a:p>
        </p:txBody>
      </p:sp>
    </p:spTree>
    <p:extLst>
      <p:ext uri="{BB962C8B-B14F-4D97-AF65-F5344CB8AC3E}">
        <p14:creationId xmlns:p14="http://schemas.microsoft.com/office/powerpoint/2010/main" val="937273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D020-6FED-447D-8A97-E75D8576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A6618-47C1-4FDA-A633-FA23AD3FD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743" y="1557195"/>
            <a:ext cx="11370972" cy="472295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+mn-lt"/>
              </a:rPr>
              <a:t>Level of Complexity: 2 or 3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+mn-lt"/>
              </a:rPr>
              <a:t>Expression of Ideas and Content: 1 2 3 4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+mn-lt"/>
              </a:rPr>
              <a:t>Knowledge of Conventions: 1 2 3 4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+mn-lt"/>
              </a:rPr>
              <a:t>Text Structure: 1 2 3 4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+mn-lt"/>
              </a:rPr>
              <a:t>Use of Vocabulary: 1 2 3 4</a:t>
            </a:r>
          </a:p>
        </p:txBody>
      </p:sp>
    </p:spTree>
    <p:extLst>
      <p:ext uri="{BB962C8B-B14F-4D97-AF65-F5344CB8AC3E}">
        <p14:creationId xmlns:p14="http://schemas.microsoft.com/office/powerpoint/2010/main" val="2101364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41" y="237995"/>
            <a:ext cx="11437674" cy="842660"/>
          </a:xfrm>
        </p:spPr>
        <p:txBody>
          <a:bodyPr/>
          <a:lstStyle/>
          <a:p>
            <a:pPr algn="ctr"/>
            <a:r>
              <a:rPr lang="en-US" sz="3600" dirty="0">
                <a:latin typeface="+mj-lt"/>
              </a:rPr>
              <a:t>ELA–Writing for Students at Access Skill Level</a:t>
            </a:r>
          </a:p>
        </p:txBody>
      </p:sp>
      <p:sp>
        <p:nvSpPr>
          <p:cNvPr id="3" name="Rectangle 2"/>
          <p:cNvSpPr/>
          <p:nvPr/>
        </p:nvSpPr>
        <p:spPr>
          <a:xfrm>
            <a:off x="8501175" y="1405214"/>
            <a:ext cx="3569056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cs typeface="Segoe UI" panose="020B0502040204020203" pitchFamily="34" charset="0"/>
              </a:rPr>
              <a:t>Brief Description: </a:t>
            </a:r>
            <a:r>
              <a:rPr lang="en-US" sz="2600" dirty="0">
                <a:solidFill>
                  <a:srgbClr val="002060"/>
                </a:solidFill>
                <a:cs typeface="Segoe UI" panose="020B0502040204020203" pitchFamily="34" charset="0"/>
              </a:rPr>
              <a:t>Within 15 seconds of the initial cue, the student activated a switch with pre-recorded sentences to compose a narrative on her winter vacation</a:t>
            </a:r>
            <a:r>
              <a:rPr lang="en-US" sz="2600" dirty="0">
                <a:solidFill>
                  <a:schemeClr val="tx2"/>
                </a:solidFill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371581-AFA5-41B7-846E-1AD68B85E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8"/>
          <a:stretch/>
        </p:blipFill>
        <p:spPr>
          <a:xfrm>
            <a:off x="3466478" y="1080654"/>
            <a:ext cx="4863601" cy="5372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B80FF6-E79F-4FDB-95EA-EC729668E2B9}"/>
              </a:ext>
            </a:extLst>
          </p:cNvPr>
          <p:cNvSpPr/>
          <p:nvPr/>
        </p:nvSpPr>
        <p:spPr>
          <a:xfrm>
            <a:off x="262573" y="1591907"/>
            <a:ext cx="3032809" cy="369331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tx2"/>
                </a:solidFill>
                <a:cs typeface="Segoe UI" panose="020B0502040204020203" pitchFamily="34" charset="0"/>
              </a:rPr>
              <a:t>Measurable Outcome: </a:t>
            </a:r>
            <a:r>
              <a:rPr lang="en-US" sz="2600" dirty="0">
                <a:solidFill>
                  <a:schemeClr val="tx2"/>
                </a:solidFill>
                <a:cs typeface="Segoe UI" panose="020B0502040204020203" pitchFamily="34" charset="0"/>
              </a:rPr>
              <a:t>Student will activate a device, within 15 seconds of the initial cue, in an activity related to the creation of a written product.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EA8EC5AC-7AFD-4293-875A-E5947A3F5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1051" y="67245"/>
            <a:ext cx="2243691" cy="303416"/>
          </a:xfrm>
          <a:prstGeom prst="rect">
            <a:avLst/>
          </a:prstGeom>
          <a:solidFill>
            <a:srgbClr val="CCECFF"/>
          </a:solidFill>
          <a:ln w="28575" algn="ctr">
            <a:solidFill>
              <a:srgbClr val="CCEC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65138" indent="-465138">
              <a:lnSpc>
                <a:spcPct val="8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dirty="0">
                <a:cs typeface="Arial" charset="0"/>
              </a:rPr>
              <a:t>Educator’s Manual, p. 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5EA5FC-7F74-4051-98AF-1F42E80DD4EF}"/>
              </a:ext>
            </a:extLst>
          </p:cNvPr>
          <p:cNvSpPr txBox="1"/>
          <p:nvPr/>
        </p:nvSpPr>
        <p:spPr>
          <a:xfrm>
            <a:off x="6576317" y="1220548"/>
            <a:ext cx="111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1/9/24</a:t>
            </a:r>
          </a:p>
        </p:txBody>
      </p:sp>
    </p:spTree>
    <p:extLst>
      <p:ext uri="{BB962C8B-B14F-4D97-AF65-F5344CB8AC3E}">
        <p14:creationId xmlns:p14="http://schemas.microsoft.com/office/powerpoint/2010/main" val="1471189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772" y="232226"/>
            <a:ext cx="11784227" cy="88833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j-lt"/>
                <a:cs typeface="Segoe UI" panose="020B0502040204020203" pitchFamily="34" charset="0"/>
              </a:rPr>
              <a:t>Scoring the Previous Writing Sample for a Student Working at  Access Skill Level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EE5544F-2318-4994-9731-41E788FBBEBB}"/>
              </a:ext>
            </a:extLst>
          </p:cNvPr>
          <p:cNvGraphicFramePr>
            <a:graphicFrameLocks noGrp="1"/>
          </p:cNvGraphicFramePr>
          <p:nvPr/>
        </p:nvGraphicFramePr>
        <p:xfrm>
          <a:off x="641131" y="1914825"/>
          <a:ext cx="10064540" cy="480589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73988">
                  <a:extLst>
                    <a:ext uri="{9D8B030D-6E8A-4147-A177-3AD203B41FA5}">
                      <a16:colId xmlns:a16="http://schemas.microsoft.com/office/drawing/2014/main" val="978169123"/>
                    </a:ext>
                  </a:extLst>
                </a:gridCol>
                <a:gridCol w="1515093">
                  <a:extLst>
                    <a:ext uri="{9D8B030D-6E8A-4147-A177-3AD203B41FA5}">
                      <a16:colId xmlns:a16="http://schemas.microsoft.com/office/drawing/2014/main" val="3592642022"/>
                    </a:ext>
                  </a:extLst>
                </a:gridCol>
                <a:gridCol w="1406869">
                  <a:extLst>
                    <a:ext uri="{9D8B030D-6E8A-4147-A177-3AD203B41FA5}">
                      <a16:colId xmlns:a16="http://schemas.microsoft.com/office/drawing/2014/main" val="880553819"/>
                    </a:ext>
                  </a:extLst>
                </a:gridCol>
                <a:gridCol w="1515093">
                  <a:extLst>
                    <a:ext uri="{9D8B030D-6E8A-4147-A177-3AD203B41FA5}">
                      <a16:colId xmlns:a16="http://schemas.microsoft.com/office/drawing/2014/main" val="385060620"/>
                    </a:ext>
                  </a:extLst>
                </a:gridCol>
                <a:gridCol w="1484458">
                  <a:extLst>
                    <a:ext uri="{9D8B030D-6E8A-4147-A177-3AD203B41FA5}">
                      <a16:colId xmlns:a16="http://schemas.microsoft.com/office/drawing/2014/main" val="2212810615"/>
                    </a:ext>
                  </a:extLst>
                </a:gridCol>
                <a:gridCol w="1599837">
                  <a:extLst>
                    <a:ext uri="{9D8B030D-6E8A-4147-A177-3AD203B41FA5}">
                      <a16:colId xmlns:a16="http://schemas.microsoft.com/office/drawing/2014/main" val="714109357"/>
                    </a:ext>
                  </a:extLst>
                </a:gridCol>
                <a:gridCol w="1569202">
                  <a:extLst>
                    <a:ext uri="{9D8B030D-6E8A-4147-A177-3AD203B41FA5}">
                      <a16:colId xmlns:a16="http://schemas.microsoft.com/office/drawing/2014/main" val="1468961747"/>
                    </a:ext>
                  </a:extLst>
                </a:gridCol>
              </a:tblGrid>
              <a:tr h="1644555">
                <a:tc rowSpan="4">
                  <a:txBody>
                    <a:bodyPr/>
                    <a:lstStyle/>
                    <a:p>
                      <a:pPr marL="0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Demonstration of Skills and Concepts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Expression of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Ideas and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Content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Writing sample not submitted; or contained insufficient information to determine a score; or written in a language other than English; or could not be read or understood</a:t>
                      </a:r>
                      <a:endParaRPr lang="en-US" sz="105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main idea (informative), point of view (opinion), event sequence (narrative), or focus (poetry); or was unclear or off-topic; or used single word, picture, or symbol to express ideas; or all text provided by teacher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Writing sample related to assignment only minimally; included no or only one detail or description; or used picture sequence to express ideas; or used no figurative language or poetry form (poetry)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Main idea (informative), point of view (opinion), or event sequence (narrative) was evident; limited use of facts, details, and/or descriptions; sometimes repetitive and/or off-topic; limited use of figurative language (poetry);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Main idea (informative), point of view (opinion), or event sequence (narrative) was clearly expressed; three or more accurate and relevant facts, details, or descriptions included; used vivid imagery and figurative language appropriately (poetry)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247968"/>
                  </a:ext>
                </a:extLst>
              </a:tr>
              <a:tr h="11469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Knowledge of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Conventions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Little or no original text; or used pictures or isolated words; or could not be understood due to errors in grammar and/or usage 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General meaning could be understood, though use of grammar was limited and/or contained errors or run-on sentences; or lacked poetry form (poetry)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Complete sentences with some errors; grammar was effective; correct noun-verb agreement; some evidence of poetry form (poetry)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Meaning was clear, with rare or no errors in grammar and overall usage; poetry form used appropriately (poetry)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414536"/>
                  </a:ext>
                </a:extLst>
              </a:tr>
              <a:tr h="9810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Text Structure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Used single words, pictures, symbols without text; or all text provided by teacher 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Sentence fragments (phrases) or one complete sentence used to express ideas; produced two related lines (poetry)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 least two complete sentences were used to express ideas; produced up to four related lines (poetry)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paragraph of at least three related, well-constructed sentences was used to express ideas; more than four related lines (poetry)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156218"/>
                  </a:ext>
                </a:extLst>
              </a:tr>
              <a:tr h="8151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 of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Vocabulary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Vocabulary was unrelated to assignment; or all text was provided by teacher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Vocabulary was related to assignment, but word choice was limited and/or sometimes inappropriate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Vocabulary was functional and relevant; used basic common words, with some descriptive language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Vocabulary was clear and precise; used descriptive language, modifiers, connecting words and/or phrases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62" marR="3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09592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1BD77F2-C54C-46D2-B2C6-B7D1D20D7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273269"/>
              </p:ext>
            </p:extLst>
          </p:nvPr>
        </p:nvGraphicFramePr>
        <p:xfrm>
          <a:off x="641129" y="1240528"/>
          <a:ext cx="10064543" cy="7880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482216">
                  <a:extLst>
                    <a:ext uri="{9D8B030D-6E8A-4147-A177-3AD203B41FA5}">
                      <a16:colId xmlns:a16="http://schemas.microsoft.com/office/drawing/2014/main" val="610687942"/>
                    </a:ext>
                  </a:extLst>
                </a:gridCol>
                <a:gridCol w="1399776">
                  <a:extLst>
                    <a:ext uri="{9D8B030D-6E8A-4147-A177-3AD203B41FA5}">
                      <a16:colId xmlns:a16="http://schemas.microsoft.com/office/drawing/2014/main" val="2359682879"/>
                    </a:ext>
                  </a:extLst>
                </a:gridCol>
                <a:gridCol w="1496778">
                  <a:extLst>
                    <a:ext uri="{9D8B030D-6E8A-4147-A177-3AD203B41FA5}">
                      <a16:colId xmlns:a16="http://schemas.microsoft.com/office/drawing/2014/main" val="2871736885"/>
                    </a:ext>
                  </a:extLst>
                </a:gridCol>
                <a:gridCol w="1527746">
                  <a:extLst>
                    <a:ext uri="{9D8B030D-6E8A-4147-A177-3AD203B41FA5}">
                      <a16:colId xmlns:a16="http://schemas.microsoft.com/office/drawing/2014/main" val="3560854781"/>
                    </a:ext>
                  </a:extLst>
                </a:gridCol>
                <a:gridCol w="1588993">
                  <a:extLst>
                    <a:ext uri="{9D8B030D-6E8A-4147-A177-3AD203B41FA5}">
                      <a16:colId xmlns:a16="http://schemas.microsoft.com/office/drawing/2014/main" val="3988770308"/>
                    </a:ext>
                  </a:extLst>
                </a:gridCol>
                <a:gridCol w="1569034">
                  <a:extLst>
                    <a:ext uri="{9D8B030D-6E8A-4147-A177-3AD203B41FA5}">
                      <a16:colId xmlns:a16="http://schemas.microsoft.com/office/drawing/2014/main" val="1410206870"/>
                    </a:ext>
                  </a:extLst>
                </a:gridCol>
              </a:tblGrid>
              <a:tr h="153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701117766"/>
                  </a:ext>
                </a:extLst>
              </a:tr>
              <a:tr h="455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Level of Complexity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Writing sample not submitted or unmatched to requirement.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Student addressed Writing through “access skills.”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Student addressed Writing through “entry points.”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Student addressed Writing at “grade-level.”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24377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7A5946-7A2B-460C-BAB6-F968485981E8}"/>
              </a:ext>
            </a:extLst>
          </p:cNvPr>
          <p:cNvSpPr txBox="1"/>
          <p:nvPr/>
        </p:nvSpPr>
        <p:spPr>
          <a:xfrm>
            <a:off x="641128" y="1900832"/>
            <a:ext cx="14264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DATE: 1/9/24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645F65-6F31-46FD-A1FF-0482FF53F0A1}"/>
              </a:ext>
            </a:extLst>
          </p:cNvPr>
          <p:cNvSpPr/>
          <p:nvPr/>
        </p:nvSpPr>
        <p:spPr>
          <a:xfrm>
            <a:off x="6003534" y="1357415"/>
            <a:ext cx="1547972" cy="671211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A1A710-218C-4564-A222-83F6A96EA3BD}"/>
              </a:ext>
            </a:extLst>
          </p:cNvPr>
          <p:cNvSpPr/>
          <p:nvPr/>
        </p:nvSpPr>
        <p:spPr>
          <a:xfrm>
            <a:off x="4532086" y="2063010"/>
            <a:ext cx="1471448" cy="465770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14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3DF5-0470-4B1F-8553-C251DA5F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55" y="360914"/>
            <a:ext cx="11078277" cy="67990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Supporting Documentation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1E903E1-23E5-4049-AE95-EA94C688C1B2}"/>
              </a:ext>
            </a:extLst>
          </p:cNvPr>
          <p:cNvSpPr txBox="1">
            <a:spLocks/>
          </p:cNvSpPr>
          <p:nvPr/>
        </p:nvSpPr>
        <p:spPr>
          <a:xfrm>
            <a:off x="10983310" y="6356350"/>
            <a:ext cx="37049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F43DED-C09A-4435-9D5B-BE9FA38CA971}"/>
              </a:ext>
            </a:extLst>
          </p:cNvPr>
          <p:cNvSpPr txBox="1"/>
          <p:nvPr/>
        </p:nvSpPr>
        <p:spPr>
          <a:xfrm>
            <a:off x="531170" y="1300279"/>
            <a:ext cx="1096657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The dynamic display shows the student making choices to put words together.  Teacher clearly marks “P” for Prompt “I” for Independence.</a:t>
            </a:r>
          </a:p>
        </p:txBody>
      </p:sp>
      <p:pic>
        <p:nvPicPr>
          <p:cNvPr id="8" name="irc_mi" descr="https://s-media-cache-ak0.pinimg.com/236x/b8/6b/81/b86b8111f01efcf66a2e1c148e1141a8.jpg">
            <a:extLst>
              <a:ext uri="{FF2B5EF4-FFF2-40B4-BE49-F238E27FC236}">
                <a16:creationId xmlns:a16="http://schemas.microsoft.com/office/drawing/2014/main" id="{F95F34B4-A970-42A7-ADA4-571F541B023D}"/>
              </a:ext>
            </a:extLst>
          </p:cNvPr>
          <p:cNvPicPr>
            <a:picLocks/>
          </p:cNvPicPr>
          <p:nvPr/>
        </p:nvPicPr>
        <p:blipFill>
          <a:blip r:embed="rId3" cstate="print"/>
          <a:srcRect b="28947"/>
          <a:stretch>
            <a:fillRect/>
          </a:stretch>
        </p:blipFill>
        <p:spPr bwMode="auto">
          <a:xfrm>
            <a:off x="6674285" y="2264059"/>
            <a:ext cx="4823460" cy="4063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 descr="C:\Users\labbb\Dropbox\MCAS-Alt\2017 MCAS-Alt\Writing Samples\Deb change to JPeg\NP-Writing opinion good sample comm board\NP- Writing opinion good sample w-communication board and support evidence_Page_14.jpg">
            <a:extLst>
              <a:ext uri="{FF2B5EF4-FFF2-40B4-BE49-F238E27FC236}">
                <a16:creationId xmlns:a16="http://schemas.microsoft.com/office/drawing/2014/main" id="{E4CF933C-0459-4BA1-94BC-390BF6F13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277" t="8336" r="1380" b="5519"/>
          <a:stretch/>
        </p:blipFill>
        <p:spPr bwMode="auto">
          <a:xfrm>
            <a:off x="531170" y="2264059"/>
            <a:ext cx="5828183" cy="4074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9914631-A309-4DBC-BF0D-38C5B6754C81}"/>
              </a:ext>
            </a:extLst>
          </p:cNvPr>
          <p:cNvGrpSpPr/>
          <p:nvPr/>
        </p:nvGrpSpPr>
        <p:grpSpPr>
          <a:xfrm>
            <a:off x="7068239" y="2264059"/>
            <a:ext cx="2911784" cy="468987"/>
            <a:chOff x="6833938" y="1661903"/>
            <a:chExt cx="3084722" cy="4689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B31673-B21C-4B4B-BA53-B85FC433E47F}"/>
                </a:ext>
              </a:extLst>
            </p:cNvPr>
            <p:cNvSpPr txBox="1"/>
            <p:nvPr/>
          </p:nvSpPr>
          <p:spPr>
            <a:xfrm>
              <a:off x="6833938" y="1730780"/>
              <a:ext cx="336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33D693-D263-44FB-8633-64FFCC03056C}"/>
                </a:ext>
              </a:extLst>
            </p:cNvPr>
            <p:cNvSpPr txBox="1"/>
            <p:nvPr/>
          </p:nvSpPr>
          <p:spPr>
            <a:xfrm>
              <a:off x="8803113" y="1661903"/>
              <a:ext cx="336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CB37CF-3EBE-432A-B345-ACCFEF550B42}"/>
                </a:ext>
              </a:extLst>
            </p:cNvPr>
            <p:cNvSpPr txBox="1"/>
            <p:nvPr/>
          </p:nvSpPr>
          <p:spPr>
            <a:xfrm>
              <a:off x="7444797" y="1715392"/>
              <a:ext cx="336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7B0074-DC87-42ED-A311-FE816D1317E7}"/>
                </a:ext>
              </a:extLst>
            </p:cNvPr>
            <p:cNvSpPr txBox="1"/>
            <p:nvPr/>
          </p:nvSpPr>
          <p:spPr>
            <a:xfrm>
              <a:off x="9581777" y="1688648"/>
              <a:ext cx="336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868DE8-81B9-4455-BCA0-D1788E5FC089}"/>
                </a:ext>
              </a:extLst>
            </p:cNvPr>
            <p:cNvSpPr txBox="1"/>
            <p:nvPr/>
          </p:nvSpPr>
          <p:spPr>
            <a:xfrm>
              <a:off x="8126587" y="1707698"/>
              <a:ext cx="336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666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081" y="288925"/>
            <a:ext cx="2940908" cy="650189"/>
          </a:xfrm>
        </p:spPr>
        <p:txBody>
          <a:bodyPr/>
          <a:lstStyle/>
          <a:p>
            <a:r>
              <a:rPr lang="en-US" sz="3600" b="1" dirty="0"/>
              <a:t>ELA–Writing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080" y="1520114"/>
            <a:ext cx="11434119" cy="4916900"/>
          </a:xfrm>
        </p:spPr>
        <p:txBody>
          <a:bodyPr/>
          <a:lstStyle/>
          <a:p>
            <a:pPr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No data chart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is required.</a:t>
            </a:r>
          </a:p>
          <a:p>
            <a:pPr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 Include the completed Work Sample Description label for each writing sample.</a:t>
            </a:r>
          </a:p>
          <a:p>
            <a:pPr marL="228600" lvl="1" indent="-228600">
              <a:spcAft>
                <a:spcPts val="1200"/>
              </a:spcAft>
              <a:tabLst>
                <a:tab pos="230188" algn="l"/>
              </a:tabLst>
            </a:pPr>
            <a:r>
              <a:rPr lang="en-US" dirty="0">
                <a:solidFill>
                  <a:srgbClr val="002060"/>
                </a:solidFill>
                <a:latin typeface="+mn-lt"/>
              </a:rPr>
              <a:t> Final samples should reflect communication generated 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by the student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.</a:t>
            </a:r>
          </a:p>
          <a:p>
            <a:pPr marL="284163" indent="-284163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Samples for students at access skill level </a:t>
            </a:r>
            <a:r>
              <a:rPr lang="en-US" sz="2800" i="1" dirty="0">
                <a:solidFill>
                  <a:srgbClr val="002060"/>
                </a:solidFill>
                <a:latin typeface="+mn-lt"/>
              </a:rPr>
              <a:t>must include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a final written product representing how the student participated in the creation of the sample.</a:t>
            </a:r>
          </a:p>
          <a:p>
            <a:pPr marL="284163" indent="-284163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Writing samples that include bathroom-related routines will </a:t>
            </a:r>
            <a:r>
              <a:rPr lang="en-US" sz="2800" i="1" dirty="0">
                <a:solidFill>
                  <a:srgbClr val="002060"/>
                </a:solidFill>
                <a:latin typeface="+mn-lt"/>
              </a:rPr>
              <a:t>not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 be scored nor will they be counted toward the minimum requirement.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49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057CE-A33C-4195-ADD1-F1594C109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256880"/>
            <a:ext cx="5414254" cy="67429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What does ELA-Writing assess?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1696B517-528A-4495-AE95-04F7381BF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23" y="1647162"/>
            <a:ext cx="5320349" cy="495395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ELA</a:t>
            </a:r>
            <a:r>
              <a:rPr lang="en-US" sz="2800" dirty="0">
                <a:solidFill>
                  <a:srgbClr val="002060"/>
                </a:solidFill>
                <a:latin typeface="+mn-lt"/>
                <a:sym typeface="Symbol"/>
              </a:rPr>
              <a:t>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Writing assesses expressive communication by the student: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sharing experiences,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opinions, preferences,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ideas, and/or facts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discussing books, articles, stories, videos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poetry, imagery, 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sharing knowledge with an audience</a:t>
            </a:r>
          </a:p>
          <a:p>
            <a:pPr marL="457200" lvl="1" indent="0">
              <a:lnSpc>
                <a:spcPct val="90000"/>
              </a:lnSpc>
              <a:spcAft>
                <a:spcPts val="1200"/>
              </a:spcAft>
              <a:buClr>
                <a:schemeClr val="tx1">
                  <a:lumMod val="60000"/>
                  <a:lumOff val="40000"/>
                </a:schemeClr>
              </a:buClr>
              <a:buNone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90000"/>
              </a:lnSpc>
              <a:buNone/>
            </a:pPr>
            <a:endParaRPr lang="en-US" sz="1600" dirty="0">
              <a:latin typeface="+mn-lt"/>
            </a:endParaRPr>
          </a:p>
          <a:p>
            <a:pPr lvl="1">
              <a:lnSpc>
                <a:spcPct val="90000"/>
              </a:lnSpc>
              <a:buNone/>
            </a:pPr>
            <a:endParaRPr lang="en-US" sz="1600" dirty="0"/>
          </a:p>
        </p:txBody>
      </p:sp>
      <p:pic>
        <p:nvPicPr>
          <p:cNvPr id="8" name="Picture 7" descr="A hand holding an object in his hand&#10;&#10;Description automatically generated">
            <a:extLst>
              <a:ext uri="{FF2B5EF4-FFF2-40B4-BE49-F238E27FC236}">
                <a16:creationId xmlns:a16="http://schemas.microsoft.com/office/drawing/2014/main" id="{0F032349-91A5-4EA1-A75F-E909B55D5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04" r="22992" b="-4"/>
          <a:stretch/>
        </p:blipFill>
        <p:spPr>
          <a:xfrm>
            <a:off x="6420041" y="1237370"/>
            <a:ext cx="2236083" cy="22360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E474A3-70A1-44DE-9141-B6F0684307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38" r="70" b="2"/>
          <a:stretch/>
        </p:blipFill>
        <p:spPr>
          <a:xfrm>
            <a:off x="9468511" y="1221367"/>
            <a:ext cx="2481161" cy="2241820"/>
          </a:xfrm>
          <a:prstGeom prst="rect">
            <a:avLst/>
          </a:prstGeom>
        </p:spPr>
      </p:pic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66BA2FD0-E03B-45FF-8BA7-1E673C56F8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82" r="24492" b="-1"/>
          <a:stretch/>
        </p:blipFill>
        <p:spPr>
          <a:xfrm>
            <a:off x="7588079" y="3894044"/>
            <a:ext cx="3002293" cy="25598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90DBE9-EED7-4E16-93F4-D6129E764D4C}"/>
              </a:ext>
            </a:extLst>
          </p:cNvPr>
          <p:cNvSpPr/>
          <p:nvPr/>
        </p:nvSpPr>
        <p:spPr>
          <a:xfrm>
            <a:off x="5908240" y="3575666"/>
            <a:ext cx="3002281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280988">
              <a:lnSpc>
                <a:spcPct val="90000"/>
              </a:lnSpc>
              <a:buClr>
                <a:schemeClr val="tx1">
                  <a:lumMod val="60000"/>
                  <a:lumOff val="40000"/>
                </a:schemeClr>
              </a:buClr>
            </a:pPr>
            <a:r>
              <a:rPr lang="en-US" sz="1600" dirty="0">
                <a:solidFill>
                  <a:srgbClr val="002060"/>
                </a:solidFill>
              </a:rPr>
              <a:t>hold a writing instrument  </a:t>
            </a:r>
            <a:r>
              <a:rPr lang="en-US" sz="1600" dirty="0">
                <a:solidFill>
                  <a:schemeClr val="bg1"/>
                </a:solidFill>
              </a:rPr>
              <a:t>                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DA8A1D-C491-4F09-990C-BAE3854F292F}"/>
              </a:ext>
            </a:extLst>
          </p:cNvPr>
          <p:cNvSpPr/>
          <p:nvPr/>
        </p:nvSpPr>
        <p:spPr>
          <a:xfrm>
            <a:off x="6283762" y="52447"/>
            <a:ext cx="56405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ELA-Writing </a:t>
            </a:r>
            <a:r>
              <a:rPr lang="en-US" sz="3200" b="1" u="sng" dirty="0">
                <a:solidFill>
                  <a:schemeClr val="bg1"/>
                </a:solidFill>
                <a:latin typeface="+mj-lt"/>
              </a:rPr>
              <a:t>does not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assess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a student’s ability to: 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FE7026-CC6C-482E-A149-1A5570802548}"/>
              </a:ext>
            </a:extLst>
          </p:cNvPr>
          <p:cNvSpPr/>
          <p:nvPr/>
        </p:nvSpPr>
        <p:spPr>
          <a:xfrm>
            <a:off x="9585355" y="3477695"/>
            <a:ext cx="2157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copy letters or words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C30B69-BBA6-423F-B72D-59DCA764ECA8}"/>
              </a:ext>
            </a:extLst>
          </p:cNvPr>
          <p:cNvSpPr/>
          <p:nvPr/>
        </p:nvSpPr>
        <p:spPr>
          <a:xfrm>
            <a:off x="7974020" y="6349722"/>
            <a:ext cx="2244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trace letters or words </a:t>
            </a:r>
          </a:p>
        </p:txBody>
      </p:sp>
      <p:sp>
        <p:nvSpPr>
          <p:cNvPr id="19" name="Flowchart: Summing Junction 18">
            <a:extLst>
              <a:ext uri="{FF2B5EF4-FFF2-40B4-BE49-F238E27FC236}">
                <a16:creationId xmlns:a16="http://schemas.microsoft.com/office/drawing/2014/main" id="{6255A0D4-717C-4C26-A223-B9AF9D6E5A18}"/>
              </a:ext>
            </a:extLst>
          </p:cNvPr>
          <p:cNvSpPr/>
          <p:nvPr/>
        </p:nvSpPr>
        <p:spPr>
          <a:xfrm>
            <a:off x="6445421" y="1224168"/>
            <a:ext cx="2210703" cy="2381810"/>
          </a:xfrm>
          <a:prstGeom prst="flowChartSummingJuncti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Summing Junction 28">
            <a:extLst>
              <a:ext uri="{FF2B5EF4-FFF2-40B4-BE49-F238E27FC236}">
                <a16:creationId xmlns:a16="http://schemas.microsoft.com/office/drawing/2014/main" id="{198513BA-5EB5-4B4A-A020-59FB2A3E907E}"/>
              </a:ext>
            </a:extLst>
          </p:cNvPr>
          <p:cNvSpPr/>
          <p:nvPr/>
        </p:nvSpPr>
        <p:spPr>
          <a:xfrm>
            <a:off x="9502098" y="1130409"/>
            <a:ext cx="2210702" cy="2381810"/>
          </a:xfrm>
          <a:prstGeom prst="flowChartSummingJuncti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Summing Junction 30">
            <a:extLst>
              <a:ext uri="{FF2B5EF4-FFF2-40B4-BE49-F238E27FC236}">
                <a16:creationId xmlns:a16="http://schemas.microsoft.com/office/drawing/2014/main" id="{FE9DE648-577F-406B-99C5-7B30A279310D}"/>
              </a:ext>
            </a:extLst>
          </p:cNvPr>
          <p:cNvSpPr/>
          <p:nvPr/>
        </p:nvSpPr>
        <p:spPr>
          <a:xfrm>
            <a:off x="8027044" y="4067686"/>
            <a:ext cx="2210702" cy="2381810"/>
          </a:xfrm>
          <a:prstGeom prst="flowChartSummingJuncti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8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7E633-850D-4989-9B9B-598F33EA5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10" y="268317"/>
            <a:ext cx="10906008" cy="64417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dirty="0">
                <a:latin typeface="+mj-lt"/>
                <a:cs typeface="+mj-cs"/>
              </a:rPr>
              <a:t>Some Writing Samples Shared with Us…</a:t>
            </a:r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C201158-ADB4-4A99-A1DE-F8DF19157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22223" r="8747" b="19493"/>
          <a:stretch/>
        </p:blipFill>
        <p:spPr>
          <a:xfrm>
            <a:off x="8610600" y="1967311"/>
            <a:ext cx="3259015" cy="338680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23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365574-E17A-488E-9142-9209A533B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18746" r="9334" b="18648"/>
          <a:stretch/>
        </p:blipFill>
        <p:spPr>
          <a:xfrm>
            <a:off x="4802770" y="1978278"/>
            <a:ext cx="3154266" cy="337343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369705E-4F3B-4358-93B7-36141B747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4"/>
          <a:stretch/>
        </p:blipFill>
        <p:spPr>
          <a:xfrm>
            <a:off x="710355" y="1967311"/>
            <a:ext cx="3553968" cy="34022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9487DB1-5B6F-4AB2-87F4-30AF63D3292A}"/>
              </a:ext>
            </a:extLst>
          </p:cNvPr>
          <p:cNvSpPr txBox="1">
            <a:spLocks/>
          </p:cNvSpPr>
          <p:nvPr/>
        </p:nvSpPr>
        <p:spPr>
          <a:xfrm>
            <a:off x="2200649" y="1417245"/>
            <a:ext cx="7412329" cy="45157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US" sz="2800" dirty="0">
                <a:solidFill>
                  <a:srgbClr val="003399"/>
                </a:solidFill>
                <a:latin typeface="+mj-lt"/>
                <a:cs typeface="+mj-cs"/>
              </a:rPr>
              <a:t>Directions: </a:t>
            </a:r>
            <a:r>
              <a:rPr lang="en-US" sz="2800" i="1" dirty="0">
                <a:solidFill>
                  <a:srgbClr val="003399"/>
                </a:solidFill>
                <a:latin typeface="+mj-lt"/>
                <a:cs typeface="+mj-cs"/>
              </a:rPr>
              <a:t>Create a caption for each picture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785D9C-8802-4215-B0C8-BD079B2AFBE2}"/>
              </a:ext>
            </a:extLst>
          </p:cNvPr>
          <p:cNvCxnSpPr/>
          <p:nvPr/>
        </p:nvCxnSpPr>
        <p:spPr>
          <a:xfrm>
            <a:off x="882869" y="6064469"/>
            <a:ext cx="100478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77467AA-7F77-4A32-B561-E829A5A19DE8}"/>
              </a:ext>
            </a:extLst>
          </p:cNvPr>
          <p:cNvSpPr txBox="1"/>
          <p:nvPr/>
        </p:nvSpPr>
        <p:spPr>
          <a:xfrm>
            <a:off x="710355" y="5266244"/>
            <a:ext cx="2568873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The cat is not happy with her suit. The back of her tail looks like them things you dust stuff with.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E035DA-53E3-43C6-9DED-27F106AE5502}"/>
              </a:ext>
            </a:extLst>
          </p:cNvPr>
          <p:cNvSpPr txBox="1"/>
          <p:nvPr/>
        </p:nvSpPr>
        <p:spPr>
          <a:xfrm>
            <a:off x="5002565" y="5242788"/>
            <a:ext cx="2568873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Oh no the lunch lady! The kids are going to eat me. And the students are so hungry. I am not like the other cafeteria food.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499322-BE1D-4A03-B16F-3F4FE59BBF76}"/>
              </a:ext>
            </a:extLst>
          </p:cNvPr>
          <p:cNvSpPr txBox="1"/>
          <p:nvPr/>
        </p:nvSpPr>
        <p:spPr>
          <a:xfrm>
            <a:off x="8942131" y="5219820"/>
            <a:ext cx="2568873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It’s when I first got potty trained. It didn’t go as planned. I tried to hold myself up and I just literally fell in.</a:t>
            </a:r>
          </a:p>
        </p:txBody>
      </p:sp>
    </p:spTree>
    <p:extLst>
      <p:ext uri="{BB962C8B-B14F-4D97-AF65-F5344CB8AC3E}">
        <p14:creationId xmlns:p14="http://schemas.microsoft.com/office/powerpoint/2010/main" val="422195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F396-AF27-4FFE-AE0B-A42A0560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780" y="590636"/>
            <a:ext cx="7231118" cy="3844730"/>
          </a:xfrm>
          <a:solidFill>
            <a:srgbClr val="FFFF00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 defTabSz="115888">
              <a:spcBef>
                <a:spcPts val="600"/>
              </a:spcBef>
              <a:spcAft>
                <a:spcPts val="600"/>
              </a:spcAft>
              <a:tabLst>
                <a:tab pos="115888" algn="l"/>
              </a:tabLst>
            </a:pPr>
            <a:r>
              <a:rPr lang="en-US" sz="3600" b="1" u="sng" dirty="0">
                <a:solidFill>
                  <a:srgbClr val="0033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Grades 5, 8, and High School </a:t>
            </a:r>
            <a:br>
              <a:rPr lang="en-US" sz="3600" b="1" u="sng" dirty="0">
                <a:solidFill>
                  <a:srgbClr val="0033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3600" dirty="0">
                <a:solidFill>
                  <a:srgbClr val="0033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rgbClr val="0033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Science and Technology/Engineering:</a:t>
            </a:r>
            <a:br>
              <a:rPr lang="en-US" sz="3600" dirty="0">
                <a:solidFill>
                  <a:srgbClr val="0033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3600" dirty="0">
                <a:solidFill>
                  <a:srgbClr val="0033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rgbClr val="0033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September 29, 1:00 p.m.</a:t>
            </a:r>
            <a:br>
              <a:rPr lang="en-US" sz="3600" dirty="0">
                <a:solidFill>
                  <a:srgbClr val="0033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3600" dirty="0">
                <a:solidFill>
                  <a:srgbClr val="0033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rgbClr val="0033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October 4, 10:00 a.m.</a:t>
            </a:r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B580E9D8-BF7B-4084-9B1B-DD91EFA57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271" r="3831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84004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AFC36B0-4AD1-44AB-96C1-76527DDE7F8C}"/>
              </a:ext>
            </a:extLst>
          </p:cNvPr>
          <p:cNvSpPr txBox="1"/>
          <p:nvPr/>
        </p:nvSpPr>
        <p:spPr>
          <a:xfrm>
            <a:off x="0" y="963497"/>
            <a:ext cx="121919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Segoe SemiBold" panose="020B0703040204020203" pitchFamily="34" charset="0"/>
                <a:ea typeface="Segoe UI Black" panose="020B0A02040204020203" pitchFamily="34" charset="0"/>
                <a:cs typeface="Segoe SemiBold" panose="020B0703040204020203" pitchFamily="34" charset="0"/>
              </a:rPr>
              <a:t>THANK YOU</a:t>
            </a:r>
            <a:endParaRPr lang="zh-CN" altLang="en-US" sz="11500" dirty="0">
              <a:solidFill>
                <a:schemeClr val="bg1"/>
              </a:solidFill>
              <a:latin typeface="Segoe SemiBold" panose="020B0703040204020203" pitchFamily="34" charset="0"/>
              <a:cs typeface="Segoe SemiBold" panose="020B0703040204020203" pitchFamily="34" charset="0"/>
            </a:endParaRPr>
          </a:p>
        </p:txBody>
      </p:sp>
      <p:pic>
        <p:nvPicPr>
          <p:cNvPr id="7" name="图片 6" descr="Phone icon">
            <a:extLst>
              <a:ext uri="{FF2B5EF4-FFF2-40B4-BE49-F238E27FC236}">
                <a16:creationId xmlns:a16="http://schemas.microsoft.com/office/drawing/2014/main" id="{B02E2B40-C340-4A62-9DFE-7AD50B50B8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91" t="25979" r="24249" b="25362"/>
          <a:stretch/>
        </p:blipFill>
        <p:spPr>
          <a:xfrm>
            <a:off x="1968171" y="3994418"/>
            <a:ext cx="336075" cy="32154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92D2954-C2DD-4172-8B10-E4A8A6E0EFEE}"/>
              </a:ext>
            </a:extLst>
          </p:cNvPr>
          <p:cNvSpPr txBox="1"/>
          <p:nvPr/>
        </p:nvSpPr>
        <p:spPr>
          <a:xfrm>
            <a:off x="2304246" y="3955134"/>
            <a:ext cx="2356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Segoe SemiBold" panose="020B0703040204020203" pitchFamily="34" charset="0"/>
                <a:cs typeface="Segoe SemiBold" panose="020B0703040204020203" pitchFamily="34" charset="0"/>
              </a:rPr>
              <a:t>781.338.3625</a:t>
            </a:r>
            <a:endParaRPr lang="zh-CN" altLang="en-US" sz="2000" dirty="0">
              <a:solidFill>
                <a:schemeClr val="bg1"/>
              </a:solidFill>
              <a:latin typeface="Segoe SemiBold" panose="020B0703040204020203" pitchFamily="34" charset="0"/>
              <a:cs typeface="Segoe SemiBold" panose="020B0703040204020203" pitchFamily="34" charset="0"/>
            </a:endParaRPr>
          </a:p>
        </p:txBody>
      </p:sp>
      <p:pic>
        <p:nvPicPr>
          <p:cNvPr id="10" name="图片 9" descr="email icon">
            <a:extLst>
              <a:ext uri="{FF2B5EF4-FFF2-40B4-BE49-F238E27FC236}">
                <a16:creationId xmlns:a16="http://schemas.microsoft.com/office/drawing/2014/main" id="{29115377-BD10-4D4C-A9C7-0FAEFD1333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60" t="19266" r="18307" b="28003"/>
          <a:stretch/>
        </p:blipFill>
        <p:spPr>
          <a:xfrm>
            <a:off x="5473696" y="3955134"/>
            <a:ext cx="423731" cy="37468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702F5C2-4DC0-4CA8-AF5F-AA20DC05FA81}"/>
              </a:ext>
            </a:extLst>
          </p:cNvPr>
          <p:cNvSpPr txBox="1"/>
          <p:nvPr/>
        </p:nvSpPr>
        <p:spPr>
          <a:xfrm>
            <a:off x="5897427" y="3955134"/>
            <a:ext cx="4695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Segoe SemiBold" panose="020B0703040204020203" pitchFamily="34" charset="0"/>
                <a:cs typeface="Segoe SemiBold" panose="020B0703040204020203" pitchFamily="34" charset="0"/>
              </a:rPr>
              <a:t>Debra.d.hand@mass.gov</a:t>
            </a:r>
            <a:endParaRPr lang="zh-CN" altLang="en-US" sz="2000" dirty="0">
              <a:solidFill>
                <a:schemeClr val="bg1"/>
              </a:solidFill>
              <a:latin typeface="Segoe SemiBold" panose="020B0703040204020203" pitchFamily="34" charset="0"/>
              <a:cs typeface="Segoe SemiBold" panose="020B0703040204020203" pitchFamily="34" charset="0"/>
            </a:endParaRPr>
          </a:p>
        </p:txBody>
      </p:sp>
      <p:pic>
        <p:nvPicPr>
          <p:cNvPr id="13" name="图片 12" descr="website icon">
            <a:extLst>
              <a:ext uri="{FF2B5EF4-FFF2-40B4-BE49-F238E27FC236}">
                <a16:creationId xmlns:a16="http://schemas.microsoft.com/office/drawing/2014/main" id="{130DF23C-95E6-48AF-A183-DB17A7C7D4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47" t="18945" r="20669" b="17724"/>
          <a:stretch/>
        </p:blipFill>
        <p:spPr>
          <a:xfrm>
            <a:off x="1953995" y="4355244"/>
            <a:ext cx="439476" cy="52038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2246D95-2355-47E1-9E27-1351EA05075A}"/>
              </a:ext>
            </a:extLst>
          </p:cNvPr>
          <p:cNvSpPr txBox="1"/>
          <p:nvPr/>
        </p:nvSpPr>
        <p:spPr>
          <a:xfrm>
            <a:off x="2320907" y="4415383"/>
            <a:ext cx="3013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Segoe SemiBold" panose="020B0703040204020203" pitchFamily="34" charset="0"/>
                <a:cs typeface="Segoe SemiBold" panose="020B0703040204020203" pitchFamily="34" charset="0"/>
              </a:rPr>
              <a:t>www.doe.mass.edu</a:t>
            </a:r>
            <a:endParaRPr lang="zh-CN" altLang="en-US" sz="2000" dirty="0">
              <a:solidFill>
                <a:schemeClr val="bg1"/>
              </a:solidFill>
              <a:latin typeface="Segoe SemiBold" panose="020B0703040204020203" pitchFamily="34" charset="0"/>
              <a:cs typeface="Segoe SemiBold" panose="020B0703040204020203" pitchFamily="34" charset="0"/>
            </a:endParaRPr>
          </a:p>
        </p:txBody>
      </p:sp>
      <p:pic>
        <p:nvPicPr>
          <p:cNvPr id="16" name="图片 15" descr="address icon">
            <a:extLst>
              <a:ext uri="{FF2B5EF4-FFF2-40B4-BE49-F238E27FC236}">
                <a16:creationId xmlns:a16="http://schemas.microsoft.com/office/drawing/2014/main" id="{3155BFC2-CE51-4BB4-882C-F8ADA0A7E5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39" t="15745" r="18234" b="17372"/>
          <a:stretch/>
        </p:blipFill>
        <p:spPr>
          <a:xfrm flipH="1">
            <a:off x="5450435" y="4393191"/>
            <a:ext cx="439479" cy="44449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5D838ABB-2920-4CCA-BBF1-F1299182F9FE}"/>
              </a:ext>
            </a:extLst>
          </p:cNvPr>
          <p:cNvSpPr txBox="1"/>
          <p:nvPr/>
        </p:nvSpPr>
        <p:spPr>
          <a:xfrm>
            <a:off x="5806772" y="4415383"/>
            <a:ext cx="5079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Segoe SemiBold" panose="020B0703040204020203" pitchFamily="34" charset="0"/>
                <a:cs typeface="Segoe SemiBold" panose="020B0703040204020203" pitchFamily="34" charset="0"/>
              </a:rPr>
              <a:t>75 Pleasant Street, Malden, MA 02148</a:t>
            </a:r>
            <a:endParaRPr lang="zh-CN" altLang="en-US" sz="2000" dirty="0">
              <a:solidFill>
                <a:schemeClr val="bg1"/>
              </a:solidFill>
              <a:latin typeface="Segoe SemiBold" panose="020B0703040204020203" pitchFamily="34" charset="0"/>
              <a:cs typeface="Segoe SemiBold" panose="020B0703040204020203" pitchFamily="34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7702F5C2-4DC0-4CA8-AF5F-AA20DC05FA81}"/>
              </a:ext>
            </a:extLst>
          </p:cNvPr>
          <p:cNvSpPr txBox="1"/>
          <p:nvPr/>
        </p:nvSpPr>
        <p:spPr>
          <a:xfrm>
            <a:off x="0" y="3288654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Segoe SemiBold" panose="020B0703040204020203" pitchFamily="34" charset="0"/>
                <a:cs typeface="Segoe SemiBold" panose="020B0703040204020203" pitchFamily="34" charset="0"/>
              </a:rPr>
              <a:t>Debra Hand, MCAS-Alt Coordinator</a:t>
            </a:r>
            <a:endParaRPr lang="zh-CN" altLang="en-US" sz="2000" b="1" dirty="0">
              <a:solidFill>
                <a:schemeClr val="bg1"/>
              </a:solidFill>
              <a:latin typeface="Segoe SemiBold" panose="020B0703040204020203" pitchFamily="34" charset="0"/>
              <a:cs typeface="Segoe SemiBold" panose="020B0703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8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91267"/>
            <a:ext cx="12192000" cy="7258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42900" indent="-342900" algn="ctr">
              <a:defRPr/>
            </a:pPr>
            <a:r>
              <a:rPr lang="en-US" sz="4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Student’s Primary Mode of Communication</a:t>
            </a:r>
          </a:p>
        </p:txBody>
      </p:sp>
      <p:pic>
        <p:nvPicPr>
          <p:cNvPr id="8" name="Picture 7" descr="Writing devices possibilities.jpg"/>
          <p:cNvPicPr>
            <a:picLocks noChangeAspect="1"/>
          </p:cNvPicPr>
          <p:nvPr/>
        </p:nvPicPr>
        <p:blipFill rotWithShape="1">
          <a:blip r:embed="rId3" cstate="print"/>
          <a:srcRect t="19664" r="-1" b="20401"/>
          <a:stretch/>
        </p:blipFill>
        <p:spPr>
          <a:xfrm>
            <a:off x="3649321" y="3"/>
            <a:ext cx="4609359" cy="2130473"/>
          </a:xfrm>
          <a:custGeom>
            <a:avLst/>
            <a:gdLst/>
            <a:ahLst/>
            <a:cxnLst/>
            <a:rect l="l" t="t" r="r" b="b"/>
            <a:pathLst>
              <a:path w="4609359" h="2130473">
                <a:moveTo>
                  <a:pt x="986689" y="0"/>
                </a:moveTo>
                <a:lnTo>
                  <a:pt x="4609359" y="0"/>
                </a:lnTo>
                <a:lnTo>
                  <a:pt x="3622670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0" name="Picture 30" descr="word wall as seen in a classroom"/>
          <p:cNvPicPr>
            <a:picLocks noChangeAspect="1" noChangeArrowheads="1"/>
          </p:cNvPicPr>
          <p:nvPr/>
        </p:nvPicPr>
        <p:blipFill rotWithShape="1">
          <a:blip r:embed="rId4" cstate="screen"/>
          <a:srcRect t="8103" b="18957"/>
          <a:stretch/>
        </p:blipFill>
        <p:spPr bwMode="auto">
          <a:xfrm>
            <a:off x="-2" y="4689793"/>
            <a:ext cx="4908824" cy="2175160"/>
          </a:xfrm>
          <a:custGeom>
            <a:avLst/>
            <a:gdLst/>
            <a:ahLst/>
            <a:cxnLst/>
            <a:rect l="l" t="t" r="r" b="b"/>
            <a:pathLst>
              <a:path w="4908824" h="2175160">
                <a:moveTo>
                  <a:pt x="0" y="0"/>
                </a:moveTo>
                <a:lnTo>
                  <a:pt x="4908824" y="0"/>
                </a:lnTo>
                <a:lnTo>
                  <a:pt x="3901440" y="2175160"/>
                </a:lnTo>
                <a:lnTo>
                  <a:pt x="0" y="2175160"/>
                </a:lnTo>
                <a:close/>
              </a:path>
            </a:pathLst>
          </a:custGeom>
          <a:noFill/>
        </p:spPr>
      </p:pic>
      <p:pic>
        <p:nvPicPr>
          <p:cNvPr id="9" name="Picture 8" descr="&lt;strong&gt;Pencil&lt;/strong&gt; | Free Stock Photo | Illustration of a &lt;strong&gt;pencil&lt;/strong&gt; | # 1422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5" r="2" b="20428"/>
          <a:stretch/>
        </p:blipFill>
        <p:spPr>
          <a:xfrm>
            <a:off x="281150" y="468270"/>
            <a:ext cx="3506121" cy="1669161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991" r="3" b="45416"/>
          <a:stretch/>
        </p:blipFill>
        <p:spPr>
          <a:xfrm>
            <a:off x="7431341" y="1"/>
            <a:ext cx="4760659" cy="2130473"/>
          </a:xfrm>
          <a:custGeom>
            <a:avLst/>
            <a:gdLst/>
            <a:ahLst/>
            <a:cxnLst/>
            <a:rect l="l" t="t" r="r" b="b"/>
            <a:pathLst>
              <a:path w="4760659" h="2130473">
                <a:moveTo>
                  <a:pt x="986689" y="0"/>
                </a:moveTo>
                <a:lnTo>
                  <a:pt x="4760659" y="0"/>
                </a:lnTo>
                <a:lnTo>
                  <a:pt x="4760659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3" name="Picture 12" descr="A picture containing table, indoor, wooden, desk&#10;&#10;Description automatically generated">
            <a:extLst>
              <a:ext uri="{FF2B5EF4-FFF2-40B4-BE49-F238E27FC236}">
                <a16:creationId xmlns:a16="http://schemas.microsoft.com/office/drawing/2014/main" id="{0FC53F9D-1333-4397-AB0A-6E22A95CB6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16640" r="-1" b="18488"/>
          <a:stretch/>
        </p:blipFill>
        <p:spPr>
          <a:xfrm>
            <a:off x="7716860" y="4683319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7" name="Picture 6" descr="A picture containing conch, brown, different, cat&#10;&#10;Description automatically generated">
            <a:extLst>
              <a:ext uri="{FF2B5EF4-FFF2-40B4-BE49-F238E27FC236}">
                <a16:creationId xmlns:a16="http://schemas.microsoft.com/office/drawing/2014/main" id="{B72E1826-40B0-4366-A45F-1875885525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17256" r="-1" b="22639"/>
          <a:stretch/>
        </p:blipFill>
        <p:spPr>
          <a:xfrm>
            <a:off x="4023017" y="4726949"/>
            <a:ext cx="4553423" cy="2144959"/>
          </a:xfrm>
          <a:custGeom>
            <a:avLst/>
            <a:gdLst/>
            <a:ahLst/>
            <a:cxnLst/>
            <a:rect l="l" t="t" r="r" b="b"/>
            <a:pathLst>
              <a:path w="4523640" h="2175160">
                <a:moveTo>
                  <a:pt x="0" y="0"/>
                </a:moveTo>
                <a:lnTo>
                  <a:pt x="4523640" y="0"/>
                </a:lnTo>
                <a:lnTo>
                  <a:pt x="3516256" y="2175160"/>
                </a:lnTo>
                <a:lnTo>
                  <a:pt x="0" y="2175160"/>
                </a:lnTo>
                <a:lnTo>
                  <a:pt x="0" y="2174920"/>
                </a:lnTo>
                <a:lnTo>
                  <a:pt x="14159" y="2174920"/>
                </a:lnTo>
                <a:lnTo>
                  <a:pt x="1021100" y="718"/>
                </a:lnTo>
                <a:lnTo>
                  <a:pt x="0" y="718"/>
                </a:lnTo>
                <a:close/>
              </a:path>
            </a:pathLst>
          </a:custGeom>
        </p:spPr>
      </p:pic>
      <p:pic>
        <p:nvPicPr>
          <p:cNvPr id="16" name="Picture 15" descr="A close up of a keyboard&#10;&#10;Description automatically generated">
            <a:extLst>
              <a:ext uri="{FF2B5EF4-FFF2-40B4-BE49-F238E27FC236}">
                <a16:creationId xmlns:a16="http://schemas.microsoft.com/office/drawing/2014/main" id="{2AD2F831-AABA-4C5B-9B5C-B74B012F62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-2" y="4682838"/>
            <a:ext cx="2549238" cy="91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08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7" y="1611516"/>
            <a:ext cx="10715614" cy="4789283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600" b="1" dirty="0">
                <a:solidFill>
                  <a:srgbClr val="002060"/>
                </a:solidFill>
                <a:latin typeface="+mn-lt"/>
              </a:rPr>
              <a:t>Oral language</a:t>
            </a:r>
          </a:p>
          <a:p>
            <a:pPr lvl="1"/>
            <a:r>
              <a:rPr lang="en-US" sz="2600" b="1" dirty="0">
                <a:solidFill>
                  <a:srgbClr val="002060"/>
                </a:solidFill>
                <a:latin typeface="+mn-lt"/>
              </a:rPr>
              <a:t>Hand-writing</a:t>
            </a:r>
          </a:p>
          <a:p>
            <a:pPr lvl="1"/>
            <a:r>
              <a:rPr lang="en-US" sz="2600" b="1" dirty="0">
                <a:solidFill>
                  <a:srgbClr val="002060"/>
                </a:solidFill>
                <a:latin typeface="+mn-lt"/>
              </a:rPr>
              <a:t>Sounds </a:t>
            </a:r>
          </a:p>
          <a:p>
            <a:pPr lvl="1"/>
            <a:r>
              <a:rPr lang="en-US" sz="2600" b="1" dirty="0">
                <a:solidFill>
                  <a:srgbClr val="002060"/>
                </a:solidFill>
                <a:latin typeface="+mn-lt"/>
              </a:rPr>
              <a:t>Symbols (photos, icons)</a:t>
            </a:r>
          </a:p>
          <a:p>
            <a:pPr lvl="1"/>
            <a:r>
              <a:rPr lang="en-US" sz="2600" b="1" dirty="0">
                <a:solidFill>
                  <a:srgbClr val="002060"/>
                </a:solidFill>
                <a:latin typeface="+mn-lt"/>
              </a:rPr>
              <a:t>Objects</a:t>
            </a:r>
          </a:p>
          <a:p>
            <a:pPr lvl="1"/>
            <a:r>
              <a:rPr lang="en-US" sz="2600" b="1" dirty="0">
                <a:solidFill>
                  <a:srgbClr val="002060"/>
                </a:solidFill>
                <a:latin typeface="+mn-lt"/>
              </a:rPr>
              <a:t>Gestures</a:t>
            </a:r>
          </a:p>
          <a:p>
            <a:pPr lvl="1"/>
            <a:r>
              <a:rPr lang="en-US" sz="2600" b="1" dirty="0">
                <a:solidFill>
                  <a:srgbClr val="002060"/>
                </a:solidFill>
                <a:latin typeface="+mn-lt"/>
              </a:rPr>
              <a:t>Sign language</a:t>
            </a:r>
          </a:p>
          <a:p>
            <a:pPr lvl="1"/>
            <a:r>
              <a:rPr lang="en-US" sz="2600" b="1" dirty="0">
                <a:solidFill>
                  <a:srgbClr val="002060"/>
                </a:solidFill>
                <a:latin typeface="+mn-lt"/>
              </a:rPr>
              <a:t>Eye gaze</a:t>
            </a:r>
          </a:p>
          <a:p>
            <a:pPr lvl="1"/>
            <a:r>
              <a:rPr lang="en-US" sz="2600" b="1" dirty="0">
                <a:solidFill>
                  <a:srgbClr val="002060"/>
                </a:solidFill>
                <a:latin typeface="+mn-lt"/>
              </a:rPr>
              <a:t>High-tech device (e.g., Dynavox)</a:t>
            </a:r>
          </a:p>
          <a:p>
            <a:pPr lvl="1"/>
            <a:r>
              <a:rPr lang="en-US" sz="2600" b="1" dirty="0">
                <a:solidFill>
                  <a:srgbClr val="002060"/>
                </a:solidFill>
                <a:latin typeface="+mn-lt"/>
              </a:rPr>
              <a:t>Low-tech device (e.g., communication book)</a:t>
            </a:r>
          </a:p>
          <a:p>
            <a:pPr lvl="1"/>
            <a:r>
              <a:rPr lang="en-US" sz="2600" b="1" dirty="0">
                <a:solidFill>
                  <a:srgbClr val="002060"/>
                </a:solidFill>
                <a:latin typeface="+mn-lt"/>
              </a:rPr>
              <a:t>Other</a:t>
            </a:r>
          </a:p>
          <a:p>
            <a:pPr lvl="1"/>
            <a:endParaRPr lang="en-US" sz="2600" dirty="0">
              <a:latin typeface="+mn-lt"/>
            </a:endParaRPr>
          </a:p>
          <a:p>
            <a:pPr lvl="1"/>
            <a:endParaRPr lang="en-US" sz="26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3" y="379410"/>
            <a:ext cx="9787467" cy="838200"/>
          </a:xfrm>
        </p:spPr>
        <p:txBody>
          <a:bodyPr>
            <a:noAutofit/>
          </a:bodyPr>
          <a:lstStyle/>
          <a:p>
            <a:r>
              <a:rPr lang="en-US" b="1" dirty="0">
                <a:latin typeface="+mj-lt"/>
              </a:rPr>
              <a:t>How does </a:t>
            </a:r>
            <a:r>
              <a:rPr lang="en-US" b="1" i="1" dirty="0">
                <a:latin typeface="+mj-lt"/>
              </a:rPr>
              <a:t>your</a:t>
            </a:r>
            <a:r>
              <a:rPr lang="en-US" b="1" dirty="0">
                <a:latin typeface="+mj-lt"/>
              </a:rPr>
              <a:t> student communicate?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CDD06FFE-6424-461F-886A-57A129D1A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9520" y="77789"/>
            <a:ext cx="2243691" cy="303416"/>
          </a:xfrm>
          <a:prstGeom prst="rect">
            <a:avLst/>
          </a:prstGeom>
          <a:solidFill>
            <a:srgbClr val="CCECFF"/>
          </a:solidFill>
          <a:ln w="28575" algn="ctr">
            <a:solidFill>
              <a:srgbClr val="CCEC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65138" indent="-465138">
              <a:lnSpc>
                <a:spcPct val="8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dirty="0">
                <a:cs typeface="Arial" charset="0"/>
              </a:rPr>
              <a:t>Educator’s Manual, p. 23</a:t>
            </a:r>
          </a:p>
        </p:txBody>
      </p:sp>
    </p:spTree>
    <p:extLst>
      <p:ext uri="{BB962C8B-B14F-4D97-AF65-F5344CB8AC3E}">
        <p14:creationId xmlns:p14="http://schemas.microsoft.com/office/powerpoint/2010/main" val="130339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481" y="173202"/>
            <a:ext cx="9668933" cy="8517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+mn-lt"/>
              </a:rPr>
              <a:t>ELA</a:t>
            </a:r>
            <a:r>
              <a:rPr lang="en-US" sz="3600" b="1" dirty="0">
                <a:latin typeface="+mn-lt"/>
                <a:sym typeface="Symbol"/>
              </a:rPr>
              <a:t></a:t>
            </a:r>
            <a:r>
              <a:rPr lang="en-US" sz="3600" b="1" dirty="0">
                <a:latin typeface="+mn-lt"/>
              </a:rPr>
              <a:t>Writing: Requirements</a:t>
            </a:r>
            <a:endParaRPr lang="en-US" sz="360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1602462"/>
            <a:ext cx="11785285" cy="50823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n-lt"/>
              </a:rPr>
              <a:t>One completed ELA-Writing skills survey</a:t>
            </a:r>
          </a:p>
          <a:p>
            <a:r>
              <a:rPr lang="en-US" sz="2400" b="1" dirty="0">
                <a:solidFill>
                  <a:srgbClr val="002060"/>
                </a:solidFill>
                <a:latin typeface="+mn-lt"/>
              </a:rPr>
              <a:t>One </a:t>
            </a:r>
            <a:r>
              <a:rPr lang="en-US" sz="2400" b="1" u="sng" dirty="0">
                <a:solidFill>
                  <a:srgbClr val="002060"/>
                </a:solidFill>
                <a:latin typeface="+mn-lt"/>
              </a:rPr>
              <a:t>baseline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writing sample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The baseline should be the student’s first attempt at the writing process 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and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dated prior to the final samples.</a:t>
            </a:r>
            <a:endParaRPr lang="en-US" sz="1050" dirty="0">
              <a:solidFill>
                <a:srgbClr val="002060"/>
              </a:solidFill>
              <a:latin typeface="+mn-lt"/>
            </a:endParaRPr>
          </a:p>
          <a:p>
            <a:pPr lvl="1"/>
            <a:r>
              <a:rPr lang="en-US" sz="2400" dirty="0">
                <a:solidFill>
                  <a:srgbClr val="002060"/>
                </a:solidFill>
                <a:latin typeface="+mn-lt"/>
              </a:rPr>
              <a:t>Baseline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can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be a brainstorming activity, graphic organizer, outline, or draft 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Three </a:t>
            </a:r>
            <a:r>
              <a:rPr lang="en-US" sz="2400" b="1" i="1" dirty="0">
                <a:solidFill>
                  <a:srgbClr val="002060"/>
                </a:solidFill>
                <a:latin typeface="+mn-lt"/>
              </a:rPr>
              <a:t>different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b="1" u="sng" dirty="0">
                <a:solidFill>
                  <a:srgbClr val="002060"/>
                </a:solidFill>
                <a:latin typeface="+mn-lt"/>
              </a:rPr>
              <a:t>final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writing samples,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different topics or pictures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Three pre-scored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state-provided rubrics (1 for 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each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final sample)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Final Writing Samples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must include student’s name, valid date, and percentage of independence (based on word or sentence).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Final samples for students using access skills will include a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written product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produced by the teacher or peers, noting student participation.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41C4B927-E9AF-4F92-AB18-123D840A5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438" y="110084"/>
            <a:ext cx="2243691" cy="303416"/>
          </a:xfrm>
          <a:prstGeom prst="rect">
            <a:avLst/>
          </a:prstGeom>
          <a:solidFill>
            <a:srgbClr val="CCECFF"/>
          </a:solidFill>
          <a:ln w="28575" algn="ctr">
            <a:solidFill>
              <a:srgbClr val="CCEC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65138" indent="-465138">
              <a:lnSpc>
                <a:spcPct val="8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dirty="0">
                <a:cs typeface="Arial" charset="0"/>
              </a:rPr>
              <a:t>Educator’s Manual, p. 24</a:t>
            </a:r>
          </a:p>
        </p:txBody>
      </p:sp>
    </p:spTree>
    <p:extLst>
      <p:ext uri="{BB962C8B-B14F-4D97-AF65-F5344CB8AC3E}">
        <p14:creationId xmlns:p14="http://schemas.microsoft.com/office/powerpoint/2010/main" val="704312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B53BC-7128-428E-A896-B39EACECD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163"/>
            <a:ext cx="10515600" cy="104285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j-lt"/>
              </a:rPr>
              <a:t>ELA-Writing Skills Survey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5F842E-7BB3-4DB8-B9C8-A7AB1F63C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431" b="8389"/>
          <a:stretch/>
        </p:blipFill>
        <p:spPr>
          <a:xfrm>
            <a:off x="2720625" y="1156139"/>
            <a:ext cx="7065074" cy="520021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5CF417-87DA-421D-ADD4-4542D8F785AD}"/>
              </a:ext>
            </a:extLst>
          </p:cNvPr>
          <p:cNvSpPr/>
          <p:nvPr/>
        </p:nvSpPr>
        <p:spPr>
          <a:xfrm>
            <a:off x="6969418" y="3803597"/>
            <a:ext cx="2036269" cy="2435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362" y="168627"/>
            <a:ext cx="7924800" cy="9906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j-lt"/>
                <a:cs typeface="Segoe UI" panose="020B0502040204020203" pitchFamily="34" charset="0"/>
              </a:rPr>
              <a:t>Required Elements for Writing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t="7934"/>
          <a:stretch/>
        </p:blipFill>
        <p:spPr>
          <a:xfrm>
            <a:off x="4783646" y="1267345"/>
            <a:ext cx="2286000" cy="185787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43"/>
          <p:cNvGrpSpPr/>
          <p:nvPr/>
        </p:nvGrpSpPr>
        <p:grpSpPr>
          <a:xfrm>
            <a:off x="8225938" y="1202500"/>
            <a:ext cx="2895600" cy="1896792"/>
            <a:chOff x="4782713" y="1126823"/>
            <a:chExt cx="1969323" cy="1896792"/>
          </a:xfrm>
        </p:grpSpPr>
        <p:pic>
          <p:nvPicPr>
            <p:cNvPr id="1028" name="Picture 4" descr="C:\Users\mdh\Documents\My Documents\2015\SCANS from 2015 Laura Organized\Writing Samples\Grade 4 Writing\Grade 4 jpg\Gr.4 Writing for purpose rubric Antonio_Page_07.jpg"/>
            <p:cNvPicPr>
              <a:picLocks noChangeAspect="1" noChangeArrowheads="1"/>
            </p:cNvPicPr>
            <p:nvPr/>
          </p:nvPicPr>
          <p:blipFill rotWithShape="1">
            <a:blip r:embed="rId4" cstate="screen"/>
            <a:srcRect t="17417"/>
            <a:stretch/>
          </p:blipFill>
          <p:spPr bwMode="auto">
            <a:xfrm>
              <a:off x="4876800" y="1126823"/>
              <a:ext cx="1399255" cy="172991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782713" y="2654283"/>
              <a:ext cx="1969323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Baseline Writing Sample 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374743" y="1853481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00993" y="4534924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+</a:t>
            </a:r>
          </a:p>
        </p:txBody>
      </p:sp>
      <p:grpSp>
        <p:nvGrpSpPr>
          <p:cNvPr id="3" name="Group 21"/>
          <p:cNvGrpSpPr/>
          <p:nvPr/>
        </p:nvGrpSpPr>
        <p:grpSpPr>
          <a:xfrm>
            <a:off x="7327005" y="3561504"/>
            <a:ext cx="3200400" cy="2123902"/>
            <a:chOff x="5105400" y="3505200"/>
            <a:chExt cx="3048000" cy="181548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 cstate="screen"/>
            <a:srcRect b="11759"/>
            <a:stretch/>
          </p:blipFill>
          <p:spPr bwMode="auto">
            <a:xfrm>
              <a:off x="5105400" y="3505200"/>
              <a:ext cx="3048000" cy="181548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" name="Flowchart: Connector 12"/>
            <p:cNvSpPr/>
            <p:nvPr/>
          </p:nvSpPr>
          <p:spPr>
            <a:xfrm>
              <a:off x="7091275" y="3615012"/>
              <a:ext cx="441306" cy="219624"/>
            </a:xfrm>
            <a:prstGeom prst="flowChartConnector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7091275" y="3889543"/>
              <a:ext cx="441306" cy="274530"/>
            </a:xfrm>
            <a:prstGeom prst="flowChartConnector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7572829" y="4164073"/>
              <a:ext cx="493086" cy="329436"/>
            </a:xfrm>
            <a:prstGeom prst="flowChartConnector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7587743" y="4987664"/>
              <a:ext cx="496469" cy="274530"/>
            </a:xfrm>
            <a:prstGeom prst="flowChartConnector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7036112" y="4463087"/>
              <a:ext cx="496469" cy="219624"/>
            </a:xfrm>
            <a:prstGeom prst="flowChartConnector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7587743" y="4713134"/>
              <a:ext cx="496469" cy="219624"/>
            </a:xfrm>
            <a:prstGeom prst="flowChartConnector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47"/>
          <p:cNvGrpSpPr/>
          <p:nvPr/>
        </p:nvGrpSpPr>
        <p:grpSpPr>
          <a:xfrm>
            <a:off x="7479405" y="3777020"/>
            <a:ext cx="3200400" cy="2126958"/>
            <a:chOff x="5105400" y="3505200"/>
            <a:chExt cx="3048000" cy="1818099"/>
          </a:xfrm>
        </p:grpSpPr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5" cstate="screen"/>
            <a:srcRect b="11631"/>
            <a:stretch/>
          </p:blipFill>
          <p:spPr bwMode="auto">
            <a:xfrm>
              <a:off x="5105400" y="3505200"/>
              <a:ext cx="3048000" cy="181809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1" name="Flowchart: Connector 50"/>
            <p:cNvSpPr/>
            <p:nvPr/>
          </p:nvSpPr>
          <p:spPr>
            <a:xfrm>
              <a:off x="7091275" y="3889543"/>
              <a:ext cx="441306" cy="274530"/>
            </a:xfrm>
            <a:prstGeom prst="flowChartConnector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lowchart: Connector 51"/>
            <p:cNvSpPr/>
            <p:nvPr/>
          </p:nvSpPr>
          <p:spPr>
            <a:xfrm>
              <a:off x="7572829" y="4164073"/>
              <a:ext cx="493086" cy="329436"/>
            </a:xfrm>
            <a:prstGeom prst="flowChartConnector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lowchart: Connector 52"/>
            <p:cNvSpPr/>
            <p:nvPr/>
          </p:nvSpPr>
          <p:spPr>
            <a:xfrm>
              <a:off x="7587743" y="4987664"/>
              <a:ext cx="496469" cy="274530"/>
            </a:xfrm>
            <a:prstGeom prst="flowChartConnector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lowchart: Connector 53"/>
            <p:cNvSpPr/>
            <p:nvPr/>
          </p:nvSpPr>
          <p:spPr>
            <a:xfrm>
              <a:off x="7036112" y="4463087"/>
              <a:ext cx="496469" cy="219624"/>
            </a:xfrm>
            <a:prstGeom prst="flowChartConnector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lowchart: Connector 54"/>
            <p:cNvSpPr/>
            <p:nvPr/>
          </p:nvSpPr>
          <p:spPr>
            <a:xfrm>
              <a:off x="7587743" y="4713134"/>
              <a:ext cx="496469" cy="219624"/>
            </a:xfrm>
            <a:prstGeom prst="flowChartConnector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" b="448"/>
          <a:stretch/>
        </p:blipFill>
        <p:spPr bwMode="auto">
          <a:xfrm>
            <a:off x="7631805" y="4003778"/>
            <a:ext cx="3200400" cy="211844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AC4A3EA-28C2-4E67-861D-581DC17BE8A0}"/>
              </a:ext>
            </a:extLst>
          </p:cNvPr>
          <p:cNvGrpSpPr/>
          <p:nvPr/>
        </p:nvGrpSpPr>
        <p:grpSpPr>
          <a:xfrm>
            <a:off x="424640" y="3612998"/>
            <a:ext cx="2897486" cy="2017996"/>
            <a:chOff x="1034487" y="3973605"/>
            <a:chExt cx="2897486" cy="2017996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1373413-85A5-4AFF-9603-5BEFBF2CC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487" y="3973605"/>
              <a:ext cx="2804173" cy="16886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2A3F1C1-ECD1-42F7-9E57-B602FAC33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800" y="4302997"/>
              <a:ext cx="2804173" cy="1688604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CB891F9-8EAA-4CB6-9B67-F2CDC4A8048E}"/>
              </a:ext>
            </a:extLst>
          </p:cNvPr>
          <p:cNvSpPr txBox="1"/>
          <p:nvPr/>
        </p:nvSpPr>
        <p:spPr>
          <a:xfrm>
            <a:off x="3621149" y="4562524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+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299889E-9420-4BF7-8FB4-7854A0ADDF41}"/>
              </a:ext>
            </a:extLst>
          </p:cNvPr>
          <p:cNvGrpSpPr/>
          <p:nvPr/>
        </p:nvGrpSpPr>
        <p:grpSpPr>
          <a:xfrm>
            <a:off x="4346748" y="3571591"/>
            <a:ext cx="2082038" cy="2461439"/>
            <a:chOff x="4419182" y="3684910"/>
            <a:chExt cx="2411431" cy="2794777"/>
          </a:xfrm>
        </p:grpSpPr>
        <p:pic>
          <p:nvPicPr>
            <p:cNvPr id="46" name="Picture 2" descr="C:\Users\mdh\Documents\My Documents\2016\Writing for 2016\Informative\Informative jpg\Informative for TN_Page_4.jp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4419182" y="3684910"/>
              <a:ext cx="1848022" cy="264003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18236" y="4050143"/>
              <a:ext cx="1779052" cy="242954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11" name="Picture 10" descr="A close up of a map&#10;&#10;Description automatically generated">
              <a:extLst>
                <a:ext uri="{FF2B5EF4-FFF2-40B4-BE49-F238E27FC236}">
                  <a16:creationId xmlns:a16="http://schemas.microsoft.com/office/drawing/2014/main" id="{6788C27B-4171-4D4E-97A1-2F6FBCE58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" t="8552" r="6936"/>
            <a:stretch/>
          </p:blipFill>
          <p:spPr>
            <a:xfrm>
              <a:off x="4615333" y="4776647"/>
              <a:ext cx="2215280" cy="1668184"/>
            </a:xfrm>
            <a:prstGeom prst="rect">
              <a:avLst/>
            </a:prstGeom>
          </p:spPr>
        </p:pic>
      </p:grpSp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1A368B-AB25-4C8F-B637-54A5CD3B6A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 t="10774" r="8438" b="47388"/>
          <a:stretch/>
        </p:blipFill>
        <p:spPr>
          <a:xfrm>
            <a:off x="663699" y="4258461"/>
            <a:ext cx="2767397" cy="183426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1110C5D-CC10-4939-A04B-0CF5E60EB8D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431" b="8389"/>
          <a:stretch/>
        </p:blipFill>
        <p:spPr>
          <a:xfrm>
            <a:off x="618393" y="1241729"/>
            <a:ext cx="2684828" cy="1834266"/>
          </a:xfrm>
          <a:prstGeom prst="rect">
            <a:avLst/>
          </a:prstGeom>
          <a:ln>
            <a:solidFill>
              <a:srgbClr val="44546A"/>
            </a:solidFill>
          </a:ln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35D55AD-BF89-4129-A89D-FE667DB5187A}"/>
              </a:ext>
            </a:extLst>
          </p:cNvPr>
          <p:cNvSpPr txBox="1"/>
          <p:nvPr/>
        </p:nvSpPr>
        <p:spPr>
          <a:xfrm>
            <a:off x="3682511" y="1787327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+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D58846-66EE-448C-858F-819607973111}"/>
              </a:ext>
            </a:extLst>
          </p:cNvPr>
          <p:cNvSpPr/>
          <p:nvPr/>
        </p:nvSpPr>
        <p:spPr>
          <a:xfrm>
            <a:off x="8399645" y="6053228"/>
            <a:ext cx="29594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 Pre-Scored Rubrics </a:t>
            </a:r>
            <a:r>
              <a:rPr lang="en-US" dirty="0">
                <a:solidFill>
                  <a:srgbClr val="002060"/>
                </a:solidFill>
              </a:rPr>
              <a:t>(scored)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16211" y="5903978"/>
            <a:ext cx="30958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 Distinct Writing Samples     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095686D-BAE1-4A23-8AB6-1492E6CFE439}"/>
              </a:ext>
            </a:extLst>
          </p:cNvPr>
          <p:cNvSpPr txBox="1"/>
          <p:nvPr/>
        </p:nvSpPr>
        <p:spPr>
          <a:xfrm>
            <a:off x="423284" y="5475890"/>
            <a:ext cx="318901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 Work Description for </a:t>
            </a:r>
            <a:r>
              <a:rPr lang="en-US" b="1" i="1" dirty="0">
                <a:solidFill>
                  <a:srgbClr val="002060"/>
                </a:solidFill>
              </a:rPr>
              <a:t>each</a:t>
            </a:r>
            <a:r>
              <a:rPr lang="en-US" b="1" dirty="0">
                <a:solidFill>
                  <a:srgbClr val="002060"/>
                </a:solidFill>
              </a:rPr>
              <a:t> Final Writing Sample 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9715ABA-4206-4C6D-9609-A3289820A7A7}"/>
              </a:ext>
            </a:extLst>
          </p:cNvPr>
          <p:cNvSpPr txBox="1"/>
          <p:nvPr/>
        </p:nvSpPr>
        <p:spPr>
          <a:xfrm>
            <a:off x="4244416" y="2718291"/>
            <a:ext cx="339584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Work Description for Baseline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4591" y="2721410"/>
            <a:ext cx="312791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ELA-Writing skills survey</a:t>
            </a:r>
          </a:p>
        </p:txBody>
      </p:sp>
      <p:pic>
        <p:nvPicPr>
          <p:cNvPr id="19" name="Picture 18" descr="A squirrel on a wooden surface&#10;&#10;Description automatically generated">
            <a:extLst>
              <a:ext uri="{FF2B5EF4-FFF2-40B4-BE49-F238E27FC236}">
                <a16:creationId xmlns:a16="http://schemas.microsoft.com/office/drawing/2014/main" id="{F241FC53-ABAD-4D8C-9C58-477AEB0268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28485" r="16152"/>
          <a:stretch/>
        </p:blipFill>
        <p:spPr>
          <a:xfrm>
            <a:off x="8965324" y="1227652"/>
            <a:ext cx="807376" cy="6884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33B22A-1E14-45D2-B689-B70C794DD971}"/>
              </a:ext>
            </a:extLst>
          </p:cNvPr>
          <p:cNvSpPr txBox="1"/>
          <p:nvPr/>
        </p:nvSpPr>
        <p:spPr>
          <a:xfrm>
            <a:off x="1871459" y="6396224"/>
            <a:ext cx="7924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Final Sample Date +Work Description +Pre-Scored Rubric = Same Date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118D7D-737C-4449-9A9A-E747142BE736}"/>
              </a:ext>
            </a:extLst>
          </p:cNvPr>
          <p:cNvSpPr txBox="1"/>
          <p:nvPr/>
        </p:nvSpPr>
        <p:spPr>
          <a:xfrm>
            <a:off x="4613481" y="4784534"/>
            <a:ext cx="63030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3/4/24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0DA27B-F10A-4B70-81FA-01D318C6559C}"/>
              </a:ext>
            </a:extLst>
          </p:cNvPr>
          <p:cNvSpPr txBox="1"/>
          <p:nvPr/>
        </p:nvSpPr>
        <p:spPr>
          <a:xfrm>
            <a:off x="1031759" y="4503668"/>
            <a:ext cx="63030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3/4/24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B1739B7-B633-4889-A0BF-961797BF92C8}"/>
              </a:ext>
            </a:extLst>
          </p:cNvPr>
          <p:cNvSpPr txBox="1"/>
          <p:nvPr/>
        </p:nvSpPr>
        <p:spPr>
          <a:xfrm>
            <a:off x="7722706" y="4142449"/>
            <a:ext cx="72389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3/4/24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70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508" y="252632"/>
            <a:ext cx="9668933" cy="8517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+mn-lt"/>
              </a:rPr>
              <a:t>ELA</a:t>
            </a:r>
            <a:r>
              <a:rPr lang="en-US" sz="3600" b="1" dirty="0">
                <a:latin typeface="+mn-lt"/>
                <a:sym typeface="Symbol"/>
              </a:rPr>
              <a:t></a:t>
            </a:r>
            <a:r>
              <a:rPr lang="en-US" sz="3600" b="1" dirty="0">
                <a:latin typeface="+mn-lt"/>
              </a:rPr>
              <a:t>Writing: Requirements (cont’d)</a:t>
            </a:r>
            <a:endParaRPr lang="en-US" sz="360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1557196"/>
            <a:ext cx="11785285" cy="488479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Three </a:t>
            </a:r>
            <a:r>
              <a:rPr lang="en-US" sz="2800" b="1" i="1" dirty="0">
                <a:solidFill>
                  <a:srgbClr val="002060"/>
                </a:solidFill>
                <a:latin typeface="+mn-lt"/>
              </a:rPr>
              <a:t>different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800" b="1" u="sng" dirty="0">
                <a:solidFill>
                  <a:srgbClr val="002060"/>
                </a:solidFill>
                <a:latin typeface="+mn-lt"/>
              </a:rPr>
              <a:t>final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 writing samples, which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may be </a:t>
            </a:r>
            <a:r>
              <a:rPr lang="en-US" sz="2800" u="sng" dirty="0">
                <a:solidFill>
                  <a:srgbClr val="002060"/>
                </a:solidFill>
                <a:latin typeface="+mn-lt"/>
              </a:rPr>
              <a:t>any</a:t>
            </a:r>
            <a:r>
              <a:rPr lang="en-US" sz="2800" b="1" u="sng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800" u="sng" dirty="0">
                <a:solidFill>
                  <a:srgbClr val="002060"/>
                </a:solidFill>
                <a:latin typeface="+mn-lt"/>
              </a:rPr>
              <a:t>combination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 of the following text types: </a:t>
            </a:r>
          </a:p>
          <a:p>
            <a:pPr lvl="2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 Argument/opinion: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States a claim or preference, based on a text or topic</a:t>
            </a:r>
          </a:p>
          <a:p>
            <a:pPr lvl="2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Informative/explanatory text: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Conveys facts or ideas, based on a text or  topic</a:t>
            </a:r>
          </a:p>
          <a:p>
            <a:pPr lvl="2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Narrative: </a:t>
            </a:r>
            <a:r>
              <a:rPr lang="en-US" u="sng" dirty="0">
                <a:solidFill>
                  <a:srgbClr val="002060"/>
                </a:solidFill>
                <a:latin typeface="+mn-lt"/>
              </a:rPr>
              <a:t>Prose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that tells a story, based on real or imagined events; OR  </a:t>
            </a:r>
            <a:r>
              <a:rPr lang="en-US" u="sng" dirty="0">
                <a:solidFill>
                  <a:srgbClr val="002060"/>
                </a:solidFill>
                <a:latin typeface="+mn-lt"/>
              </a:rPr>
              <a:t>poetry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that uses figurative language to express emotions or tell a story</a:t>
            </a:r>
          </a:p>
          <a:p>
            <a:pPr marL="231775" lvl="2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Example of Measurable Outcome: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03B6A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“(Student) will use his/her primary mode of communication to express or create a writing sample with 75% independence.”</a:t>
            </a:r>
          </a:p>
          <a:p>
            <a:pPr lvl="2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41C4B927-E9AF-4F92-AB18-123D840A5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438" y="110084"/>
            <a:ext cx="2243691" cy="303416"/>
          </a:xfrm>
          <a:prstGeom prst="rect">
            <a:avLst/>
          </a:prstGeom>
          <a:solidFill>
            <a:srgbClr val="CCECFF"/>
          </a:solidFill>
          <a:ln w="28575" algn="ctr">
            <a:solidFill>
              <a:srgbClr val="CCEC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65138" indent="-465138">
              <a:lnSpc>
                <a:spcPct val="8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dirty="0">
                <a:cs typeface="Arial" charset="0"/>
              </a:rPr>
              <a:t>Educator’s Manual, p. 24</a:t>
            </a:r>
          </a:p>
        </p:txBody>
      </p:sp>
    </p:spTree>
    <p:extLst>
      <p:ext uri="{BB962C8B-B14F-4D97-AF65-F5344CB8AC3E}">
        <p14:creationId xmlns:p14="http://schemas.microsoft.com/office/powerpoint/2010/main" val="3195539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B2B5-FBF0-4878-8B2A-992E58B63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14" y="263302"/>
            <a:ext cx="11370972" cy="67990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j-lt"/>
              </a:rPr>
              <a:t>Scoring ELA-Writing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3BAB8-3868-40CF-A25B-D0D2014F0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04" y="1484768"/>
            <a:ext cx="11667111" cy="504278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86B01"/>
              </a:buClr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Tahoma" pitchFamily="34" charset="0"/>
                <a:cs typeface="Tahoma" pitchFamily="34" charset="0"/>
              </a:rPr>
              <a:t>Teachers will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Tahoma" pitchFamily="34" charset="0"/>
                <a:cs typeface="Tahoma" pitchFamily="34" charset="0"/>
              </a:rPr>
              <a:t>pre-score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Tahoma" pitchFamily="34" charset="0"/>
                <a:cs typeface="Tahoma" pitchFamily="34" charset="0"/>
              </a:rPr>
              <a:t> each of their students’ final writing samples, using standardized, state-provided scoring rubrics.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2" pitchFamily="18" charset="2"/>
              <a:buChar char=""/>
              <a:defRPr/>
            </a:pPr>
            <a:r>
              <a:rPr lang="en-US" sz="2200" dirty="0">
                <a:solidFill>
                  <a:srgbClr val="002060"/>
                </a:solidFill>
                <a:latin typeface="+mn-lt"/>
                <a:ea typeface="Tahoma" pitchFamily="34" charset="0"/>
                <a:cs typeface="Tahoma" pitchFamily="34" charset="0"/>
              </a:rPr>
              <a:t>Baseline samples do not need scoring (See samples below)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Tahoma" pitchFamily="34" charset="0"/>
                <a:cs typeface="Tahoma" pitchFamily="34" charset="0"/>
                <a:sym typeface="Symbol"/>
              </a:rPr>
              <a:t>Do include a completed scoring rubric for each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Tahoma" pitchFamily="34" charset="0"/>
                <a:cs typeface="Tahoma" pitchFamily="34" charset="0"/>
                <a:sym typeface="Symbol"/>
              </a:rPr>
              <a:t>final writing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Tahoma" pitchFamily="34" charset="0"/>
                <a:cs typeface="Tahoma" pitchFamily="34" charset="0"/>
                <a:sym typeface="Symbol"/>
              </a:rPr>
              <a:t>sample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Tahoma" pitchFamily="34" charset="0"/>
                <a:cs typeface="Tahoma" pitchFamily="34" charset="0"/>
              </a:rPr>
              <a:t>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Tahoma" pitchFamily="34" charset="0"/>
                <a:cs typeface="Tahoma" pitchFamily="34" charset="0"/>
              </a:rPr>
              <a:t>Scorers will verify the teacher’s scores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5" name="Picture 3" descr="C:\Users\mdh\Documents\My Documents\2016\Writing for 2016\Informative\Informative jpg\Informative for TN_Page_7.jpg">
            <a:extLst>
              <a:ext uri="{FF2B5EF4-FFF2-40B4-BE49-F238E27FC236}">
                <a16:creationId xmlns:a16="http://schemas.microsoft.com/office/drawing/2014/main" id="{6B12B7BA-9B80-4126-A317-307DBD76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616" t="7540" r="2652" b="6505"/>
          <a:stretch>
            <a:fillRect/>
          </a:stretch>
        </p:blipFill>
        <p:spPr bwMode="auto">
          <a:xfrm>
            <a:off x="7772850" y="3271871"/>
            <a:ext cx="2817213" cy="30112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0BC253-E651-402C-9C35-F24BC81A973B}"/>
              </a:ext>
            </a:extLst>
          </p:cNvPr>
          <p:cNvGrpSpPr/>
          <p:nvPr/>
        </p:nvGrpSpPr>
        <p:grpSpPr>
          <a:xfrm>
            <a:off x="1601937" y="3589306"/>
            <a:ext cx="3005751" cy="2696863"/>
            <a:chOff x="811681" y="3018598"/>
            <a:chExt cx="3639282" cy="32608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304509-03C4-4609-93D1-331A7F3B95B8}"/>
                </a:ext>
              </a:extLst>
            </p:cNvPr>
            <p:cNvGrpSpPr/>
            <p:nvPr/>
          </p:nvGrpSpPr>
          <p:grpSpPr>
            <a:xfrm>
              <a:off x="811681" y="3018598"/>
              <a:ext cx="3639282" cy="3260863"/>
              <a:chOff x="408713" y="1419782"/>
              <a:chExt cx="4267200" cy="4415518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CE609C7E-A829-4703-A896-5CDFCF7211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333" r="3333"/>
              <a:stretch>
                <a:fillRect/>
              </a:stretch>
            </p:blipFill>
            <p:spPr bwMode="auto">
              <a:xfrm>
                <a:off x="408713" y="1419782"/>
                <a:ext cx="4267200" cy="4415518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EFDBC4-7883-42A3-A40E-4231200B6CDF}"/>
                  </a:ext>
                </a:extLst>
              </p:cNvPr>
              <p:cNvSpPr txBox="1"/>
              <p:nvPr/>
            </p:nvSpPr>
            <p:spPr>
              <a:xfrm>
                <a:off x="1791133" y="1889561"/>
                <a:ext cx="1145868" cy="503917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</a:rPr>
                  <a:t>10/6/23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8FD7F8-01B3-4938-BB64-711F093AB41F}"/>
                </a:ext>
              </a:extLst>
            </p:cNvPr>
            <p:cNvSpPr txBox="1"/>
            <p:nvPr/>
          </p:nvSpPr>
          <p:spPr>
            <a:xfrm>
              <a:off x="2123838" y="5908213"/>
              <a:ext cx="844094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93C16B7-B75D-4F53-B111-DFE6F7FF24A6}"/>
              </a:ext>
            </a:extLst>
          </p:cNvPr>
          <p:cNvSpPr txBox="1"/>
          <p:nvPr/>
        </p:nvSpPr>
        <p:spPr>
          <a:xfrm>
            <a:off x="4876954" y="3611287"/>
            <a:ext cx="22513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Examples</a:t>
            </a:r>
          </a:p>
          <a:p>
            <a:r>
              <a:rPr lang="en-US" b="1" dirty="0"/>
              <a:t>Graphic Organizers</a:t>
            </a:r>
          </a:p>
        </p:txBody>
      </p:sp>
    </p:spTree>
    <p:extLst>
      <p:ext uri="{BB962C8B-B14F-4D97-AF65-F5344CB8AC3E}">
        <p14:creationId xmlns:p14="http://schemas.microsoft.com/office/powerpoint/2010/main" val="111389906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_Template" id="{8B1FC134-3306-8949-8EE6-54D8D1A68082}" vid="{D023F173-81C9-6C41-B8A8-A9E8365AC2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2204</Words>
  <Application>Microsoft Office PowerPoint</Application>
  <PresentationFormat>Widescreen</PresentationFormat>
  <Paragraphs>233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Arial</vt:lpstr>
      <vt:lpstr>Arial Narrow</vt:lpstr>
      <vt:lpstr>Calibri</vt:lpstr>
      <vt:lpstr>Calibri Light</vt:lpstr>
      <vt:lpstr>Courier New</vt:lpstr>
      <vt:lpstr>Segoe</vt:lpstr>
      <vt:lpstr>Segoe SemiBold</vt:lpstr>
      <vt:lpstr>Segoe UI</vt:lpstr>
      <vt:lpstr>Segoe UI Semibold</vt:lpstr>
      <vt:lpstr>Symbol</vt:lpstr>
      <vt:lpstr>Times New Roman</vt:lpstr>
      <vt:lpstr>Wingdings</vt:lpstr>
      <vt:lpstr>Wingdings 2</vt:lpstr>
      <vt:lpstr>1_Office Theme</vt:lpstr>
      <vt:lpstr>ELA-Writing for MCAS-Alt</vt:lpstr>
      <vt:lpstr>What does ELA-Writing assess?</vt:lpstr>
      <vt:lpstr>Student’s Primary Mode of Communication</vt:lpstr>
      <vt:lpstr>How does your student communicate?</vt:lpstr>
      <vt:lpstr>ELAWriting: Requirements</vt:lpstr>
      <vt:lpstr>ELA-Writing Skills Survey</vt:lpstr>
      <vt:lpstr>Required Elements for Writing</vt:lpstr>
      <vt:lpstr>ELAWriting: Requirements (cont’d)</vt:lpstr>
      <vt:lpstr>Scoring ELA-Writing Samples</vt:lpstr>
      <vt:lpstr>What Does the Scoring Rubric include?</vt:lpstr>
      <vt:lpstr>ELA-Writing Rubric</vt:lpstr>
      <vt:lpstr>Using the Rubric to Score the Writing Samples</vt:lpstr>
      <vt:lpstr>How would you score this final Writing sample?</vt:lpstr>
      <vt:lpstr>How did you score the previous Writing sample?</vt:lpstr>
      <vt:lpstr>POLL</vt:lpstr>
      <vt:lpstr>ELA–Writing for Students at Access Skill Level</vt:lpstr>
      <vt:lpstr>Scoring the Previous Writing Sample for a Student Working at  Access Skill Level</vt:lpstr>
      <vt:lpstr> Supporting Documentation </vt:lpstr>
      <vt:lpstr>ELA–Writing</vt:lpstr>
      <vt:lpstr>Some Writing Samples Shared with Us…</vt:lpstr>
      <vt:lpstr>For Grades 5, 8, and High School   Science and Technology/Engineering:  September 29, 1:00 p.m.  October 4, 10:00 a.m.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ELA-Writing for MCAS-Alt</dc:title>
  <dc:creator>Hand, Debra (DESE)</dc:creator>
  <cp:lastModifiedBy>Kevin Froton</cp:lastModifiedBy>
  <cp:revision>3</cp:revision>
  <dcterms:created xsi:type="dcterms:W3CDTF">2023-09-20T11:16:07Z</dcterms:created>
  <dcterms:modified xsi:type="dcterms:W3CDTF">2023-09-26T16:03:13Z</dcterms:modified>
</cp:coreProperties>
</file>