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547" r:id="rId2"/>
    <p:sldId id="643" r:id="rId3"/>
    <p:sldId id="609" r:id="rId4"/>
    <p:sldId id="644" r:id="rId5"/>
    <p:sldId id="645" r:id="rId6"/>
    <p:sldId id="646" r:id="rId7"/>
    <p:sldId id="647" r:id="rId8"/>
    <p:sldId id="648" r:id="rId9"/>
    <p:sldId id="582" r:id="rId10"/>
    <p:sldId id="621" r:id="rId11"/>
    <p:sldId id="626" r:id="rId12"/>
    <p:sldId id="614" r:id="rId13"/>
    <p:sldId id="651" r:id="rId14"/>
    <p:sldId id="636" r:id="rId15"/>
    <p:sldId id="553" r:id="rId16"/>
    <p:sldId id="652" r:id="rId17"/>
    <p:sldId id="557" r:id="rId18"/>
    <p:sldId id="510" r:id="rId19"/>
    <p:sldId id="558" r:id="rId20"/>
    <p:sldId id="630" r:id="rId21"/>
    <p:sldId id="570" r:id="rId22"/>
    <p:sldId id="583" r:id="rId23"/>
    <p:sldId id="571" r:id="rId24"/>
    <p:sldId id="293" r:id="rId25"/>
    <p:sldId id="637" r:id="rId26"/>
    <p:sldId id="631" r:id="rId27"/>
    <p:sldId id="622" r:id="rId28"/>
    <p:sldId id="623" r:id="rId29"/>
    <p:sldId id="580" r:id="rId30"/>
    <p:sldId id="579" r:id="rId31"/>
    <p:sldId id="578" r:id="rId32"/>
    <p:sldId id="629" r:id="rId33"/>
    <p:sldId id="615" r:id="rId34"/>
    <p:sldId id="641" r:id="rId35"/>
    <p:sldId id="620" r:id="rId36"/>
    <p:sldId id="633" r:id="rId37"/>
    <p:sldId id="610" r:id="rId38"/>
    <p:sldId id="640" r:id="rId39"/>
    <p:sldId id="628" r:id="rId40"/>
    <p:sldId id="584" r:id="rId41"/>
    <p:sldId id="642" r:id="rId42"/>
    <p:sldId id="638" r:id="rId43"/>
    <p:sldId id="639" r:id="rId44"/>
    <p:sldId id="627" r:id="rId45"/>
    <p:sldId id="57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&amp; content" id="{AEEF91B5-C040-418C-A7EF-D396E8C5FE21}">
          <p14:sldIdLst>
            <p14:sldId id="547"/>
            <p14:sldId id="643"/>
            <p14:sldId id="609"/>
            <p14:sldId id="644"/>
            <p14:sldId id="645"/>
            <p14:sldId id="646"/>
            <p14:sldId id="647"/>
            <p14:sldId id="648"/>
            <p14:sldId id="582"/>
            <p14:sldId id="621"/>
            <p14:sldId id="626"/>
            <p14:sldId id="614"/>
            <p14:sldId id="651"/>
            <p14:sldId id="636"/>
            <p14:sldId id="553"/>
            <p14:sldId id="652"/>
            <p14:sldId id="557"/>
            <p14:sldId id="510"/>
            <p14:sldId id="558"/>
            <p14:sldId id="630"/>
            <p14:sldId id="570"/>
            <p14:sldId id="583"/>
            <p14:sldId id="571"/>
            <p14:sldId id="293"/>
            <p14:sldId id="637"/>
            <p14:sldId id="631"/>
            <p14:sldId id="622"/>
            <p14:sldId id="623"/>
            <p14:sldId id="580"/>
            <p14:sldId id="579"/>
            <p14:sldId id="578"/>
            <p14:sldId id="629"/>
            <p14:sldId id="615"/>
            <p14:sldId id="641"/>
            <p14:sldId id="620"/>
            <p14:sldId id="633"/>
            <p14:sldId id="610"/>
            <p14:sldId id="640"/>
            <p14:sldId id="628"/>
            <p14:sldId id="584"/>
            <p14:sldId id="642"/>
            <p14:sldId id="638"/>
            <p14:sldId id="639"/>
            <p14:sldId id="627"/>
          </p14:sldIdLst>
        </p14:section>
        <p14:section name="End &amp; Contact" id="{7D930A8E-F6E7-47DF-97AA-43BE2C93C7FD}">
          <p14:sldIdLst>
            <p14:sldId id="572"/>
          </p14:sldIdLst>
        </p14:section>
        <p14:section name="Default Section" id="{C1C5125C-8B8C-46AB-B260-02E5722C67C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D12BCF-106F-42F8-A946-0BC6186002E5}" v="59" dt="2023-09-19T13:27:52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5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93F996-830A-6ED8-78DE-5E257BA273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11452C-3DCD-2960-644C-7523F46CE1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B951E-B644-4685-8392-A284753164E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5F4CF7-7018-C1DF-8C2F-D85D653F26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822CE-0BA0-86CA-3B5A-CD700709C9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7E406-BE2F-4748-AD2A-2736307DC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53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8:54:3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6 24575,'144'-3'0,"-50"0"0,-1 4 0,110 15 0,-115 3 0,-63-12 0,1-1 0,1-2 0,44 3 0,70-6 0,186-5 0,-239-8 0,-58 6 0,44-2 0,40-5 0,-79 7 0,54-1 0,460 8 0,-544-1 0,0-1 0,0 1 0,0 1 0,-1-1 0,1 1 0,0 0 0,0 0 0,-1 0 0,1 1 0,-1 0 0,1 0 0,4 3 0,-7-3 0,1 0 0,-1 0 0,0 1 0,0-1 0,0 1 0,-1-1 0,1 1 0,-1 0 0,1 0 0,-1 0 0,0 0 0,0 0 0,0 0 0,-1 0 0,1 0 0,-1 0 0,0 0 0,1 0 0,-2 6 0,-5 339 0,6-344 0,0 0 0,0 0 0,0-1 0,-1 1 0,1 0 0,-1 0 0,0-1 0,0 1 0,0-1 0,0 1 0,-1-1 0,0 1 0,1-1 0,-1 0 0,-4 5 0,3-6 0,1 1 0,-1-1 0,0-1 0,0 1 0,0 0 0,0-1 0,0 1 0,0-1 0,-1 0 0,1 0 0,0 0 0,-1-1 0,1 1 0,0-1 0,-1 0 0,1 0 0,-6 0 0,-38-4 0,-48-9 0,10 0 0,-71-8 0,56 6 0,-138-3 0,-470 19 0,671 1 0,0 2 0,-73 17 0,73-12 0,0-2 0,-75 4 0,-31-13 0,-126 4 0,241 2 0,24-3 0,0 0 0,0 0 0,-1-1 0,1 1 0,0-1 0,-1 0 0,-7-1 0,11 0 0,-1 1 0,1-1 0,0 0 0,-1 0 0,1 1 0,0-1 0,0 0 0,-1 0 0,1 0 0,0 0 0,0 0 0,0-1 0,0 1 0,1 0 0,-1 0 0,0-1 0,0 1 0,1 0 0,-1-1 0,1 1 0,-1-1 0,1 1 0,0 0 0,-1-1 0,1 1 0,0-1 0,0-2 0,-2-23 0,0 1 0,2-1 0,5-45 0,-3 60 0,0 0 0,0 0 0,2 0 0,-1 1 0,1-1 0,1 1 0,0 0 0,0 1 0,1-1 0,12-15 0,19-11-3,-30 32-133,-1-1-1,0 0 1,0 0 0,0 0 0,-1-1 0,0 0 0,0 0-1,0 0 1,4-13 0,-3 3-6690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8:54:43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139 366 24575,'55'0'0,"22"-2"0,-1 3 0,1 4 0,129 25 0,-148-20 0,1-2 0,-1-3 0,1-3 0,72-6 0,-7 2 0,-58 2 0,30 1 0,155-18 0,-39-10 0,116-26 0,-281 47 0,1 2 0,76 4 0,-85 0 0,-1439-1 0,660 3 0,706-7 0,27 0 0,22-1 0,40-2 0,-1 2 0,1 3 0,82 6 0,-41-1 0,1546-1 0,-2836-1 0,1151 2 0,-56 10 0,-33 1 0,120-12 0,-36-1 0,-95 15 0,46-2 0,62-10 0,-60 15 0,181-15 0,435-4 0,-483 3 0,68 12 0,-33-3 0,-29-8 0,74-4 0,-38-1 0,-42 0 0,59-10 0,-58 6 0,55-2 0,572 9 0,-660-1 0,1 0 0,-1 0 0,0-1 0,0 1 0,0-1 0,1-1 0,-1 1 0,0-1 0,0 0 0,6-4 0,-9 4 0,0 0 0,0-1 0,0 1 0,0-1 0,0 0 0,-1 0 0,1 0 0,-1 0 0,0-1 0,0 1 0,0-1 0,-1 1 0,1-1 0,-1 0 0,1 1 0,0-8 0,4-13 0,12-58 0,-16 75 0,-2 0 0,1 0 0,-1 1 0,0-1 0,-1 0 0,1 0 0,-1 0 0,-1 0 0,-3-10 0,4 15 0,-1-1 0,1 1 0,-1-1 0,0 1 0,0 0 0,0 0 0,0 0 0,0 0 0,-1 0 0,1 0 0,-1 1 0,1-1 0,-1 1 0,0-1 0,1 1 0,-1 0 0,0 0 0,0 0 0,0 1 0,0-1 0,0 1 0,-3-1 0,-12 0 0,0 0 0,-28 2 0,24 0 0,-1211 5 0,752-7 0,446-1 0,0-2 0,0-1 0,-38-11 0,-60-9 0,70 15 0,45 6 0,0 1 0,0 0 0,0 1 0,0 2 0,0-1 0,-20 4 0,36-3 0,1 0 0,-1 0 0,0 1 0,0-1 0,1 0 0,-1 1 0,0-1 0,1 1 0,-1 0 0,1 0 0,-1 0 0,1-1 0,-1 1 0,1 1 0,-1-1 0,1 0 0,0 0 0,0 0 0,-1 1 0,1-1 0,0 1 0,0-1 0,0 1 0,1-1 0,-1 1 0,0-1 0,1 1 0,-1 0 0,1-1 0,-1 1 0,1 0 0,0 0 0,-1-1 0,1 1 0,0 0 0,0 0 0,1-1 0,-1 1 0,1 3 0,2 6 0,1 0 0,0 0 0,1-1 0,0 0 0,8 13 0,4 8 0,-10-12-341,0 0 0,-1 0-1,3 23 1,-5-19-6485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8:55:1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117 188 24575,'12'0'0,"28"-1"0,0 2 0,1 1 0,76 16 0,-117-18 0,1 0 0,-1 0 0,0 0 0,0 0 0,1 0 0,-1 1 0,0-1 0,0 0 0,0 0 0,1 0 0,-1 0 0,0 0 0,0 1 0,0-1 0,0 0 0,1 0 0,-1 0 0,0 1 0,0-1 0,0 0 0,0 0 0,0 0 0,0 1 0,0-1 0,1 0 0,-1 0 0,0 0 0,0 1 0,0-1 0,0 0 0,0 0 0,0 1 0,0-1 0,0 0 0,0 0 0,0 1 0,0-1 0,-1 0 0,1 0 0,0 1 0,0-1 0,0 0 0,0 0 0,0 0 0,0 1 0,0-1 0,-1 0 0,1 0 0,0 0 0,0 0 0,0 1 0,0-1 0,-1 0 0,1 0 0,0 0 0,0 0 0,0 0 0,-1 0 0,1 1 0,0-1 0,0 0 0,-1 0 0,1 0 0,0 0 0,0 0 0,-1 0 0,-6 9 0,7-8 0,1-1 0,-1 1 0,0-1 0,1 1 0,-1-1 0,0 0 0,1 1 0,-1-1 0,1 1 0,-1-1 0,1 0 0,-1 1 0,1-1 0,-1 0 0,1 1 0,-1-1 0,1 0 0,-1 0 0,1 0 0,-1 1 0,1-1 0,0 0 0,-1 0 0,1 0 0,-1 0 0,1 0 0,0 0 0,64 5 0,121-5 0,-181-1 0,-94-6 0,-249-13 0,474 20 0,126 6 0,-224 0 0,-36-5 0,-7 1 0,-17 2 0,-28 2 0,12-4 0,-52 3 0,0-4 0,-142-16 0,213 10 0,16 1 0,31-1 0,434 0 0,-346 7 0,-297-2 0,666 0 0,-471 2 0,-34 3 0,-39 4 0,-217 3 0,474-13 0,-711 1 0,663 16 0,301-5 0,-905 18 0,195-8 0,233-19 0,33-1 0,46 0 0,-45-1 0,556 14 0,-220-3 0,-831-11 0,1604 0 0,-1964 0 0,1532 0 0,-723-3 0,1-1 0,-56-14 0,-16-2 0,66 13 0,28 1 0,15 5 0,0 1 0,0 0 0,0-1 0,1 1 0,-1 0 0,0-1 0,0 1 0,0 0 0,0-1 0,0 1 0,1 0 0,-1-1 0,0 1 0,0 0 0,1 0 0,-1-1 0,0 1 0,0 0 0,1 0 0,-1-1 0,0 1 0,1 0 0,-1 0 0,0 0 0,1 0 0,-1 0 0,0-1 0,1 1 0,-1 0 0,0 0 0,1 0 0,-1 0 0,0 0 0,1 0 0,-1 0 0,0 0 0,1 0 0,0 0 0,39-6 0,0 1 0,1 1 0,68 4 0,-40 0 0,210 0 0,-1059 1 0,1503-1 0,-673-1 0,-40-2 0,-25-2 0,-31-2 0,-544-5 0,500 13 0,84-1 0,8 0 0,20 1 0,41-1 0,667 0 0,-1443-28 0,5 1 0,1588 54 0,-1385-25 0,442 2 0,44 2 0,16 0 0,6-4 0,-1 0 0,0-1 0,0 0 0,1 1 0,-1-1 0,0 0 0,1 0 0,-1 0 0,1 0 0,4 0 0,121 26 0,1-5 0,133 4 0,-223-23 0,71 6 0,162 18 0,-242-21 0,-31-6 0,1 0 0,0 0 0,0 0 0,0 0 0,0 0 0,0 0 0,0 0 0,0 0 0,-1 0 0,1 0 0,0 0 0,0 1 0,0-1 0,0 0 0,0 0 0,0 0 0,0 0 0,0 0 0,0 0 0,-1 0 0,1 0 0,0 0 0,0 0 0,0 0 0,0 0 0,0 1 0,0-1 0,0 0 0,0 0 0,0 0 0,0 0 0,0 0 0,0 0 0,0 0 0,0 0 0,0 1 0,0-1 0,0 0 0,0 0 0,0 0 0,0 0 0,0 0 0,0 0 0,0 0 0,0 1 0,0-1 0,0 0 0,0 0 0,0 0 0,0 0 0,0 0 0,0 0 0,0 0 0,0 0 0,0 1 0,0-1 0,-50 4 0,-486-3 0,145-3 0,1734 2 0,-1365 0 0,26 0 0,39-1 0,169-18 0,-207 17 0,-12-1 0,-34-4 0,-59-5 0,17 8 0,-105-12 0,166 9 0,36 2 0,38 2 0,217 3 0,-575 0 0,301-2 0,11-2 0,4-4 0,-10 8 0,1 0 0,-1-1 0,0 1 0,0 0 0,0 0 0,0-1 0,0 1 0,0 0 0,0 0 0,0 0 0,0-1 0,0 1 0,0 0 0,0 0 0,0-1 0,0 1 0,-1 0 0,1 0 0,0 0 0,0-1 0,0 1 0,0 0 0,0 0 0,0 0 0,0-1 0,-1 1 0,1 0 0,0 0 0,0 0 0,0 0 0,0 0 0,-1-1 0,1 1 0,0 0 0,0 0 0,0 0 0,-1 0 0,1 0 0,0 0 0,0 0 0,-1 0 0,1 0 0,0 0 0,0 0 0,0 0 0,-1 0 0,1 0 0,0 0 0,0 0 0,-1 0 0,-19-4 0,-1 2 0,1 0 0,-1 1 0,-24 2 0,14 0 0,70-3 0,-1-2 0,65-14 0,-102 18 0,0 0 0,0 0 0,-1 0 0,1 0 0,0 0 0,0-1 0,-1 1 0,1 0 0,0 0 0,-1-1 0,1 1 0,0 0 0,0-1 0,-1 1 0,1-1 0,-1 1 0,1-1 0,0 1 0,-1-1 0,1 1 0,-1-1 0,1 1 0,-1-1 0,0 0 0,1 1 0,-1-1 0,1 0 0,-1 1 0,0-1 0,1-1 0,-2 1 0,0 0 0,0 0 0,0 0 0,0 0 0,0 0 0,0 0 0,0 0 0,0 0 0,0 1 0,0-1 0,0 0 0,-1 1 0,1-1 0,0 1 0,-2-1 0,-57-14 0,-16 7 0,-100 4 0,57 2 0,469 4 0,-856-2 0,685 4 0,179 27 0,-341-29 0,-9-2 0,1 1 0,-1 0 0,0 1 0,0 0 0,0 0 0,-1 0 0,1 1 0,8 5 0,-16-8 0,1 0 0,-1 0 0,0 1 0,0-1 0,0 0 0,1 0 0,-1 1 0,0-1 0,0 0 0,0 0 0,0 1 0,0-1 0,0 0 0,1 1 0,-1-1 0,0 0 0,0 1 0,0-1 0,0 0 0,0 1 0,0-1 0,0 0 0,0 0 0,0 1 0,-1-1 0,1 0 0,0 1 0,0-1 0,0 0 0,0 1 0,0-1 0,0 0 0,-1 0 0,1 1 0,0-1 0,0 0 0,0 0 0,-1 1 0,1-1 0,0 0 0,0 0 0,-1 0 0,1 1 0,0-1 0,0 0 0,-1 0 0,1 0 0,0 0 0,-1 0 0,1 0 0,0 0 0,-1 0 0,1 0 0,-1 1 0,-20 7 0,21-8 0,-49 13 0,0-3 0,-97 9 0,29-6 0,106-8 0,26 0 0,31 1 0,437 3 0,-389-9 0,-187 0 0,-5 1 0,-109-13 0,182 6 0,35 1 0,40 0 0,-14 4 0,-18 2 0,1-2 0,-1-1 0,29-6 0,-40 6 0,1 0 0,-1-1 0,-1 0 0,1 0 0,0-1 0,-1 0 0,0 0 0,0 0 0,0-1 0,0 0 0,-1 0 0,7-9 0,45-67 0,-56 81 0,0-1 0,0 1 0,0 0 0,0 0 0,0 0 0,0 0 0,0 0 0,0 0 0,0 0 0,1 0 0,-1 0 0,0 0 0,0 0 0,0 1 0,0-1 0,0 0 0,-1 1 0,1-1 0,0 1 0,0-1 0,0 1 0,0-1 0,0 1 0,0 0 0,0 0 0,6 2 0,-14-13 0,2 4 0,-1 0 0,0 1 0,0 0 0,0 0 0,-1 0 0,0 1 0,1 0 0,-2 1 0,1-1 0,0 1 0,-1 1 0,1-1 0,-1 1 0,0 0 0,-12 0 0,16 1 0,0 0 0,-1 0 0,1 1 0,0 0 0,0 0 0,-1 0 0,1 0 0,0 1 0,-1 0 0,1 0 0,0 0 0,0 0 0,0 1 0,0-1 0,0 1 0,0 0 0,1 0 0,-1 0 0,0 1 0,1 0 0,0-1 0,0 1 0,-1 0 0,2 0 0,-1 1 0,0-1 0,1 1 0,-1-1 0,-2 7 0,5-8 0,-1-1 0,1 1 0,0 0 0,0-1 0,0 1 0,0-1 0,0 1 0,0-1 0,0 1 0,0 0 0,1-1 0,-1 1 0,1-1 0,-1 1 0,1-1 0,-1 1 0,1-1 0,0 0 0,0 1 0,0-1 0,0 0 0,0 0 0,0 1 0,0-1 0,0 0 0,0 0 0,1 0 0,-1 0 0,0 0 0,1-1 0,-1 1 0,0 0 0,1-1 0,-1 1 0,1-1 0,-1 1 0,1-1 0,0 0 0,1 1 0,3 0 0,0 1 0,0-1 0,0 0 0,0-1 0,0 1 0,1-1 0,-1 0 0,0-1 0,8-1 0,15-13 0,-28 14 0,0 0 0,1 0 0,-1 0 0,0 0 0,0 0 0,1 0 0,-1 0 0,1 0 0,-1 1 0,1-1 0,-1 1 0,1-1 0,0 1 0,-1 0 0,1-1 0,-1 1 0,1 0 0,0 0 0,-1 0 0,1 0 0,-1 1 0,1-1 0,0 0 0,-1 1 0,1-1 0,-1 1 0,1-1 0,-1 1 0,1 0 0,-1-1 0,1 1 0,-1 0 0,0 0 0,0 0 0,1 0 0,1 3 0,0-1 0,1 0 0,0 1 0,0-1 0,0-1 0,0 1 0,0 0 0,1-1 0,-1 0 0,1 0 0,0-1 0,-1 1 0,1-1 0,0 0 0,0 0 0,0 0 0,0-1 0,0 0 0,0 0 0,0 0 0,-1-1 0,1 1 0,0-1 0,0 0 0,0-1 0,0 1 0,-1-1 0,1 0 0,-1 0 0,1 0 0,-1-1 0,0 1 0,0-1 0,0 0 0,0 0 0,-1-1 0,5-3 0,-8 6 0,0 1 0,0 0 0,1-1 0,-1 1 0,0 0 0,1-1 0,-1 1 0,0 0 0,1 0 0,-1-1 0,0 1 0,1 0 0,-1 0 0,1 0 0,-1 0 0,0 0 0,1 0 0,-1-1 0,1 1 0,-1 0 0,1 0 0,-1 0 0,1 0 0,-1 0 0,0 0 0,1 1 0,-1-1 0,1 0 0,-1 0 0,0 0 0,1 0 0,-1 0 0,1 1 0,-1-1 0,0 0 0,1 0 0,-1 1 0,0-1 0,1 0 0,-1 0 0,1 1 0,7 19 0,-6-8 0,-4-35 0,-2 50 0,-1-1 0,-13 37 0,16-56 0,2-17 0,-1 5 0,1-1 0,-1 1 0,2-1 0,-1 1 0,0-1 0,1 1 0,0-1 0,1 1 0,-1 0 0,1-1 0,3-6 0,-5 12 0,0 0 0,0 0 0,0 0 0,0 0 0,0-1 0,0 1 0,1 0 0,-1 0 0,0 0 0,0 0 0,0 0 0,0 0 0,0 0 0,0-1 0,0 1 0,1 0 0,-1 0 0,0 0 0,0 0 0,0 0 0,0 0 0,0 0 0,1 0 0,-1 0 0,0 0 0,0 0 0,0 0 0,0 0 0,1 0 0,-1 0 0,0 0 0,0 0 0,0 0 0,0 0 0,0 0 0,1 0 0,-1 0 0,0 0 0,0 0 0,0 0 0,0 0 0,0 0 0,1 0 0,-1 0 0,0 1 0,0-1 0,0 0 0,0 0 0,0 0 0,0 0 0,0 0 0,1 0 0,-1 1 0,0-1 0,5 13 0,-1 17 0,-4-27 0,5 35 0,0-29 0,2-25 0,-1-11 0,-2-1 0,-2 0 0,0 0 0,-1 1 0,-6-45 0,5 69 0,-1 0 0,1 0 0,-1 1 0,1-1 0,-1 0 0,0 1 0,0-1 0,0 1 0,-1-1 0,1 1 0,-1 0 0,1-1 0,-1 1 0,0 0 0,1 0 0,-1 0 0,0 0 0,-1 1 0,1-1 0,0 0 0,0 1 0,-1 0 0,1-1 0,-1 1 0,1 0 0,-1 0 0,1 0 0,-1 1 0,0-1 0,-3 0 0,-9-1 0,-1 1 0,1 0 0,-1 1 0,-20 3 0,3-1 0,-519 2 0,399-4 0,128-2 0,-1 0 0,1-2 0,-44-12 0,37 7 0,-55-6 0,-401 7 0,280 11 0,204-3 0,-1 0 0,1 0 0,0 1 0,-1-1 0,1 1 0,0 0 0,0 0 0,-5 2 0,9-2 0,0-1 0,0 0 0,0 0 0,-1 0 0,1 0 0,0 0 0,0 0 0,0 0 0,0 0 0,0 0 0,0 0 0,-1 0 0,1 1 0,0-1 0,0 0 0,0 0 0,0 0 0,0 0 0,0 0 0,0 0 0,0 1 0,0-1 0,0 0 0,0 0 0,0 0 0,0 0 0,0 0 0,0 1 0,0-1 0,0 0 0,0 0 0,0 0 0,0 0 0,0 0 0,0 1 0,0-1 0,0 0 0,0 0 0,0 0 0,0 0 0,0 0 0,0 1 0,0-1 0,0 0 0,0 0 0,0 0 0,1 0 0,-1 0 0,0 0 0,0 0 0,0 1 0,0-1 0,0 0 0,0 0 0,1 0 0,-1 0 0,0 0 0,0 0 0,0 0 0,0 0 0,27 6 0,102 3 0,154-9 0,-109-3 0,-48 3 0,-979 0 0,825 1 0,-1 2 0,-30 7 0,29-5 0,-50 3 0,23-9 0,38 0 0,-1 1 0,1 0 0,-1 1 0,-26 6 0,42-6 0,1 0 0,0 1 0,0-1 0,0 1 0,0 0 0,1 0 0,-1 0 0,0 0 0,1 1 0,-1-1 0,1 1 0,0-1 0,0 1 0,0 0 0,0 0 0,0 0 0,1 0 0,-1 0 0,1 0 0,0 1 0,0-1 0,0 0 0,0 1 0,1-1 0,-1 0 0,1 1 0,0 4 0,-1 13 0,2 0 0,0 0 0,4 27 0,-2-32 0,-1 5 0,1-1 0,1 0 0,1 0 0,11 29 0,-13-43 0,0 1 0,0-1 0,1 0 0,0 0 0,0-1 0,0 1 0,0-1 0,1 0 0,0 0 0,0 0 0,0-1 0,1 0 0,0 0 0,0 0 0,0 0 0,12 4 0,6 2 0,0-2 0,1-1 0,-1 0 0,2-2 0,-1-1 0,0-1 0,27 0 0,-41-3 0,21-1 0,0 1 0,0 2 0,57 10 0,-44-4 0,1-3 0,0-2 0,-1-2 0,51-4 0,7 0 0,102 17 0,2 0 0,627-15 0,-814 0 0,0-1 0,37-9 0,-36 6 0,1 1 0,25-1 0,-42 5 0,-1 0 0,0 0 0,0 0 0,0-1 0,0 0 0,0 0 0,0 0 0,-1 0 0,1 0 0,0-1 0,0 0 0,-1 0 0,6-3 0,-6 2 0,-1 1 0,0-1 0,0 0 0,0 0 0,0 0 0,-1 0 0,1 0 0,-1 0 0,1 0 0,-1-1 0,0 1 0,-1 0 0,1-1 0,0 1 0,-1-1 0,0-5 0,-1-60 0,1 69 0,0 0 0,0 0 0,0 0 0,0 0 0,0-1 0,0 1 0,0 0 0,0 0 0,0 0 0,0 0 0,0-1 0,0 1 0,0 0 0,0 0 0,0 0 0,0 0 0,0 0 0,0-1 0,0 1 0,0 0 0,-1 0 0,1 0 0,0 0 0,0 0 0,0 0 0,0-1 0,0 1 0,0 0 0,-1 0 0,1 0 0,0 0 0,0 0 0,0 0 0,0 0 0,-1 0 0,1 0 0,0 0 0,0 0 0,0 0 0,0 0 0,-1 0 0,1 0 0,0 0 0,0 0 0,0 0 0,0 0 0,-1 0 0,1 0 0,0 0 0,0 0 0,0 0 0,-1 0 0,-10 10 0,-12 16 0,22-25 0,-2 4 0,-32 32 0,35-36 0,-1-1 0,1 1 0,-1-1 0,1 1 0,-1-1 0,1 1 0,-1-1 0,0 1 0,1-1 0,-1 0 0,0 0 0,1 1 0,-1-1 0,0 0 0,0 0 0,1 0 0,-1 0 0,0 0 0,0 0 0,1 0 0,-1 0 0,0 0 0,0 0 0,1 0 0,-1 0 0,0 0 0,1-1 0,-1 1 0,0 0 0,1 0 0,-1-1 0,0 1 0,1-1 0,-1 1 0,0 0 0,1-1 0,-1 1 0,1-1 0,-1 0 0,1 1 0,-1-1 0,1 1 0,0-1 0,-1 0 0,1 1 0,0-1 0,-1 0 0,1 1 0,0-1 0,0 0 0,0 0 0,-1 1 0,1-1 0,0 0 0,0 0 0,0 1 0,0-1 0,0 0 0,1 0 0,-3-19 0,2 1 0,0-1 0,1 1 0,1-1 0,1 1 0,1-1 0,1 1 0,6-18 0,-2 5 0,8-57 0,-15 62 0,-1 10 0,-1 34 0,0 28 0,1-18 0,-1 0 0,-4 29 0,3-49 0,0-1 0,0 1 0,-1 0 0,0-1 0,0 0 0,-1 1 0,0-1 0,0 0 0,0 0 0,-1-1 0,1 1 0,-1-1 0,-8 8 0,8-10 0,0 0 0,-1 0 0,1 0 0,-1-1 0,0 0 0,0 0 0,0 0 0,0-1 0,0 1 0,0-1 0,0 0 0,-10 0 0,-70-2 0,52-1 0,-399-1 0,437 3 0,-3-1 0,1 1 0,0 0 0,0 0 0,-1 0 0,1 0 0,0 0 0,-1 1 0,1-1 0,0 1 0,-1 0 0,1 0 0,0 0 0,-1 0 0,0 0 0,1 0 0,2 2 0,-6-2 0,1 0 0,-1 0 0,0 0 0,1 0 0,-1 0 0,1-1 0,-1 1 0,0 0 0,0 0 0,0-1 0,1 1 0,-1-1 0,0 1 0,0 0 0,0-1 0,0 1 0,0-1 0,0 0 0,0 1 0,0-1 0,-2 0 0,-25 10 0,2-5 0,-1 0 0,1-2 0,-1 0 0,-28-2 0,-22 2 0,36 7 0,41-10 0,-1 0 0,1 0 0,0 0 0,0 0 0,0 0 0,-1 0 0,1 0 0,0 0 0,0 1 0,0-1 0,-1 0 0,1 0 0,0 0 0,0 0 0,0 0 0,0 0 0,-1 0 0,1 1 0,0-1 0,0 0 0,0 0 0,0 0 0,0 0 0,-1 1 0,1-1 0,0 0 0,0 0 0,0 0 0,0 0 0,0 1 0,0-1 0,0 0 0,0 0 0,0 0 0,0 1 0,0-1 0,0 0 0,0 0 0,0 0 0,0 1 0,0-1 0,0 0 0,0 0 0,0 0 0,0 1 0,0-1 0,0 0 0,24 5 0,367-1 0,-231-5 0,-359 14 0,36-1 0,145-11 0,-40 1 0,55-2 0,0 0 0,-1 1 0,1-1 0,0 1 0,-1 0 0,1 0 0,0 0 0,0 1 0,0-1 0,0 1 0,-6 3 0,35 4 0,89 13 0,231 11 0,-329-33 0,-31-3 0,-36-4 0,-187-5 0,136 9 0,-179-26 0,255 20 0,25 9 0,0 0 0,0 0 0,0 0 0,-1-1 0,1 1 0,0 0 0,0 0 0,0 0 0,0 0 0,-1-1 0,1 1 0,0 0 0,0 0 0,0 0 0,0-1 0,0 1 0,0 0 0,0 0 0,0 0 0,0-1 0,-1 1 0,1 0 0,0 0 0,0-1 0,0 1 0,0 0 0,0 0 0,1-1 0,-1 1 0,0 0 0,0 0 0,0 0 0,0-1 0,0 1 0,0 0 0,0 0 0,0-1 0,0 1 0,1 0 0,-1 0 0,0 0 0,0 0 0,0-1 0,4-1 0,-1 0 0,1 0 0,-1 1 0,1-1 0,0 1 0,-1 0 0,1 0 0,0 0 0,4-1 0,359-29 0,-162 19 0,-134 6 0,141-18 0,-185 16 0,-27 8 0,0 0 0,0 0 0,0 0 0,1 0 0,-1 0 0,0 0 0,0 0 0,0 0 0,0 0 0,0 0 0,0 0 0,1 0 0,-1 0 0,0 0 0,0-1 0,0 1 0,0 0 0,0 0 0,0 0 0,0 0 0,1 0 0,-1 0 0,0 0 0,0-1 0,0 1 0,0 0 0,0 0 0,0 0 0,0 0 0,0 0 0,0-1 0,0 1 0,0 0 0,0 0 0,0 0 0,0 0 0,0 0 0,0-1 0,0 1 0,0 0 0,0 0 0,0 0 0,0 0 0,0 0 0,0-1 0,0 1 0,0 0 0,0 0 0,-1 0 0,1 0 0,0 0 0,0 0 0,0-1 0,0 1 0,0 0 0,0 0 0,0 0 0,-1 0 0,1 0 0,0 0 0,-44-8 0,-337 4 0,82 4 0,502-11 0,-75 1 0,-94 9 0,14-1 0,75-12 0,-110 8 0,-28 2 0,-33 0 0,-424 2 0,354 2 0,97 0 0,21-1 0,0 1 0,1 0 0,-1 0 0,0 0 0,0 0 0,0 0 0,0 0 0,0 0 0,0 0 0,0 0 0,0 0 0,0 0 0,0 0 0,0 0 0,0 0 0,0 0 0,0 0 0,0 0 0,0 0 0,0-1 0,0 1 0,0 0 0,0 0 0,0 0 0,0 0 0,0 0 0,0 0 0,0 0 0,0 0 0,0 0 0,0 0 0,0 0 0,0 0 0,0 0 0,0 0 0,0-1 0,0 1 0,0 0 0,0 0 0,0 0 0,0 0 0,0 0 0,0 0 0,0 0 0,-1 0 0,1 0 0,0 0 0,34-8 0,169-20 0,86-18 0,-287 46 0,0 0 0,0-1 0,0 1 0,0 0 0,0-1 0,-1 0 0,1 1 0,0-1 0,0 0 0,0 0 0,-1 0 0,1 0 0,-1 0 0,1 0 0,1-2 0,-5 2 0,0 0 0,0 0 0,0 0 0,-1 0 0,1 1 0,0-1 0,0 1 0,-1-1 0,1 1 0,0 0 0,-1 0 0,1 0 0,-3 0 0,-294 0 0,-18-1 0,312 0 0,7-1 0,16-3 0,32-3 0,705-54 0,-718 59 0,-37 3 0,1 0 0,-1 0 0,0 1 0,0-1 0,0 0 0,0 0 0,0 0 0,0 0 0,1 0 0,-1 0 0,0 0 0,0 0 0,0 0 0,0 0 0,0 0 0,1 0 0,-1 0 0,0 0 0,0 0 0,0 0 0,0 0 0,0 0 0,1 0 0,-1 0 0,0 0 0,0 0 0,0 0 0,0 0 0,1 0 0,-1 0 0,0 0 0,0 0 0,0 0 0,0 0 0,0 0 0,0 0 0,1-1 0,-1 1 0,0 0 0,0 0 0,0 0 0,0 0 0,0 0 0,0 0 0,0-1 0,0 1 0,0 0 0,0 0 0,1 0 0,-1 0 0,0 0 0,0-1 0,0 1 0,0 0 0,0 0 0,0 0 0,0 0 0,0-1 0,0 1 0,0 0 0,0 0 0,0 0 0,-1 0 0,1 0 0,0-1 0,-14-4 0,-28-2 0,-231 0 0,88 4 0,147-1 0,31-1 0,20 1 0,23-2 0,257-1 0,-252 7 0,-990 1 0,1431 23 0,-680-20 0,-1021-5 0,1935 1 0,-863 1 0,-337-14 0,473 12 0,-1 1 0,0-1 0,0-1 0,1 0 0,-1-1 0,-20-7 0,29 4 0,13 2 0,18-2 0,497-4 0,-341 12 0,54 0 0,-435 0 0,-319-9 0,494 6 0,18 2 0,-1-1 0,1 0 0,0 0 0,-1-1 0,1 0 0,0 1 0,0-1 0,0-1 0,-1 1 0,-6-4 0,46 2 0,140 18 0,-209-7 0,-49 4 0,38-9 0,30-3 0,0 0 0,0 2 0,0-1 0,0 2 0,1 0 0,-18 6 0,28-3 0,13-2 0,19 1 0,-26-5 0,11 1 0,199 27 0,237-1 0,-504-24 0,1 2 0,-55 13 0,84-9 0,25-9 0,0 1 0,0-1 0,0 0 0,0 0 0,0 1 0,0-1 0,0 0 0,0 1 0,0-1 0,0 0 0,0 0 0,0 1 0,0-1 0,1 0 0,-1 0 0,0 1 0,0-1 0,0 0 0,0 0 0,0 1 0,1-1 0,-1 0 0,0 0 0,0 0 0,0 0 0,1 1 0,-1-1 0,0 0 0,0 0 0,1 0 0,-1 0 0,0 0 0,0 0 0,1 1 0,-1-1 0,0 0 0,0 0 0,1 0 0,-1 0 0,0 0 0,0 0 0,1 0 0,51 10 0,-49-9 0,31 4 0,98 19 0,-131-24 0,0 0 0,0 0 0,1 1 0,-1-1 0,0 0 0,0 0 0,1 1 0,-1-1 0,0 1 0,0-1 0,0 1 0,0-1 0,0 1 0,0 0 0,0-1 0,0 1 0,0 0 0,0 0 0,0 0 0,0 0 0,-1 0 0,1 0 0,1 2 0,-3-2 0,1 0 0,-1-1 0,0 1 0,0 0 0,1 0 0,-1 0 0,0 0 0,0-1 0,0 1 0,0 0 0,0-1 0,0 1 0,0-1 0,0 1 0,0-1 0,0 1 0,0-1 0,-3 1 0,-61 13 0,13-10 0,28-3 0,61-1 0,25-1 0,-31-1 0,-1 1 0,0 1 0,1 2 0,-1 1 0,0 1 0,36 11 0,-7 0 0,2-2 0,0-3 0,0-3 0,67 0 0,-74-4 0,72 3 0,-174-2 0,0 1 0,1 3 0,-51 14 0,92-17 0,18-1 0,22-2 0,372-3 0,61 3 0,-457-2 0,-2 0 0,0 0 0,0 1 0,0-1 0,-1 2 0,1-1 0,0 1 0,0 0 0,12 6 0,-20-8 0,0 1 0,0-1 0,1 0 0,-1 1 0,0-1 0,0 0 0,0 1 0,1-1 0,-1 0 0,0 1 0,0-1 0,0 1 0,0-1 0,0 0 0,0 1 0,0-1 0,0 1 0,0-1 0,0 0 0,0 1 0,0-1 0,0 1 0,0-1 0,0 0 0,0 1 0,-1-1 0,1 0 0,0 1 0,0-1 0,0 1 0,-1-1 0,1 0 0,0 1 0,0-1 0,-1 0 0,1 0 0,0 1 0,-1-1 0,1 0 0,0 0 0,-1 1 0,1-1 0,0 0 0,-1 0 0,1 0 0,0 0 0,-1 0 0,1 1 0,-1-1 0,1 0 0,0 0 0,-1 0 0,0 0 0,-23 9 0,-15-2 0,-1-2 0,0-1 0,0-2 0,-70-6 0,14 1 0,-160 5 0,-197-5 0,226-23 0,154 14 0,-132-4 0,164 17 0,5 0 0,0-1 0,1-2 0,-69-12 0,64 7 0,-64-4 0,16 2 0,75 8 0,8 1 0,-1-1 0,1 1 0,0-1 0,0 0 0,0-1 0,0 1 0,0-1 0,0 0 0,0 0 0,-7-4 0,12 5 0,0 1 0,0-1 0,0 1 0,0-1 0,0 1 0,0 0 0,0-1 0,0 1 0,0-1 0,0 1 0,0 0 0,1-1 0,-1 1 0,0-1 0,0 1 0,0 0 0,1-1 0,-1 1 0,0 0 0,0-1 0,1 1 0,-1 0 0,0-1 0,0 1 0,1 0 0,-1 0 0,0-1 0,1 1 0,-1 0 0,1 0 0,-1-1 0,0 1 0,1 0 0,-1 0 0,1 0 0,-1 0 0,0 0 0,1 0 0,-1 0 0,1 0 0,-1 0 0,0 0 0,1 0 0,-1 0 0,1 0 0,29-8 0,-26 7 0,87-16 0,-59 13 0,0-2 0,42-14 0,-129 4 0,-178-25 0,219 40 0,0-1 0,1 0 0,-1-1 0,1-1 0,-22-9 0,29 10 0,0 0 0,0-1 0,0 0 0,0-1 0,1 1 0,-1-1 0,1 0 0,0 0 0,1-1 0,-1 1 0,1-1 0,-6-11 0,-14-17 0,23 33 0,1 1 0,0 0 0,0 0 0,-1 0 0,1-1 0,0 1 0,0 0 0,-1 0 0,1 0 0,0 0 0,-1 0 0,1-1 0,0 1 0,-1 0 0,1 0 0,0 0 0,-1 0 0,1 0 0,0 0 0,-1 0 0,1 0 0,0 0 0,0 0 0,-1 1 0,1-1 0,0 0 0,-1 0 0,1 0 0,0 0 0,-1 0 0,1 0 0,0 1 0,0-1 0,-1 0 0,1 0 0,0 1 0,-8 23 0,6 0 0,0 0 0,2 0 0,4 45 0,-2-56 0,0-1 0,1 1 0,1 0 0,0-1 0,1 0 0,0 0 0,1-1 0,12 21 0,-7-17 0,-8-9 0,0-1 0,0 0 0,1 0 0,-1 0 0,1 0 0,1-1 0,-1 1 0,1-1 0,-1 0 0,1 0 0,0-1 0,1 0 0,-1 0 0,0 0 0,1 0 0,8 2 0,9 1-455,0-2 0,28 2 0,-32-4-6371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7T18:56:22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FF375-5034-47FE-BA9C-A7FE414B2B1D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19385-CFB6-4109-94E2-61B2341BD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77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611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75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56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4202244233_0_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3" name="Google Shape;573;g142022442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4202244233_0_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1420224423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4202244233_0_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6" name="Google Shape;586;g1420224423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5685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04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652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839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150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27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976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CD5AF-71CD-4C88-AC55-E7BE057B2D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832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325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CD5AF-71CD-4C88-AC55-E7BE057B2D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538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264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CD5AF-71CD-4C88-AC55-E7BE057B2D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85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CD5AF-71CD-4C88-AC55-E7BE057B2D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6971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CD5AF-71CD-4C88-AC55-E7BE057B2D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599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13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734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CD5AF-71CD-4C88-AC55-E7BE057B2D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479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55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CD5AF-71CD-4C88-AC55-E7BE057B2D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689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CD5AF-71CD-4C88-AC55-E7BE057B2D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622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330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CD5AF-71CD-4C88-AC55-E7BE057B2D3C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39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73A13FDB-6B12-D57B-937C-FDCC340F7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9C25D-EF20-84AD-D14D-2061BB41F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838" y="690351"/>
            <a:ext cx="8631677" cy="19282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 b="1" i="0" spc="-3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7F9B5-9E18-407C-4D11-7AC3882D7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38" y="5466944"/>
            <a:ext cx="6770451" cy="13910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647B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900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-one column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 descr="Colored background box.">
            <a:extLst>
              <a:ext uri="{FF2B5EF4-FFF2-40B4-BE49-F238E27FC236}">
                <a16:creationId xmlns:a16="http://schemas.microsoft.com/office/drawing/2014/main" id="{A875BDB0-8CE9-4FCF-818B-C21A2BF5A21B}"/>
              </a:ext>
            </a:extLst>
          </p:cNvPr>
          <p:cNvSpPr/>
          <p:nvPr userDrawn="1"/>
        </p:nvSpPr>
        <p:spPr>
          <a:xfrm>
            <a:off x="0" y="212726"/>
            <a:ext cx="250371" cy="832304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 descr="Colored backgrouond box.">
            <a:extLst>
              <a:ext uri="{FF2B5EF4-FFF2-40B4-BE49-F238E27FC236}">
                <a16:creationId xmlns:a16="http://schemas.microsoft.com/office/drawing/2014/main" id="{5DF00629-F578-459E-B808-C056CC098EE1}"/>
              </a:ext>
            </a:extLst>
          </p:cNvPr>
          <p:cNvSpPr/>
          <p:nvPr userDrawn="1"/>
        </p:nvSpPr>
        <p:spPr>
          <a:xfrm>
            <a:off x="435429" y="212727"/>
            <a:ext cx="11756571" cy="8323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3DEFAAE-AB64-48F2-AA3E-533A2C127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743" y="288925"/>
            <a:ext cx="11370972" cy="679905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altLang="zh-CN"/>
              <a:t>Click here to edit title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FFD893-9645-4ABA-BC18-495756929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743" y="1230403"/>
            <a:ext cx="11370972" cy="5049746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Arial" panose="020B0604020202020204" pitchFamily="34" charset="0"/>
              <a:buChar char="•"/>
              <a:defRPr sz="32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36600" indent="-2794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Courier New" panose="02070309020205020404" pitchFamily="49" charset="0"/>
              <a:buChar char="o"/>
              <a:defRPr sz="28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§"/>
              <a:defRPr sz="24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51000" indent="-2794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Ø"/>
              <a:defRPr sz="20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16138" indent="-287338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v"/>
              <a:defRPr sz="20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altLang="zh-CN"/>
              <a:t>Click here to edit bullet points</a:t>
            </a:r>
            <a:endParaRPr lang="zh-CN" altLang="en-US"/>
          </a:p>
          <a:p>
            <a:pPr lvl="1"/>
            <a:r>
              <a:rPr lang="en-US" altLang="zh-CN"/>
              <a:t>Second level</a:t>
            </a:r>
            <a:endParaRPr lang="zh-CN" altLang="en-US"/>
          </a:p>
          <a:p>
            <a:pPr lvl="2"/>
            <a:r>
              <a:rPr lang="en-US" altLang="zh-CN"/>
              <a:t>Third level</a:t>
            </a:r>
            <a:endParaRPr lang="zh-CN" altLang="en-US"/>
          </a:p>
          <a:p>
            <a:pPr lvl="3"/>
            <a:r>
              <a:rPr lang="en-US" altLang="zh-CN"/>
              <a:t>Fourth level</a:t>
            </a:r>
            <a:endParaRPr lang="zh-CN" altLang="en-US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27229C-EC7B-4063-A33B-28A5E87E32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50371" y="6356350"/>
            <a:ext cx="771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Massachusetts Department of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Elementary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and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Secondary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982193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descr="Colored background box.">
            <a:extLst>
              <a:ext uri="{FF2B5EF4-FFF2-40B4-BE49-F238E27FC236}">
                <a16:creationId xmlns:a16="http://schemas.microsoft.com/office/drawing/2014/main" id="{70FF4C12-B5A4-42EB-A0E1-FD89DCFAC495}"/>
              </a:ext>
            </a:extLst>
          </p:cNvPr>
          <p:cNvSpPr/>
          <p:nvPr userDrawn="1"/>
        </p:nvSpPr>
        <p:spPr>
          <a:xfrm>
            <a:off x="1" y="1948543"/>
            <a:ext cx="2034861" cy="2002971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7229C-EC7B-4063-A33B-28A5E87E32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174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1BACC49-F766-444F-90DC-64E004B0A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46882"/>
            <a:ext cx="6172200" cy="45141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3551CA8-3893-4798-AD18-62C5C646C8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737304"/>
            <a:ext cx="3932237" cy="313168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dirty="0"/>
              <a:t>Click here to edit Text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89AAC3-A063-423A-AB89-4EC9283B8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27229C-EC7B-4063-A33B-28A5E87E32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矩形 6" descr="Colored background box.">
            <a:extLst>
              <a:ext uri="{FF2B5EF4-FFF2-40B4-BE49-F238E27FC236}">
                <a16:creationId xmlns:a16="http://schemas.microsoft.com/office/drawing/2014/main" id="{A875BDB0-8CE9-4FCF-818B-C21A2BF5A21B}"/>
              </a:ext>
            </a:extLst>
          </p:cNvPr>
          <p:cNvSpPr/>
          <p:nvPr userDrawn="1"/>
        </p:nvSpPr>
        <p:spPr>
          <a:xfrm>
            <a:off x="0" y="212726"/>
            <a:ext cx="250371" cy="832304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 descr="Colored background box.">
            <a:extLst>
              <a:ext uri="{FF2B5EF4-FFF2-40B4-BE49-F238E27FC236}">
                <a16:creationId xmlns:a16="http://schemas.microsoft.com/office/drawing/2014/main" id="{5DF00629-F578-459E-B808-C056CC098EE1}"/>
              </a:ext>
            </a:extLst>
          </p:cNvPr>
          <p:cNvSpPr/>
          <p:nvPr userDrawn="1"/>
        </p:nvSpPr>
        <p:spPr>
          <a:xfrm>
            <a:off x="435429" y="212727"/>
            <a:ext cx="11756571" cy="8323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67743" y="357819"/>
            <a:ext cx="11370972" cy="552324"/>
          </a:xfrm>
        </p:spPr>
        <p:txBody>
          <a:bodyPr>
            <a:noAutofit/>
          </a:bodyPr>
          <a:lstStyle>
            <a:lvl1pPr>
              <a:defRPr lang="en-US" sz="3000" kern="1200" baseline="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53551CA8-3893-4798-AD18-62C5C646C8C2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9788" y="1346883"/>
            <a:ext cx="3932237" cy="1255534"/>
          </a:xfrm>
        </p:spPr>
        <p:txBody>
          <a:bodyPr>
            <a:noAutofit/>
          </a:bodyPr>
          <a:lstStyle>
            <a:lvl1pPr marL="0" indent="0">
              <a:buNone/>
              <a:defRPr sz="2800" b="1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dirty="0"/>
              <a:t>Click here to edit subtitle</a:t>
            </a:r>
            <a:endParaRPr lang="zh-CN" alt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50371" y="6352143"/>
            <a:ext cx="7713372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Massachusetts Department of</a:t>
            </a:r>
            <a:r>
              <a:rPr lang="en-US" baseline="0" dirty="0">
                <a:latin typeface="Segoe"/>
              </a:rPr>
              <a:t> 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Elementary</a:t>
            </a:r>
            <a:r>
              <a:rPr lang="en-US" baseline="0" dirty="0">
                <a:latin typeface="Segoe"/>
              </a:rPr>
              <a:t> 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and</a:t>
            </a:r>
            <a:r>
              <a:rPr lang="en-US" baseline="0" dirty="0">
                <a:latin typeface="Segoe"/>
              </a:rPr>
              <a:t> 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Secondary</a:t>
            </a:r>
            <a:r>
              <a:rPr lang="en-US" baseline="0" dirty="0">
                <a:latin typeface="Segoe"/>
              </a:rPr>
              <a:t> 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622617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301496-3A04-4B17-9688-6289A84D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F27229C-EC7B-4063-A33B-28A5E87E32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6" descr="Colored background box.">
            <a:extLst>
              <a:ext uri="{FF2B5EF4-FFF2-40B4-BE49-F238E27FC236}">
                <a16:creationId xmlns:a16="http://schemas.microsoft.com/office/drawing/2014/main" id="{A875BDB0-8CE9-4FCF-818B-C21A2BF5A21B}"/>
              </a:ext>
            </a:extLst>
          </p:cNvPr>
          <p:cNvSpPr/>
          <p:nvPr userDrawn="1"/>
        </p:nvSpPr>
        <p:spPr>
          <a:xfrm>
            <a:off x="0" y="212726"/>
            <a:ext cx="250371" cy="832304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 descr="Colored background box.">
            <a:extLst>
              <a:ext uri="{FF2B5EF4-FFF2-40B4-BE49-F238E27FC236}">
                <a16:creationId xmlns:a16="http://schemas.microsoft.com/office/drawing/2014/main" id="{5DF00629-F578-459E-B808-C056CC098EE1}"/>
              </a:ext>
            </a:extLst>
          </p:cNvPr>
          <p:cNvSpPr/>
          <p:nvPr userDrawn="1"/>
        </p:nvSpPr>
        <p:spPr>
          <a:xfrm>
            <a:off x="435429" y="212727"/>
            <a:ext cx="11756571" cy="8323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35FFD893-9645-4ABA-BC18-4957569298F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5429" y="2189408"/>
            <a:ext cx="5452057" cy="3799267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Arial" panose="020B0604020202020204" pitchFamily="34" charset="0"/>
              <a:buChar char="•"/>
              <a:defRPr sz="28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Courier New" panose="02070309020205020404" pitchFamily="49" charset="0"/>
              <a:buChar char="o"/>
              <a:defRPr sz="24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Ø"/>
              <a:defRPr sz="18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v"/>
              <a:defRPr sz="18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altLang="zh-CN"/>
              <a:t>Click here to edit bullet points</a:t>
            </a:r>
            <a:endParaRPr lang="zh-CN" altLang="en-US"/>
          </a:p>
          <a:p>
            <a:pPr lvl="1"/>
            <a:r>
              <a:rPr lang="en-US" altLang="zh-CN"/>
              <a:t>Second level</a:t>
            </a:r>
            <a:endParaRPr lang="zh-CN" altLang="en-US"/>
          </a:p>
          <a:p>
            <a:pPr lvl="2"/>
            <a:r>
              <a:rPr lang="en-US" altLang="zh-CN"/>
              <a:t>Third level</a:t>
            </a:r>
            <a:endParaRPr lang="zh-CN" altLang="en-US"/>
          </a:p>
          <a:p>
            <a:pPr lvl="3"/>
            <a:r>
              <a:rPr lang="en-US" altLang="zh-CN"/>
              <a:t>Fourth level</a:t>
            </a:r>
            <a:endParaRPr lang="zh-CN" altLang="en-US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3F8C2E89-BE57-4EAB-8E44-06A7578A41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5429" y="1336505"/>
            <a:ext cx="5452057" cy="776702"/>
          </a:xfrm>
          <a:solidFill>
            <a:srgbClr val="E38526"/>
          </a:solidFill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here to edit subtitle</a:t>
            </a:r>
            <a:endParaRPr lang="zh-CN" altLang="en-US"/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3F8C2E89-BE57-4EAB-8E44-06A7578A41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13714" y="1336505"/>
            <a:ext cx="5452057" cy="776702"/>
          </a:xfrm>
          <a:solidFill>
            <a:srgbClr val="E38526"/>
          </a:solidFill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here to edit subtitle</a:t>
            </a:r>
            <a:endParaRPr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73DEFAAE-AB64-48F2-AA3E-533A2C127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743" y="288925"/>
            <a:ext cx="11433757" cy="679905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altLang="zh-CN"/>
              <a:t>Click here to edit title</a:t>
            </a:r>
            <a:endParaRPr lang="zh-CN" alt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50371" y="6352143"/>
            <a:ext cx="771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Massachusetts Department of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Elementary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and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Secondary</a:t>
            </a:r>
            <a:r>
              <a:rPr lang="en-US" baseline="0">
                <a:latin typeface="Segoe"/>
              </a:rPr>
              <a:t> </a:t>
            </a: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Segoe"/>
                <a:ea typeface="+mn-ea"/>
                <a:cs typeface="+mn-cs"/>
              </a:rPr>
              <a:t>Education</a:t>
            </a: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35FFD893-9645-4ABA-BC18-4957569298F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13713" y="2204358"/>
            <a:ext cx="5452057" cy="3799267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Arial" panose="020B0604020202020204" pitchFamily="34" charset="0"/>
              <a:buChar char="•"/>
              <a:defRPr sz="28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Courier New" panose="02070309020205020404" pitchFamily="49" charset="0"/>
              <a:buChar char="o"/>
              <a:defRPr sz="24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Ø"/>
              <a:defRPr sz="18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100000"/>
              </a:lnSpc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v"/>
              <a:defRPr sz="18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altLang="zh-CN"/>
              <a:t>Click here to edit bullet points</a:t>
            </a:r>
            <a:endParaRPr lang="zh-CN" altLang="en-US"/>
          </a:p>
          <a:p>
            <a:pPr lvl="1"/>
            <a:r>
              <a:rPr lang="en-US" altLang="zh-CN"/>
              <a:t>Second level</a:t>
            </a:r>
            <a:endParaRPr lang="zh-CN" altLang="en-US"/>
          </a:p>
          <a:p>
            <a:pPr lvl="2"/>
            <a:r>
              <a:rPr lang="en-US" altLang="zh-CN"/>
              <a:t>Third level</a:t>
            </a:r>
            <a:endParaRPr lang="zh-CN" altLang="en-US"/>
          </a:p>
          <a:p>
            <a:pPr lvl="3"/>
            <a:r>
              <a:rPr lang="en-US" altLang="zh-CN"/>
              <a:t>Fourth level</a:t>
            </a:r>
            <a:endParaRPr lang="zh-CN" altLang="en-US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239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he ESE logo.">
            <a:extLst>
              <a:ext uri="{FF2B5EF4-FFF2-40B4-BE49-F238E27FC236}">
                <a16:creationId xmlns:a16="http://schemas.microsoft.com/office/drawing/2014/main" id="{C0409D6F-5022-4C54-A665-4417B8EF0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316" y="5630644"/>
            <a:ext cx="2417368" cy="1175641"/>
          </a:xfrm>
          <a:prstGeom prst="rect">
            <a:avLst/>
          </a:prstGeom>
        </p:spPr>
      </p:pic>
      <p:sp>
        <p:nvSpPr>
          <p:cNvPr id="9" name="矩形 8" descr="Colored background box.">
            <a:extLst>
              <a:ext uri="{FF2B5EF4-FFF2-40B4-BE49-F238E27FC236}">
                <a16:creationId xmlns:a16="http://schemas.microsoft.com/office/drawing/2014/main" id="{7D512A3C-1A6C-4890-AAF3-6E19AD2E7913}"/>
              </a:ext>
            </a:extLst>
          </p:cNvPr>
          <p:cNvSpPr/>
          <p:nvPr userDrawn="1"/>
        </p:nvSpPr>
        <p:spPr>
          <a:xfrm>
            <a:off x="0" y="824283"/>
            <a:ext cx="12192000" cy="216457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 descr="Colored background box.">
            <a:extLst>
              <a:ext uri="{FF2B5EF4-FFF2-40B4-BE49-F238E27FC236}">
                <a16:creationId xmlns:a16="http://schemas.microsoft.com/office/drawing/2014/main" id="{72CE4073-084A-4342-853D-A4762D8A1AC4}"/>
              </a:ext>
            </a:extLst>
          </p:cNvPr>
          <p:cNvSpPr/>
          <p:nvPr userDrawn="1"/>
        </p:nvSpPr>
        <p:spPr>
          <a:xfrm>
            <a:off x="0" y="2961565"/>
            <a:ext cx="12192000" cy="2110056"/>
          </a:xfrm>
          <a:prstGeom prst="rect">
            <a:avLst/>
          </a:prstGeom>
          <a:solidFill>
            <a:srgbClr val="E38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Straight Connector 4" descr="White graphic line."/>
          <p:cNvCxnSpPr/>
          <p:nvPr userDrawn="1"/>
        </p:nvCxnSpPr>
        <p:spPr>
          <a:xfrm>
            <a:off x="1992573" y="3734373"/>
            <a:ext cx="82432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36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5A72-E2F7-0E3B-0DDA-8AEE476CF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984"/>
            <a:ext cx="10515600" cy="4052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D8D37926-3C4B-41C8-EFDB-911300C2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12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924193-02B9-9810-A50A-C323F20B0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112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BD671DD8-DB66-3B92-A1B6-23D8B89C2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A35BE-2442-7C64-032F-EEC3B84E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525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spc="-15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8DA3C-9A4F-10ED-C6D4-40AC09EDE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1238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65D87-AFBC-843E-1CA6-0F0D9EB66B62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1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C14D-8924-F22D-FF6C-1CEECDCEA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48EB7-DF60-9429-B7C4-F17C2FD19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09305E6D-E633-8F98-0EDC-7F3C0166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665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7D04F-CFDA-AB0A-0CB3-633767A38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9863"/>
            <a:ext cx="5157787" cy="6759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417A7-92FA-2590-1532-B39F1253F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61535"/>
            <a:ext cx="5157787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83ECC-3794-AE5F-27B5-A74B4DEC7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9863"/>
            <a:ext cx="5183188" cy="6759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E5DA7-1D14-860C-86DA-E26B78A69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61535"/>
            <a:ext cx="5183188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AA033EDD-4130-6D25-944B-3C4E62F0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176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FE5DF1-48AB-E0EB-F43E-6ACA748DB7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C1C0FFF0-5075-CF61-E3DA-7EA0ED407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A7959-19EC-57EE-7E3C-D0AA505D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2157"/>
            <a:ext cx="10515600" cy="10936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BCF7B-22B6-6253-4D64-9AD634D23090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7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0BC1E5-8CCE-BA2E-FCAF-D803E35C5BB4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  <p:pic>
        <p:nvPicPr>
          <p:cNvPr id="5" name="Picture 4" descr="A picture containing fog, screenshot, blur&#10;&#10;Description automatically generated">
            <a:extLst>
              <a:ext uri="{FF2B5EF4-FFF2-40B4-BE49-F238E27FC236}">
                <a16:creationId xmlns:a16="http://schemas.microsoft.com/office/drawing/2014/main" id="{7439D200-687F-1A35-0FE3-6C8A886934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4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C98BCF38-2DC6-B6A1-4F78-590B1BDDE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DFDD0-A0F2-83DC-8B7C-F0E01957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D2E1-E1A8-E3A2-FBE0-B7BCE986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9988-0A31-7185-4BB3-3C4229E0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28B3D-8AA7-7411-73DB-702ACCECC36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53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envelope, stationary&#10;&#10;Description automatically generated">
            <a:extLst>
              <a:ext uri="{FF2B5EF4-FFF2-40B4-BE49-F238E27FC236}">
                <a16:creationId xmlns:a16="http://schemas.microsoft.com/office/drawing/2014/main" id="{342569E2-6A72-3DCA-A745-FF35C7E6E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7FD8C-2415-7AF2-D9F7-2FD9A5E45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5B6969-06CB-5136-72BE-7F36D660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190A3B-C978-9A37-3EC2-7DD786CF8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51DB3-822F-D681-37C0-3180279A107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3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and white rectangle&#10;&#10;Description automatically generated with medium confidence">
            <a:extLst>
              <a:ext uri="{FF2B5EF4-FFF2-40B4-BE49-F238E27FC236}">
                <a16:creationId xmlns:a16="http://schemas.microsoft.com/office/drawing/2014/main" id="{798CE026-D2F3-C172-A33A-A1429F11C51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07E45-5358-D826-413C-52477851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9013"/>
            <a:ext cx="10515600" cy="408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4B734709-A90C-544A-96B6-4BCE82CBB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0C52F-DC60-BE86-6751-7E45895AE1B5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4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5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hyperlink" Target="http://es.letrag.com/caracter.php?id=1000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loratorium.edu/snacks/slinky-in-hand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as-alt.org/material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usail.org/curriculu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13" Type="http://schemas.openxmlformats.org/officeDocument/2006/relationships/image" Target="../media/image70.png"/><Relationship Id="rId3" Type="http://schemas.openxmlformats.org/officeDocument/2006/relationships/image" Target="../media/image68.jpeg"/><Relationship Id="rId7" Type="http://schemas.openxmlformats.org/officeDocument/2006/relationships/customXml" Target="../ink/ink2.xml"/><Relationship Id="rId12" Type="http://schemas.openxmlformats.org/officeDocument/2006/relationships/image" Target="../media/image4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580.png"/><Relationship Id="rId4" Type="http://schemas.openxmlformats.org/officeDocument/2006/relationships/image" Target="../media/image69.jpeg"/><Relationship Id="rId9" Type="http://schemas.openxmlformats.org/officeDocument/2006/relationships/customXml" Target="../ink/ink3.xml"/><Relationship Id="rId1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hyperlink" Target="http://www.mcas-alt.org/materials" TargetMode="Externa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A24D-9F88-473A-96DE-C0FB7B86C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0" y="152400"/>
            <a:ext cx="8676640" cy="34544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altLang="en-US" sz="4800" dirty="0">
                <a:latin typeface="+mj-lt"/>
                <a:cs typeface="Arial" charset="0"/>
              </a:rPr>
              <a:t>Science and Technology/Engineering (STE) </a:t>
            </a:r>
            <a:br>
              <a:rPr lang="en-US" altLang="en-US" sz="4800" dirty="0">
                <a:latin typeface="+mj-lt"/>
                <a:cs typeface="Arial" charset="0"/>
              </a:rPr>
            </a:br>
            <a:r>
              <a:rPr lang="en-US" altLang="en-US" sz="4800" dirty="0">
                <a:latin typeface="+mj-lt"/>
                <a:cs typeface="Arial" charset="0"/>
              </a:rPr>
              <a:t>Grades 5, 8, and High School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FC78C5-CA36-40F9-BB07-E82688A3EAEA}"/>
              </a:ext>
            </a:extLst>
          </p:cNvPr>
          <p:cNvSpPr txBox="1"/>
          <p:nvPr/>
        </p:nvSpPr>
        <p:spPr>
          <a:xfrm>
            <a:off x="5031211" y="4821992"/>
            <a:ext cx="2730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+mj-lt"/>
              </a:rPr>
              <a:t>Debra Hand, DESE</a:t>
            </a:r>
          </a:p>
          <a:p>
            <a:r>
              <a:rPr lang="en-US" sz="2200" b="1" dirty="0">
                <a:latin typeface="+mj-lt"/>
              </a:rPr>
              <a:t>Kevin Froton, Cognia</a:t>
            </a:r>
          </a:p>
        </p:txBody>
      </p:sp>
    </p:spTree>
    <p:extLst>
      <p:ext uri="{BB962C8B-B14F-4D97-AF65-F5344CB8AC3E}">
        <p14:creationId xmlns:p14="http://schemas.microsoft.com/office/powerpoint/2010/main" val="151695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9EDC5CF-8A62-4159-9F89-25A368BBC682}"/>
              </a:ext>
            </a:extLst>
          </p:cNvPr>
          <p:cNvSpPr txBox="1">
            <a:spLocks/>
          </p:cNvSpPr>
          <p:nvPr/>
        </p:nvSpPr>
        <p:spPr>
          <a:xfrm>
            <a:off x="799708" y="281777"/>
            <a:ext cx="11055846" cy="679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>
                <a:latin typeface="+mj-lt"/>
              </a:rPr>
              <a:t>Excerpt from </a:t>
            </a:r>
            <a:r>
              <a:rPr lang="en-US" i="1" dirty="0">
                <a:latin typeface="+mj-lt"/>
              </a:rPr>
              <a:t>STE Resource Guide</a:t>
            </a:r>
            <a:r>
              <a:rPr lang="en-US" dirty="0">
                <a:latin typeface="+mj-lt"/>
              </a:rPr>
              <a:t>: Life Science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Core Idea: </a:t>
            </a:r>
            <a:r>
              <a:rPr lang="en-US" i="1" dirty="0">
                <a:latin typeface="+mj-lt"/>
              </a:rPr>
              <a:t>From Molecules to Organisms</a:t>
            </a:r>
            <a:r>
              <a:rPr lang="en-US" dirty="0">
                <a:latin typeface="+mj-lt"/>
              </a:rPr>
              <a:t>, Grades 3-5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9B718122-D270-40B9-A6B9-B8E9A007CE1C}"/>
              </a:ext>
            </a:extLst>
          </p:cNvPr>
          <p:cNvSpPr/>
          <p:nvPr/>
        </p:nvSpPr>
        <p:spPr>
          <a:xfrm>
            <a:off x="4033245" y="4806184"/>
            <a:ext cx="2815974" cy="1527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F6B198-68FF-4818-BBCF-F54C73303236}"/>
              </a:ext>
            </a:extLst>
          </p:cNvPr>
          <p:cNvSpPr/>
          <p:nvPr/>
        </p:nvSpPr>
        <p:spPr>
          <a:xfrm>
            <a:off x="4412534" y="2884642"/>
            <a:ext cx="1683466" cy="742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0E614A-89A2-45D8-A24E-A37CDE66B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620" y="1017844"/>
            <a:ext cx="6695952" cy="552106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F912AB-EB10-486E-A7E2-379ADA4C806F}"/>
              </a:ext>
            </a:extLst>
          </p:cNvPr>
          <p:cNvGrpSpPr/>
          <p:nvPr/>
        </p:nvGrpSpPr>
        <p:grpSpPr>
          <a:xfrm>
            <a:off x="1026623" y="3326004"/>
            <a:ext cx="4239198" cy="914400"/>
            <a:chOff x="1026623" y="3326004"/>
            <a:chExt cx="4007233" cy="9144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4A2261-F9C4-4243-9FDE-A3F5D52FB272}"/>
                </a:ext>
              </a:extLst>
            </p:cNvPr>
            <p:cNvSpPr txBox="1"/>
            <p:nvPr/>
          </p:nvSpPr>
          <p:spPr>
            <a:xfrm>
              <a:off x="1026623" y="3398222"/>
              <a:ext cx="955589" cy="83099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Entry Point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6B60540-7144-4481-84CB-8D6538E111C9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1968879" y="3627592"/>
              <a:ext cx="1391316" cy="15561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299659-CBA4-41B5-8E2A-89230356CBB3}"/>
                </a:ext>
              </a:extLst>
            </p:cNvPr>
            <p:cNvSpPr/>
            <p:nvPr/>
          </p:nvSpPr>
          <p:spPr>
            <a:xfrm>
              <a:off x="3360195" y="3326004"/>
              <a:ext cx="1673661" cy="91440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0A43CA-F073-45BC-83C2-143FFFAD0DE9}"/>
              </a:ext>
            </a:extLst>
          </p:cNvPr>
          <p:cNvGrpSpPr/>
          <p:nvPr/>
        </p:nvGrpSpPr>
        <p:grpSpPr>
          <a:xfrm>
            <a:off x="5265821" y="1387498"/>
            <a:ext cx="5784565" cy="4562873"/>
            <a:chOff x="5033856" y="1394646"/>
            <a:chExt cx="5784565" cy="45628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F8BE02-728D-41F6-BD26-B417B5610462}"/>
                </a:ext>
              </a:extLst>
            </p:cNvPr>
            <p:cNvSpPr txBox="1"/>
            <p:nvPr/>
          </p:nvSpPr>
          <p:spPr>
            <a:xfrm>
              <a:off x="9335464" y="1394646"/>
              <a:ext cx="1482957" cy="83099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Science Practices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CA39EFC-FF58-41AE-A395-CDFFB35D662A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8836418" y="1810145"/>
              <a:ext cx="499046" cy="36748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01B328-E5BF-4EDC-9018-09090481370F}"/>
                </a:ext>
              </a:extLst>
            </p:cNvPr>
            <p:cNvSpPr/>
            <p:nvPr/>
          </p:nvSpPr>
          <p:spPr>
            <a:xfrm>
              <a:off x="6954111" y="1948246"/>
              <a:ext cx="1908141" cy="33119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A04FAE-6D33-4BF3-9061-D46FD826C873}"/>
                </a:ext>
              </a:extLst>
            </p:cNvPr>
            <p:cNvSpPr/>
            <p:nvPr/>
          </p:nvSpPr>
          <p:spPr>
            <a:xfrm>
              <a:off x="5033856" y="5577196"/>
              <a:ext cx="1908141" cy="38032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DDD683E-4CF2-48E7-9A6C-769708913A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5638" y="2177627"/>
              <a:ext cx="2589764" cy="33995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AB8CEA8-EF73-42B0-88A0-9FF1DA5CF65B}"/>
              </a:ext>
            </a:extLst>
          </p:cNvPr>
          <p:cNvSpPr/>
          <p:nvPr/>
        </p:nvSpPr>
        <p:spPr>
          <a:xfrm>
            <a:off x="3650079" y="1387498"/>
            <a:ext cx="1482957" cy="51480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52837B-2689-4F84-895A-E9B51A07F03A}"/>
              </a:ext>
            </a:extLst>
          </p:cNvPr>
          <p:cNvSpPr/>
          <p:nvPr/>
        </p:nvSpPr>
        <p:spPr>
          <a:xfrm>
            <a:off x="5516994" y="1422673"/>
            <a:ext cx="1482957" cy="38032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97CD7D-7BF7-416E-831A-1292793A83E2}"/>
              </a:ext>
            </a:extLst>
          </p:cNvPr>
          <p:cNvSpPr/>
          <p:nvPr/>
        </p:nvSpPr>
        <p:spPr>
          <a:xfrm>
            <a:off x="7346786" y="1355430"/>
            <a:ext cx="1482957" cy="51480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703A92-CC89-4425-A849-3214D818D860}"/>
              </a:ext>
            </a:extLst>
          </p:cNvPr>
          <p:cNvGrpSpPr/>
          <p:nvPr/>
        </p:nvGrpSpPr>
        <p:grpSpPr>
          <a:xfrm>
            <a:off x="1200173" y="1662095"/>
            <a:ext cx="2133773" cy="1502926"/>
            <a:chOff x="1010534" y="1586984"/>
            <a:chExt cx="2133773" cy="150292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53F9D2-A8E3-46D8-A496-E1E20CE4B073}"/>
                </a:ext>
              </a:extLst>
            </p:cNvPr>
            <p:cNvSpPr txBox="1"/>
            <p:nvPr/>
          </p:nvSpPr>
          <p:spPr>
            <a:xfrm>
              <a:off x="1010534" y="1586984"/>
              <a:ext cx="955589" cy="83099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Core Idea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AD5E4F-E0BB-47DB-966A-505095B990F9}"/>
                </a:ext>
              </a:extLst>
            </p:cNvPr>
            <p:cNvSpPr/>
            <p:nvPr/>
          </p:nvSpPr>
          <p:spPr>
            <a:xfrm>
              <a:off x="2310582" y="1814193"/>
              <a:ext cx="833725" cy="1275717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FC7BB4F-A5AF-4DF1-842F-DFD021DF8E1F}"/>
                </a:ext>
              </a:extLst>
            </p:cNvPr>
            <p:cNvCxnSpPr>
              <a:cxnSpLocks/>
              <a:stCxn id="7" idx="3"/>
              <a:endCxn id="13" idx="1"/>
            </p:cNvCxnSpPr>
            <p:nvPr/>
          </p:nvCxnSpPr>
          <p:spPr>
            <a:xfrm>
              <a:off x="1966123" y="2002483"/>
              <a:ext cx="344459" cy="449569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751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ADC29-B3A5-44FA-94A1-E5D80D72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76" y="119715"/>
            <a:ext cx="4382534" cy="683849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j-lt"/>
              </a:rPr>
              <a:t>Forms and Graphs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FC0EC6-E1A1-4145-AE29-53CB7EC2E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0" t="2098" r="1917" b="11828"/>
          <a:stretch/>
        </p:blipFill>
        <p:spPr>
          <a:xfrm>
            <a:off x="3814618" y="1027518"/>
            <a:ext cx="7934036" cy="554877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37FD318-FEB0-D914-B807-48E44C8FA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9" y="1894836"/>
            <a:ext cx="3895091" cy="4487491"/>
          </a:xfrm>
        </p:spPr>
        <p:txBody>
          <a:bodyPr anchor="t">
            <a:normAutofit lnSpcReduction="10000"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Each tab reveals grade spans from which to choose entry points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Entry points are embedded in each science practice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Science practices are listed under each grouping.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Access Skills has a separate tab.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AC6BB5-D495-107E-22D1-2DC6CA5871D7}"/>
              </a:ext>
            </a:extLst>
          </p:cNvPr>
          <p:cNvSpPr/>
          <p:nvPr/>
        </p:nvSpPr>
        <p:spPr>
          <a:xfrm>
            <a:off x="4355927" y="2507673"/>
            <a:ext cx="1727200" cy="45258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070972-647F-11AE-C2EE-965BAC97F8DA}"/>
              </a:ext>
            </a:extLst>
          </p:cNvPr>
          <p:cNvSpPr/>
          <p:nvPr/>
        </p:nvSpPr>
        <p:spPr>
          <a:xfrm>
            <a:off x="6918036" y="2507673"/>
            <a:ext cx="1727200" cy="45258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04A742-D95B-A316-AAC0-96A9BE0B2BAB}"/>
              </a:ext>
            </a:extLst>
          </p:cNvPr>
          <p:cNvSpPr/>
          <p:nvPr/>
        </p:nvSpPr>
        <p:spPr>
          <a:xfrm>
            <a:off x="9573491" y="2512291"/>
            <a:ext cx="1727200" cy="45258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1586E4-00A0-28F6-F493-26FBEA4ACF49}"/>
              </a:ext>
            </a:extLst>
          </p:cNvPr>
          <p:cNvSpPr/>
          <p:nvPr/>
        </p:nvSpPr>
        <p:spPr>
          <a:xfrm>
            <a:off x="3694545" y="1339273"/>
            <a:ext cx="5283200" cy="45258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B81B-874B-4D20-9472-BD27739A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66" y="288925"/>
            <a:ext cx="11472549" cy="943109"/>
          </a:xfrm>
        </p:spPr>
        <p:txBody>
          <a:bodyPr/>
          <a:lstStyle/>
          <a:p>
            <a:r>
              <a:rPr lang="en-US" sz="4000" dirty="0">
                <a:latin typeface="+mj-lt"/>
              </a:rPr>
              <a:t>Requirements for Grades 5 and 8 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05111-A1D7-4BF8-B5FC-10AE94D76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6" y="1732547"/>
            <a:ext cx="11725834" cy="4988928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b="1" dirty="0">
                <a:solidFill>
                  <a:schemeClr val="tx2"/>
                </a:solidFill>
                <a:latin typeface="+mn-lt"/>
              </a:rPr>
              <a:t>Complete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+mn-lt"/>
              </a:rPr>
              <a:t>one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+mn-lt"/>
              </a:rPr>
              <a:t>MCAS-Alt Skills Survey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. (One survey for all eight practices)</a:t>
            </a:r>
          </a:p>
          <a:p>
            <a:pPr marL="0" indent="0">
              <a:spcBef>
                <a:spcPts val="600"/>
              </a:spcBef>
              <a:buNone/>
            </a:pPr>
            <a:endParaRPr lang="en-US" sz="2800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800" b="1" dirty="0">
                <a:solidFill>
                  <a:schemeClr val="tx2"/>
                </a:solidFill>
                <a:latin typeface="+mn-lt"/>
              </a:rPr>
              <a:t>Select </a:t>
            </a:r>
            <a:r>
              <a:rPr lang="en-US" sz="2800" b="1" u="sng" dirty="0">
                <a:solidFill>
                  <a:schemeClr val="tx2"/>
                </a:solidFill>
                <a:latin typeface="+mn-lt"/>
              </a:rPr>
              <a:t>three</a:t>
            </a:r>
            <a:r>
              <a:rPr lang="en-US" sz="2800" b="1" dirty="0">
                <a:solidFill>
                  <a:schemeClr val="tx2"/>
                </a:solidFill>
                <a:latin typeface="+mn-lt"/>
              </a:rPr>
              <a:t> of the four disciplines to assess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: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Earth and Space,	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Physical Science,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+mn-lt"/>
                <a:cs typeface="Segoe UI" panose="020B0502040204020203" pitchFamily="34" charset="0"/>
              </a:rPr>
              <a:t>Life Science,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latin typeface="+mn-lt"/>
                <a:cs typeface="Segoe UI" panose="020B0502040204020203" pitchFamily="34" charset="0"/>
              </a:rPr>
              <a:t>Technology/Engineering</a:t>
            </a:r>
            <a:endParaRPr lang="en-US" b="1" i="1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Box 20" descr="Educator’s Manual p.6&#10;">
            <a:extLst>
              <a:ext uri="{FF2B5EF4-FFF2-40B4-BE49-F238E27FC236}">
                <a16:creationId xmlns:a16="http://schemas.microsoft.com/office/drawing/2014/main" id="{9859A9C8-D589-402C-A879-7AC587FD6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1300" y="28465"/>
            <a:ext cx="2959087" cy="301609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1600">
                <a:solidFill>
                  <a:srgbClr val="0D1969"/>
                </a:solidFill>
                <a:latin typeface="Tahoma"/>
                <a:cs typeface="Arial" charset="0"/>
              </a:rPr>
              <a:t> Educator’s Manual, pp. 35-39</a:t>
            </a:r>
          </a:p>
        </p:txBody>
      </p:sp>
      <p:pic>
        <p:nvPicPr>
          <p:cNvPr id="7" name="Graphic 6" descr="Flask with solid fill">
            <a:extLst>
              <a:ext uri="{FF2B5EF4-FFF2-40B4-BE49-F238E27FC236}">
                <a16:creationId xmlns:a16="http://schemas.microsoft.com/office/drawing/2014/main" id="{19C2AC86-765A-48D4-91A0-C13A421F2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42" y="54419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5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2D562E1-21FF-B02D-E297-A0FC1B07EC0F}"/>
              </a:ext>
            </a:extLst>
          </p:cNvPr>
          <p:cNvSpPr txBox="1">
            <a:spLocks/>
          </p:cNvSpPr>
          <p:nvPr/>
        </p:nvSpPr>
        <p:spPr>
          <a:xfrm>
            <a:off x="110542" y="841602"/>
            <a:ext cx="11848375" cy="53378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One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Core Idea per discipline.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For 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each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discipline review the list of related topics </a:t>
            </a:r>
            <a:r>
              <a:rPr lang="en-US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before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selecting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 core idea</a:t>
            </a:r>
            <a:r>
              <a:rPr lang="en-US" b="1" dirty="0">
                <a:solidFill>
                  <a:schemeClr val="tx2"/>
                </a:solidFill>
                <a:latin typeface="+mn-lt"/>
              </a:rPr>
              <a:t>.</a:t>
            </a:r>
          </a:p>
          <a:p>
            <a:pPr>
              <a:spcBef>
                <a:spcPts val="600"/>
              </a:spcBef>
            </a:pPr>
            <a:endParaRPr lang="en-US" b="1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endParaRPr lang="en-US" b="1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endParaRPr lang="en-US" b="1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endParaRPr lang="en-US" b="1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endParaRPr lang="en-US" b="1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endParaRPr lang="en-US" b="1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endParaRPr lang="en-US" b="1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endParaRPr lang="en-US" b="1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/>
                </a:solidFill>
                <a:latin typeface="+mn-lt"/>
              </a:rPr>
              <a:t> 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solidFill>
                  <a:schemeClr val="tx2"/>
                </a:solidFill>
                <a:latin typeface="+mn-lt"/>
              </a:rPr>
              <a:t>                                                                                                                                        </a:t>
            </a:r>
            <a:fld id="{E11F78D2-14B1-4AA3-90B1-E6C7F86EC6C9}" type="slidenum">
              <a:rPr lang="en-US" smtClean="0">
                <a:solidFill>
                  <a:schemeClr val="tx2"/>
                </a:solidFill>
                <a:latin typeface="+mn-lt"/>
              </a:rPr>
              <a:pPr marL="0" indent="0">
                <a:spcBef>
                  <a:spcPts val="600"/>
                </a:spcBef>
                <a:buNone/>
              </a:pPr>
              <a:t>13</a:t>
            </a:fld>
            <a:endParaRPr lang="en-US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2"/>
              </a:solidFill>
              <a:latin typeface="+mn-lt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" name="Graphic 2" descr="Flask with solid fill">
            <a:extLst>
              <a:ext uri="{FF2B5EF4-FFF2-40B4-BE49-F238E27FC236}">
                <a16:creationId xmlns:a16="http://schemas.microsoft.com/office/drawing/2014/main" id="{8CA73D30-FF5D-1208-32A7-9E880BD62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42" y="5441950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D75DC0-949B-3EE5-16B7-2FD75B9C0E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7" t="12251" r="7858" b="3973"/>
          <a:stretch/>
        </p:blipFill>
        <p:spPr>
          <a:xfrm>
            <a:off x="750771" y="1934677"/>
            <a:ext cx="11069040" cy="37240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39C068-4DEE-0B6B-3681-D942F345E701}"/>
              </a:ext>
            </a:extLst>
          </p:cNvPr>
          <p:cNvSpPr txBox="1">
            <a:spLocks/>
          </p:cNvSpPr>
          <p:nvPr/>
        </p:nvSpPr>
        <p:spPr>
          <a:xfrm>
            <a:off x="0" y="161697"/>
            <a:ext cx="11370972" cy="679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5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Step-by-Step Requirements for Grades 5 and 8 STE</a:t>
            </a:r>
          </a:p>
        </p:txBody>
      </p:sp>
    </p:spTree>
    <p:extLst>
      <p:ext uri="{BB962C8B-B14F-4D97-AF65-F5344CB8AC3E}">
        <p14:creationId xmlns:p14="http://schemas.microsoft.com/office/powerpoint/2010/main" val="3724284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A2802A6-1567-4275-9728-CE02B5315510}"/>
              </a:ext>
            </a:extLst>
          </p:cNvPr>
          <p:cNvGrpSpPr/>
          <p:nvPr/>
        </p:nvGrpSpPr>
        <p:grpSpPr>
          <a:xfrm>
            <a:off x="2310443" y="968830"/>
            <a:ext cx="7440049" cy="5643950"/>
            <a:chOff x="1993202" y="894962"/>
            <a:chExt cx="7440049" cy="56439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C3C99E-21D6-466F-988C-469631DF5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93" t="14780" r="19851" b="72960"/>
            <a:stretch/>
          </p:blipFill>
          <p:spPr>
            <a:xfrm>
              <a:off x="1993202" y="894962"/>
              <a:ext cx="7440048" cy="108312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6FC51C-6A7E-48C5-92B0-DA60690D6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3203" y="1896805"/>
              <a:ext cx="7440048" cy="464210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8BCB81B-874B-4D20-9472-BD27739A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67" y="158139"/>
            <a:ext cx="11370972" cy="679905"/>
          </a:xfrm>
        </p:spPr>
        <p:txBody>
          <a:bodyPr/>
          <a:lstStyle/>
          <a:p>
            <a:r>
              <a:rPr lang="en-US" sz="3600" b="1" dirty="0">
                <a:latin typeface="+mj-lt"/>
              </a:rPr>
              <a:t>Related Topics for Core Ideas: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05111-A1D7-4BF8-B5FC-10AE94D76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6" y="1230402"/>
            <a:ext cx="11725834" cy="5491073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endParaRPr lang="en-US" sz="2800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2800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2800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2800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2800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2800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2800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2800" b="1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endParaRPr lang="en-US" sz="28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28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2800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Text Box 20" descr="Educator’s Manual p.6&#10;">
            <a:extLst>
              <a:ext uri="{FF2B5EF4-FFF2-40B4-BE49-F238E27FC236}">
                <a16:creationId xmlns:a16="http://schemas.microsoft.com/office/drawing/2014/main" id="{9859A9C8-D589-402C-A879-7AC587FD6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1300" y="28465"/>
            <a:ext cx="2959087" cy="301609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D1969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 Educator’s Manual, pp. 35-39</a:t>
            </a:r>
          </a:p>
        </p:txBody>
      </p:sp>
      <p:pic>
        <p:nvPicPr>
          <p:cNvPr id="10" name="Graphic 9" descr="Plant With Roots with solid fill">
            <a:extLst>
              <a:ext uri="{FF2B5EF4-FFF2-40B4-BE49-F238E27FC236}">
                <a16:creationId xmlns:a16="http://schemas.microsoft.com/office/drawing/2014/main" id="{2A11F77C-48EC-408B-9943-BAA029FD2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4100" y="5527307"/>
            <a:ext cx="914400" cy="914400"/>
          </a:xfrm>
          <a:prstGeom prst="rect">
            <a:avLst/>
          </a:prstGeom>
        </p:spPr>
      </p:pic>
      <p:pic>
        <p:nvPicPr>
          <p:cNvPr id="12" name="Graphic 11" descr="Germ outline">
            <a:extLst>
              <a:ext uri="{FF2B5EF4-FFF2-40B4-BE49-F238E27FC236}">
                <a16:creationId xmlns:a16="http://schemas.microsoft.com/office/drawing/2014/main" id="{DA6590A5-A207-4FA7-9863-3353E365BD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17298" y="10531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67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B81B-874B-4D20-9472-BD27739A6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Step-by-Step Requirements for Grades 5 and 8 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05111-A1D7-4BF8-B5FC-10AE94D76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66" y="1671549"/>
            <a:ext cx="11702143" cy="5331763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1F497D"/>
                </a:solidFill>
                <a:latin typeface="Segoe UI"/>
                <a:cs typeface="Segoe UI"/>
              </a:rPr>
              <a:t>Select three (3) entry points/access skills aligned with the core idea. </a:t>
            </a:r>
            <a:r>
              <a:rPr lang="en-US" sz="2400" dirty="0">
                <a:solidFill>
                  <a:srgbClr val="1F497D"/>
                </a:solidFill>
                <a:latin typeface="Segoe UI"/>
                <a:cs typeface="Segoe UI"/>
              </a:rPr>
              <a:t>Preferably one from each group: 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solidFill>
                  <a:srgbClr val="1F497D"/>
                </a:solidFill>
                <a:latin typeface="Segoe UI"/>
                <a:cs typeface="Segoe UI"/>
              </a:rPr>
              <a:t>Investigations and Questioning, 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solidFill>
                  <a:srgbClr val="1F497D"/>
                </a:solidFill>
                <a:latin typeface="Segoe UI"/>
                <a:cs typeface="Segoe UI"/>
              </a:rPr>
              <a:t>Mathematics and Data, 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solidFill>
                  <a:srgbClr val="1F497D"/>
                </a:solidFill>
                <a:latin typeface="Segoe UI"/>
                <a:cs typeface="Segoe UI"/>
              </a:rPr>
              <a:t>Evidence, Reasoning, and Modeling</a:t>
            </a:r>
            <a:endParaRPr lang="en-US" sz="2400" b="1" dirty="0">
              <a:solidFill>
                <a:srgbClr val="1F497D"/>
              </a:solidFill>
              <a:latin typeface="Segoe UI"/>
              <a:cs typeface="Segoe UI"/>
            </a:endParaRPr>
          </a:p>
          <a:p>
            <a:pPr marL="0" lvl="1" indent="0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1F497D"/>
                </a:solidFill>
                <a:latin typeface="Segoe UI"/>
                <a:cs typeface="Segoe UI"/>
              </a:rPr>
              <a:t>Choose 3</a:t>
            </a:r>
            <a:r>
              <a:rPr lang="en-US" sz="2400" dirty="0">
                <a:solidFill>
                  <a:srgbClr val="1F497D"/>
                </a:solidFill>
                <a:latin typeface="Segoe UI"/>
                <a:cs typeface="Segoe UI"/>
              </a:rPr>
              <a:t> </a:t>
            </a:r>
            <a:r>
              <a:rPr lang="en-US" sz="2400" b="1" dirty="0">
                <a:solidFill>
                  <a:srgbClr val="1F497D"/>
                </a:solidFill>
                <a:latin typeface="Segoe UI"/>
                <a:cs typeface="Segoe UI"/>
              </a:rPr>
              <a:t>pieces of primary evidence based on the entry point/access skill you chose. Each piece of evidence must reflect a different </a:t>
            </a:r>
            <a:r>
              <a:rPr lang="en-US" sz="2400" dirty="0">
                <a:solidFill>
                  <a:srgbClr val="1F497D"/>
                </a:solidFill>
                <a:latin typeface="Segoe UI"/>
                <a:cs typeface="Segoe UI"/>
              </a:rPr>
              <a:t>science practice (#1-8) and complete an STE Summary Sheet to accompany the evidence. (similar to a work description)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solidFill>
                  <a:srgbClr val="1F497D"/>
                </a:solidFill>
                <a:latin typeface="Segoe UI"/>
                <a:cs typeface="Segoe UI"/>
              </a:rPr>
              <a:t>Access skills must be addressed during a standard-based activity.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solidFill>
                  <a:srgbClr val="1F497D"/>
                </a:solidFill>
                <a:latin typeface="Segoe UI"/>
                <a:cs typeface="Segoe UI"/>
              </a:rPr>
              <a:t>Include examples of self-evaluation.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1F497D"/>
              </a:solidFill>
              <a:latin typeface="Segoe UI"/>
              <a:cs typeface="Segoe UI"/>
            </a:endParaRPr>
          </a:p>
          <a:p>
            <a:pPr marL="457200" lvl="1" indent="-457200">
              <a:spcBef>
                <a:spcPts val="600"/>
              </a:spcBef>
              <a:buNone/>
            </a:pPr>
            <a:endParaRPr lang="en-US" sz="2000" b="1" dirty="0">
              <a:solidFill>
                <a:srgbClr val="1F497D"/>
              </a:solidFill>
              <a:latin typeface="Segoe UI"/>
              <a:cs typeface="Segoe UI"/>
            </a:endParaRPr>
          </a:p>
        </p:txBody>
      </p:sp>
      <p:sp>
        <p:nvSpPr>
          <p:cNvPr id="5" name="Text Box 20" descr="Educator’s Manual p.6&#10;">
            <a:extLst>
              <a:ext uri="{FF2B5EF4-FFF2-40B4-BE49-F238E27FC236}">
                <a16:creationId xmlns:a16="http://schemas.microsoft.com/office/drawing/2014/main" id="{9859A9C8-D589-402C-A879-7AC587FD6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1300" y="28465"/>
            <a:ext cx="2959087" cy="301609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1600">
                <a:solidFill>
                  <a:srgbClr val="0D1969"/>
                </a:solidFill>
                <a:latin typeface="Tahoma"/>
                <a:cs typeface="Arial" charset="0"/>
              </a:rPr>
              <a:t> Educator’s Manual, pp. 35-39</a:t>
            </a:r>
          </a:p>
        </p:txBody>
      </p:sp>
    </p:spTree>
    <p:extLst>
      <p:ext uri="{BB962C8B-B14F-4D97-AF65-F5344CB8AC3E}">
        <p14:creationId xmlns:p14="http://schemas.microsoft.com/office/powerpoint/2010/main" val="283837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353E5CE-4DD9-7FFC-A82A-2148BE3A20AE}"/>
              </a:ext>
            </a:extLst>
          </p:cNvPr>
          <p:cNvSpPr txBox="1">
            <a:spLocks/>
          </p:cNvSpPr>
          <p:nvPr/>
        </p:nvSpPr>
        <p:spPr>
          <a:xfrm>
            <a:off x="410514" y="260050"/>
            <a:ext cx="11370972" cy="679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5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Step-by-Step Requirements for Grades 5 and 8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2495B0-90BC-6D4F-78F8-F47DF963AB22}"/>
              </a:ext>
            </a:extLst>
          </p:cNvPr>
          <p:cNvSpPr txBox="1">
            <a:spLocks/>
          </p:cNvSpPr>
          <p:nvPr/>
        </p:nvSpPr>
        <p:spPr>
          <a:xfrm>
            <a:off x="298383" y="939955"/>
            <a:ext cx="11893617" cy="55056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1F497D"/>
                </a:solidFill>
                <a:latin typeface="+mn-lt"/>
                <a:cs typeface="Segoe UI"/>
              </a:rPr>
              <a:t>Select three (3) entry points/access skills aligned with the core idea. </a:t>
            </a:r>
            <a:r>
              <a:rPr lang="en-US" dirty="0">
                <a:solidFill>
                  <a:srgbClr val="1F497D"/>
                </a:solidFill>
                <a:latin typeface="+mn-lt"/>
                <a:cs typeface="Segoe UI"/>
              </a:rPr>
              <a:t>Preferably one from each group: </a:t>
            </a:r>
          </a:p>
          <a:p>
            <a:pPr lvl="1">
              <a:spcBef>
                <a:spcPts val="600"/>
              </a:spcBef>
              <a:buClr>
                <a:schemeClr val="accent2"/>
              </a:buClr>
            </a:pPr>
            <a:r>
              <a:rPr lang="en-US" sz="2600" dirty="0">
                <a:solidFill>
                  <a:srgbClr val="1F497D"/>
                </a:solidFill>
                <a:latin typeface="+mn-lt"/>
                <a:cs typeface="Segoe UI"/>
              </a:rPr>
              <a:t>Investigations and Questioning, </a:t>
            </a:r>
          </a:p>
          <a:p>
            <a:pPr lvl="1">
              <a:spcBef>
                <a:spcPts val="600"/>
              </a:spcBef>
              <a:buClr>
                <a:schemeClr val="accent2"/>
              </a:buClr>
            </a:pPr>
            <a:r>
              <a:rPr lang="en-US" sz="2600" dirty="0">
                <a:solidFill>
                  <a:srgbClr val="1F497D"/>
                </a:solidFill>
                <a:latin typeface="+mn-lt"/>
                <a:cs typeface="Segoe UI"/>
              </a:rPr>
              <a:t>Mathematics and Data, </a:t>
            </a:r>
          </a:p>
          <a:p>
            <a:pPr lvl="1">
              <a:spcBef>
                <a:spcPts val="600"/>
              </a:spcBef>
              <a:buClr>
                <a:schemeClr val="accent2"/>
              </a:buClr>
            </a:pPr>
            <a:r>
              <a:rPr lang="en-US" sz="2600" dirty="0">
                <a:solidFill>
                  <a:srgbClr val="1F497D"/>
                </a:solidFill>
                <a:latin typeface="+mn-lt"/>
                <a:cs typeface="Segoe UI"/>
              </a:rPr>
              <a:t>Evidence, Reasoning, and Modeling</a:t>
            </a:r>
            <a:endParaRPr lang="en-US" sz="2600" b="1" dirty="0">
              <a:solidFill>
                <a:srgbClr val="1F497D"/>
              </a:solidFill>
              <a:latin typeface="+mn-lt"/>
              <a:cs typeface="Segoe UI"/>
            </a:endParaRPr>
          </a:p>
          <a:p>
            <a:pPr marL="0" lvl="1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b="1" dirty="0">
              <a:solidFill>
                <a:srgbClr val="1F497D"/>
              </a:solidFill>
              <a:latin typeface="+mn-lt"/>
              <a:cs typeface="Segoe UI"/>
            </a:endParaRPr>
          </a:p>
          <a:p>
            <a:pPr marL="0" lvl="1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1F497D"/>
                </a:solidFill>
                <a:latin typeface="+mn-lt"/>
                <a:cs typeface="Segoe UI"/>
              </a:rPr>
              <a:t>Choose 3</a:t>
            </a:r>
            <a:r>
              <a:rPr lang="en-US" dirty="0">
                <a:solidFill>
                  <a:srgbClr val="1F497D"/>
                </a:solidFill>
                <a:latin typeface="+mn-lt"/>
                <a:cs typeface="Segoe UI"/>
              </a:rPr>
              <a:t> </a:t>
            </a:r>
            <a:r>
              <a:rPr lang="en-US" b="1" dirty="0">
                <a:solidFill>
                  <a:srgbClr val="1F497D"/>
                </a:solidFill>
                <a:latin typeface="+mn-lt"/>
                <a:cs typeface="Segoe UI"/>
              </a:rPr>
              <a:t>pieces of primary evidence based on the entry point/access skill you chose. Each piece of evidence must reflect a different science practice </a:t>
            </a:r>
            <a:r>
              <a:rPr lang="en-US" dirty="0">
                <a:solidFill>
                  <a:srgbClr val="1F497D"/>
                </a:solidFill>
                <a:latin typeface="+mn-lt"/>
                <a:cs typeface="Segoe UI"/>
              </a:rPr>
              <a:t>(#1-8) and have a corresponding completed STE Summary Sheet. (similar to a work sample description)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dirty="0">
                <a:solidFill>
                  <a:srgbClr val="1F497D"/>
                </a:solidFill>
                <a:latin typeface="+mn-lt"/>
                <a:cs typeface="Segoe UI"/>
              </a:rPr>
              <a:t>Access skills must be addressed during a standard-based activity.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Include examples of self-evaluation.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1F497D"/>
              </a:solidFill>
              <a:latin typeface="+mn-lt"/>
              <a:cs typeface="Segoe UI"/>
            </a:endParaRPr>
          </a:p>
          <a:p>
            <a:pPr marL="457200" lvl="1" indent="-45720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b="1" dirty="0">
              <a:solidFill>
                <a:srgbClr val="1F497D"/>
              </a:solidFill>
              <a:latin typeface="+mn-lt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83876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817C958-666A-40D1-88B1-403C59953250}"/>
              </a:ext>
            </a:extLst>
          </p:cNvPr>
          <p:cNvSpPr txBox="1"/>
          <p:nvPr/>
        </p:nvSpPr>
        <p:spPr>
          <a:xfrm>
            <a:off x="8229600" y="1031101"/>
            <a:ext cx="3962400" cy="4985980"/>
          </a:xfrm>
          <a:prstGeom prst="rect">
            <a:avLst/>
          </a:prstGeom>
          <a:solidFill>
            <a:srgbClr val="5E8BC2"/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rPr>
              <a:t>3 STE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rPr>
              <a:t> Summary Sheets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>
                <a:solidFill>
                  <a:prstClr val="white"/>
                </a:solidFill>
                <a:latin typeface="Segoe UI"/>
              </a:rPr>
              <a:t>3</a:t>
            </a:r>
            <a:r>
              <a:rPr lang="en-US" sz="3200" b="1" dirty="0">
                <a:solidFill>
                  <a:prstClr val="white"/>
                </a:solidFill>
                <a:latin typeface="Segoe UI"/>
              </a:rPr>
              <a:t> corresponding pieces of evidence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rPr>
              <a:t>3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rPr>
              <a:t> different science practices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>
                <a:solidFill>
                  <a:prstClr val="white"/>
                </a:solidFill>
                <a:latin typeface="Segoe UI"/>
              </a:rPr>
              <a:t>All based</a:t>
            </a:r>
            <a:r>
              <a:rPr lang="en-US" sz="3200" b="1" dirty="0">
                <a:solidFill>
                  <a:prstClr val="white"/>
                </a:solidFill>
                <a:latin typeface="Segoe UI"/>
              </a:rPr>
              <a:t> on ONE core idea</a:t>
            </a:r>
            <a:endParaRPr lang="en-US" sz="3600" b="1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9D62F-9DCB-403A-B3B6-A0948185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of Requirements for </a:t>
            </a:r>
            <a:r>
              <a:rPr lang="en-US" i="1" dirty="0"/>
              <a:t>one</a:t>
            </a:r>
            <a:r>
              <a:rPr lang="en-US" dirty="0"/>
              <a:t> Core Idea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DADBB0-57C5-E457-6114-D26426012D68}"/>
              </a:ext>
            </a:extLst>
          </p:cNvPr>
          <p:cNvGrpSpPr/>
          <p:nvPr/>
        </p:nvGrpSpPr>
        <p:grpSpPr>
          <a:xfrm>
            <a:off x="115584" y="1801372"/>
            <a:ext cx="2348846" cy="3173279"/>
            <a:chOff x="115584" y="1801372"/>
            <a:chExt cx="2348846" cy="317327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550F3ED-EDBC-6C51-FE35-16CB55D8BBED}"/>
                </a:ext>
              </a:extLst>
            </p:cNvPr>
            <p:cNvGrpSpPr/>
            <p:nvPr/>
          </p:nvGrpSpPr>
          <p:grpSpPr>
            <a:xfrm>
              <a:off x="115584" y="1801372"/>
              <a:ext cx="2348846" cy="3173279"/>
              <a:chOff x="365999" y="2546223"/>
              <a:chExt cx="2348846" cy="317327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73AC093-808D-4A05-B129-1406FFC8C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5999" y="2546223"/>
                <a:ext cx="2151741" cy="2307525"/>
              </a:xfrm>
              <a:prstGeom prst="rect">
                <a:avLst/>
              </a:prstGeom>
              <a:ln w="28575">
                <a:solidFill>
                  <a:srgbClr val="002060"/>
                </a:solidFill>
              </a:ln>
            </p:spPr>
          </p:pic>
          <p:pic>
            <p:nvPicPr>
              <p:cNvPr id="12" name="Content Placeholder 5">
                <a:extLst>
                  <a:ext uri="{FF2B5EF4-FFF2-40B4-BE49-F238E27FC236}">
                    <a16:creationId xmlns:a16="http://schemas.microsoft.com/office/drawing/2014/main" id="{6B0C3CB8-6162-47B8-842B-D2A079336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6780" y="3431670"/>
                <a:ext cx="1708065" cy="2287832"/>
              </a:xfrm>
              <a:prstGeom prst="rect">
                <a:avLst/>
              </a:prstGeom>
              <a:ln w="38100">
                <a:solidFill>
                  <a:srgbClr val="002060"/>
                </a:solidFill>
              </a:ln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1B1678-83B6-C08A-D192-9BAC5C3FC7BF}"/>
                </a:ext>
              </a:extLst>
            </p:cNvPr>
            <p:cNvSpPr txBox="1"/>
            <p:nvPr/>
          </p:nvSpPr>
          <p:spPr>
            <a:xfrm>
              <a:off x="1265832" y="2479613"/>
              <a:ext cx="110004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Practice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ADC58A-D0A4-88CF-90C2-58AE9074538D}"/>
              </a:ext>
            </a:extLst>
          </p:cNvPr>
          <p:cNvGrpSpPr/>
          <p:nvPr/>
        </p:nvGrpSpPr>
        <p:grpSpPr>
          <a:xfrm>
            <a:off x="3153935" y="2337413"/>
            <a:ext cx="2527325" cy="3330262"/>
            <a:chOff x="3345790" y="2714116"/>
            <a:chExt cx="2527325" cy="3330262"/>
          </a:xfrm>
        </p:grpSpPr>
        <p:pic>
          <p:nvPicPr>
            <p:cNvPr id="8" name="Content Placeholder 5">
              <a:extLst>
                <a:ext uri="{FF2B5EF4-FFF2-40B4-BE49-F238E27FC236}">
                  <a16:creationId xmlns:a16="http://schemas.microsoft.com/office/drawing/2014/main" id="{452193E0-D184-4F8D-83E3-AECD9CD9E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5" r="4055"/>
            <a:stretch/>
          </p:blipFill>
          <p:spPr>
            <a:xfrm>
              <a:off x="3345790" y="2714116"/>
              <a:ext cx="1908397" cy="2287832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B67931-EC0D-4F2B-B97D-D4467D300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16832" y="3959519"/>
              <a:ext cx="2256283" cy="2084859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5F5D21-3F01-9C28-B71E-A65722B71702}"/>
                </a:ext>
              </a:extLst>
            </p:cNvPr>
            <p:cNvSpPr txBox="1"/>
            <p:nvPr/>
          </p:nvSpPr>
          <p:spPr>
            <a:xfrm>
              <a:off x="4172339" y="3830735"/>
              <a:ext cx="110004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Practice 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71BA2B-4689-43BF-7418-91AE77FC1C0A}"/>
              </a:ext>
            </a:extLst>
          </p:cNvPr>
          <p:cNvGrpSpPr/>
          <p:nvPr/>
        </p:nvGrpSpPr>
        <p:grpSpPr>
          <a:xfrm>
            <a:off x="5982249" y="2954171"/>
            <a:ext cx="2060827" cy="3250510"/>
            <a:chOff x="5971668" y="1843024"/>
            <a:chExt cx="2060827" cy="325051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B4C4428-9BCE-9B4A-BD5B-7766CBD2C705}"/>
                </a:ext>
              </a:extLst>
            </p:cNvPr>
            <p:cNvGrpSpPr/>
            <p:nvPr/>
          </p:nvGrpSpPr>
          <p:grpSpPr>
            <a:xfrm>
              <a:off x="5971668" y="1843024"/>
              <a:ext cx="2060827" cy="3250510"/>
              <a:chOff x="6096000" y="1603238"/>
              <a:chExt cx="2060827" cy="325051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45B4E2B-5653-4543-A139-FC4C138B8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96000" y="1603238"/>
                <a:ext cx="1789550" cy="2096747"/>
              </a:xfrm>
              <a:prstGeom prst="rect">
                <a:avLst/>
              </a:prstGeom>
              <a:ln w="38100">
                <a:solidFill>
                  <a:schemeClr val="tx2"/>
                </a:solidFill>
              </a:ln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4E0BC4F-2A6C-496E-9F1B-0A7562FC04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543865" y="2757000"/>
                <a:ext cx="1612962" cy="2096748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B60748-97DB-1211-2A27-A7A790B52EF6}"/>
                </a:ext>
              </a:extLst>
            </p:cNvPr>
            <p:cNvSpPr txBox="1"/>
            <p:nvPr/>
          </p:nvSpPr>
          <p:spPr>
            <a:xfrm>
              <a:off x="6661173" y="2812120"/>
              <a:ext cx="1100045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Practice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823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3F4752-3CE0-461E-B561-BCB06D242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76" t="-4168" r="1057" b="-268"/>
          <a:stretch/>
        </p:blipFill>
        <p:spPr>
          <a:xfrm>
            <a:off x="2973804" y="866426"/>
            <a:ext cx="6335485" cy="602963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29" y="214202"/>
            <a:ext cx="11729834" cy="679905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Complete One </a:t>
            </a:r>
            <a:r>
              <a:rPr lang="en-US" sz="2800" dirty="0">
                <a:latin typeface="+mj-lt"/>
              </a:rPr>
              <a:t>STE Summary Sheet for Each Entry Point or Access Skill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819" y="1506886"/>
            <a:ext cx="2684985" cy="1015663"/>
          </a:xfrm>
          <a:prstGeom prst="rect">
            <a:avLst/>
          </a:prstGeom>
          <a:solidFill>
            <a:srgbClr val="5E8BC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Name, Date, Grade, Discipline, Core Idea, Science Practice #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54419" y="3375307"/>
            <a:ext cx="3253727" cy="400110"/>
          </a:xfrm>
          <a:prstGeom prst="rect">
            <a:avLst/>
          </a:prstGeom>
          <a:solidFill>
            <a:srgbClr val="5E8BC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Entry Point or Access Skill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07746" y="4574033"/>
            <a:ext cx="2376508" cy="400110"/>
          </a:xfrm>
          <a:prstGeom prst="rect">
            <a:avLst/>
          </a:prstGeom>
          <a:solidFill>
            <a:srgbClr val="5E8BC2"/>
          </a:solidFill>
          <a:ln w="12700">
            <a:solidFill>
              <a:srgbClr val="00081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Activity description</a:t>
            </a:r>
          </a:p>
        </p:txBody>
      </p:sp>
      <p:cxnSp>
        <p:nvCxnSpPr>
          <p:cNvPr id="14" name="Straight Arrow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46754" y="3582402"/>
            <a:ext cx="57883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5F1E8B-B2FC-4A9A-BF99-D53E51399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94824" y="4898034"/>
            <a:ext cx="2426216" cy="705343"/>
          </a:xfrm>
          <a:prstGeom prst="straightConnector1">
            <a:avLst/>
          </a:prstGeom>
          <a:ln w="28575">
            <a:solidFill>
              <a:srgbClr val="5E8B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C35F031-90B5-42DF-BF34-43C7D7B7A75E}"/>
              </a:ext>
            </a:extLst>
          </p:cNvPr>
          <p:cNvSpPr txBox="1"/>
          <p:nvPr/>
        </p:nvSpPr>
        <p:spPr>
          <a:xfrm>
            <a:off x="8374075" y="5010978"/>
            <a:ext cx="3446852" cy="400110"/>
          </a:xfrm>
          <a:prstGeom prst="rect">
            <a:avLst/>
          </a:prstGeom>
          <a:solidFill>
            <a:srgbClr val="5E8BC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Self-evaluation is a text box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BA8CA6-65DB-422C-A672-DD97DB51C41E}"/>
              </a:ext>
            </a:extLst>
          </p:cNvPr>
          <p:cNvSpPr txBox="1"/>
          <p:nvPr/>
        </p:nvSpPr>
        <p:spPr>
          <a:xfrm>
            <a:off x="110357" y="3604495"/>
            <a:ext cx="3073499" cy="1631216"/>
          </a:xfrm>
          <a:prstGeom prst="rect">
            <a:avLst/>
          </a:prstGeom>
          <a:solidFill>
            <a:srgbClr val="5E8BC2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Summarize students’ percentage of accuracy and independence on responses for the attached work sample.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A8C2E93-B61C-47C2-94FB-6FBCAEE49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659379" y="5235711"/>
            <a:ext cx="1692502" cy="0"/>
          </a:xfrm>
          <a:prstGeom prst="straightConnector1">
            <a:avLst/>
          </a:prstGeom>
          <a:ln w="28575">
            <a:solidFill>
              <a:srgbClr val="5E8B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DC94-A035-4899-94ED-182E5C556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+mj-lt"/>
              </a:rPr>
              <a:t>STE Strand Cover Sheet: </a:t>
            </a:r>
            <a:r>
              <a:rPr lang="en-US" sz="3600" dirty="0">
                <a:latin typeface="+mj-lt"/>
              </a:rPr>
              <a:t>One for Each Core Idea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9C577D-EACF-4B61-AB79-3C1D107577F0}"/>
              </a:ext>
            </a:extLst>
          </p:cNvPr>
          <p:cNvSpPr txBox="1">
            <a:spLocks/>
          </p:cNvSpPr>
          <p:nvPr/>
        </p:nvSpPr>
        <p:spPr>
          <a:xfrm>
            <a:off x="391652" y="2179811"/>
            <a:ext cx="4207162" cy="40524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8526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36600" indent="-279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8526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852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51000" indent="-279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8526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116138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8526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+mn-lt"/>
              </a:rPr>
              <a:t>3 Summary Sheets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+mn-lt"/>
              </a:rPr>
              <a:t>3 Different Practices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+mn-lt"/>
              </a:rPr>
              <a:t>3 Pieces of Evidence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+mn-lt"/>
              </a:rPr>
              <a:t>2 Self-Evaluations</a:t>
            </a:r>
          </a:p>
          <a:p>
            <a:pPr marL="342900" indent="-342900"/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5C2538E-063C-4FCA-A449-E10A9BA3D0C4}"/>
              </a:ext>
            </a:extLst>
          </p:cNvPr>
          <p:cNvSpPr txBox="1">
            <a:spLocks/>
          </p:cNvSpPr>
          <p:nvPr/>
        </p:nvSpPr>
        <p:spPr>
          <a:xfrm>
            <a:off x="257060" y="1049356"/>
            <a:ext cx="4429802" cy="94561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8526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36600" indent="-279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8526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852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51000" indent="-279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8526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116138" indent="-2873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8526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+mn-lt"/>
              </a:rPr>
              <a:t>Check the Strand  Cover Sheet: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A1F8D-ACAD-4C5A-A0F5-53FA3FA5F1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289" t="18657" r="23705" b="20462"/>
          <a:stretch/>
        </p:blipFill>
        <p:spPr>
          <a:xfrm>
            <a:off x="257059" y="2019524"/>
            <a:ext cx="615267" cy="647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69FB88-F50B-4703-8DF8-0966D55FB9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289" t="18657" r="23705" b="20462"/>
          <a:stretch/>
        </p:blipFill>
        <p:spPr>
          <a:xfrm>
            <a:off x="257060" y="3071276"/>
            <a:ext cx="648968" cy="531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F46F7C-0A42-4D86-A964-BE6210C67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289" t="18657" r="23705" b="20462"/>
          <a:stretch/>
        </p:blipFill>
        <p:spPr>
          <a:xfrm>
            <a:off x="209880" y="3972070"/>
            <a:ext cx="669151" cy="704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82339C-2799-43B1-BA4F-3DE7DC6A0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289" t="18657" r="23705" b="20462"/>
          <a:stretch/>
        </p:blipFill>
        <p:spPr>
          <a:xfrm>
            <a:off x="257059" y="4982953"/>
            <a:ext cx="615267" cy="704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E8116B-8760-4D71-B17D-B918B8ABB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55"/>
          <a:stretch/>
        </p:blipFill>
        <p:spPr>
          <a:xfrm>
            <a:off x="4512296" y="1677461"/>
            <a:ext cx="6633023" cy="45892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138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A151-01C2-74DC-58A0-41D5A41C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0" y="856191"/>
            <a:ext cx="8349342" cy="49666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 of Science and Technology/Engineering (STE)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E6EDE3-8988-8D39-CDE1-C8916FF4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467853"/>
            <a:ext cx="11789229" cy="49530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Core idea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is based on the discipline. (e.g.,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Energy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, Physical Science)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Encourages a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range of instructional approaches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for each core idea.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Allows educators to teach and assess a cohesive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unit of science instruction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, rather than assessing single skills in isolation.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Encourages assessment of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multiple entry points (or access skills) in a single-strand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Promotes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cross-curriculum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opportunities.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Includes the use of </a:t>
            </a:r>
            <a:r>
              <a:rPr lang="en-US" sz="2800" b="1" u="sng" dirty="0">
                <a:solidFill>
                  <a:srgbClr val="002060"/>
                </a:solidFill>
                <a:latin typeface="+mn-lt"/>
              </a:rPr>
              <a:t>8 science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800" b="1" u="sng" dirty="0">
                <a:solidFill>
                  <a:srgbClr val="002060"/>
                </a:solidFill>
                <a:latin typeface="+mn-lt"/>
              </a:rPr>
              <a:t>practices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 that promote engagement in scientific inquiry and engineering design skills</a:t>
            </a:r>
            <a:endParaRPr lang="en-US" sz="2800" dirty="0">
              <a:solidFill>
                <a:schemeClr val="tx2"/>
              </a:solidFill>
              <a:latin typeface="+mn-lt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3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DCFF5-1335-785C-FB56-A84C3D0D26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66925" y="2590006"/>
            <a:ext cx="9388475" cy="1284287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latin typeface="+mj-lt"/>
              </a:rPr>
              <a:t>STE Requirements for High School</a:t>
            </a:r>
          </a:p>
        </p:txBody>
      </p:sp>
    </p:spTree>
    <p:extLst>
      <p:ext uri="{BB962C8B-B14F-4D97-AF65-F5344CB8AC3E}">
        <p14:creationId xmlns:p14="http://schemas.microsoft.com/office/powerpoint/2010/main" val="1860670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6C3A67-E9F1-4C84-97BE-6F45DC1FBE16}"/>
              </a:ext>
            </a:extLst>
          </p:cNvPr>
          <p:cNvSpPr txBox="1"/>
          <p:nvPr/>
        </p:nvSpPr>
        <p:spPr>
          <a:xfrm>
            <a:off x="0" y="0"/>
            <a:ext cx="8719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High School Science and Technology (STE)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92ED5-8AE1-4AD1-A7C4-64859A2BB9F2}"/>
              </a:ext>
            </a:extLst>
          </p:cNvPr>
          <p:cNvSpPr txBox="1"/>
          <p:nvPr/>
        </p:nvSpPr>
        <p:spPr>
          <a:xfrm>
            <a:off x="73891" y="662896"/>
            <a:ext cx="118964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3852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STEPS to COMPLETE a STRAND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E3852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Step 1: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Complete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one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 Skills Survey (all eight science practices)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E3852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Step 2: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Choose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 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discipline: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  <a:p>
            <a:pPr marL="738188" marR="0" lvl="1" indent="-279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E38526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Biology OR Introductory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E3852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Step 3: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Choose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3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different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 Core Ideas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from the chosen discipline.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E38526"/>
              </a:buCl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Step 4:  </a:t>
            </a:r>
            <a:r>
              <a:rPr lang="en-US" sz="2800" dirty="0">
                <a:solidFill>
                  <a:srgbClr val="002060"/>
                </a:solidFill>
              </a:rPr>
              <a:t>Select </a:t>
            </a:r>
            <a:r>
              <a:rPr lang="en-US" sz="2800" b="1" dirty="0">
                <a:solidFill>
                  <a:srgbClr val="002060"/>
                </a:solidFill>
              </a:rPr>
              <a:t>three (3) entry points/access skills </a:t>
            </a:r>
            <a:r>
              <a:rPr lang="en-US" sz="2800" dirty="0">
                <a:solidFill>
                  <a:srgbClr val="002060"/>
                </a:solidFill>
              </a:rPr>
              <a:t>for </a:t>
            </a:r>
            <a:r>
              <a:rPr lang="en-US" sz="2800" i="1" dirty="0">
                <a:solidFill>
                  <a:srgbClr val="002060"/>
                </a:solidFill>
              </a:rPr>
              <a:t>each</a:t>
            </a:r>
            <a:r>
              <a:rPr lang="en-US" sz="2800" dirty="0">
                <a:solidFill>
                  <a:srgbClr val="002060"/>
                </a:solidFill>
              </a:rPr>
              <a:t> core idea. Review the entry points in the eight different practices.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E3852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Each entry point/access skill must represent a 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different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science practice.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3852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(a total of 3)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Text Box 20" descr="Educator’s Manual p.6&#10;">
            <a:extLst>
              <a:ext uri="{FF2B5EF4-FFF2-40B4-BE49-F238E27FC236}">
                <a16:creationId xmlns:a16="http://schemas.microsoft.com/office/drawing/2014/main" id="{2DC21437-DB72-4D46-A3A0-748AB4515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8182" y="84285"/>
            <a:ext cx="2493818" cy="301609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1600">
                <a:solidFill>
                  <a:srgbClr val="0D1969"/>
                </a:solidFill>
                <a:latin typeface="Tahoma"/>
                <a:cs typeface="Arial" charset="0"/>
              </a:rPr>
              <a:t> Educator’s Manual, p. 37</a:t>
            </a:r>
          </a:p>
        </p:txBody>
      </p:sp>
    </p:spTree>
    <p:extLst>
      <p:ext uri="{BB962C8B-B14F-4D97-AF65-F5344CB8AC3E}">
        <p14:creationId xmlns:p14="http://schemas.microsoft.com/office/powerpoint/2010/main" val="3116969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6C3A67-E9F1-4C84-97BE-6F45DC1FBE16}"/>
              </a:ext>
            </a:extLst>
          </p:cNvPr>
          <p:cNvSpPr txBox="1"/>
          <p:nvPr/>
        </p:nvSpPr>
        <p:spPr>
          <a:xfrm>
            <a:off x="470895" y="75048"/>
            <a:ext cx="991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High School Science and Technology (STE)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92ED5-8AE1-4AD1-A7C4-64859A2BB9F2}"/>
              </a:ext>
            </a:extLst>
          </p:cNvPr>
          <p:cNvSpPr txBox="1"/>
          <p:nvPr/>
        </p:nvSpPr>
        <p:spPr>
          <a:xfrm>
            <a:off x="249382" y="882149"/>
            <a:ext cx="11471723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Aft>
                <a:spcPts val="600"/>
              </a:spcAft>
              <a:buClr>
                <a:srgbClr val="E3852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Step 5: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Complete and submit one STE Summary Sheet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for 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each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/>
              </a:rPr>
              <a:t> entry point/access skill. </a:t>
            </a:r>
          </a:p>
          <a:p>
            <a:pPr marL="0" indent="0">
              <a:spcAft>
                <a:spcPts val="600"/>
              </a:spcAft>
              <a:buNone/>
              <a:tabLst>
                <a:tab pos="515938" algn="l"/>
              </a:tabLst>
            </a:pPr>
            <a:r>
              <a:rPr lang="en-US" sz="2500" dirty="0">
                <a:solidFill>
                  <a:srgbClr val="002060"/>
                </a:solidFill>
                <a:cs typeface="Segoe UI"/>
              </a:rPr>
              <a:t>Include: </a:t>
            </a:r>
            <a:endParaRPr lang="en-US" sz="2500" b="1" dirty="0">
              <a:solidFill>
                <a:srgbClr val="002060"/>
              </a:solidFill>
              <a:cs typeface="Segoe UI"/>
            </a:endParaRPr>
          </a:p>
          <a:p>
            <a:pPr marL="800100" lvl="1" indent="-342900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500" dirty="0">
                <a:solidFill>
                  <a:srgbClr val="002060"/>
                </a:solidFill>
              </a:rPr>
              <a:t>Student’s Name and Date of activity </a:t>
            </a:r>
          </a:p>
          <a:p>
            <a:pPr marL="800100" lvl="1" indent="-342900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500" dirty="0">
                <a:solidFill>
                  <a:srgbClr val="002060"/>
                </a:solidFill>
              </a:rPr>
              <a:t>Core Idea</a:t>
            </a:r>
          </a:p>
          <a:p>
            <a:pPr marL="800100" lvl="1" indent="-342900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500" dirty="0">
                <a:solidFill>
                  <a:srgbClr val="002060"/>
                </a:solidFill>
              </a:rPr>
              <a:t>Entry Point or Access Skill addressed in the activity</a:t>
            </a:r>
          </a:p>
          <a:p>
            <a:pPr marL="800100" lvl="1" indent="-342900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500" dirty="0">
                <a:solidFill>
                  <a:srgbClr val="002060"/>
                </a:solidFill>
              </a:rPr>
              <a:t>3 different Science Practices (1</a:t>
            </a:r>
            <a:r>
              <a:rPr lang="en-US" sz="2500" dirty="0">
                <a:solidFill>
                  <a:srgbClr val="002060"/>
                </a:solidFill>
                <a:sym typeface="Symbol"/>
              </a:rPr>
              <a:t>8) documented in the evidence</a:t>
            </a:r>
            <a:endParaRPr lang="en-US" sz="2500" dirty="0">
              <a:solidFill>
                <a:srgbClr val="002060"/>
              </a:solidFill>
            </a:endParaRPr>
          </a:p>
          <a:p>
            <a:pPr marL="800100" lvl="1" indent="-342900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500" dirty="0">
                <a:solidFill>
                  <a:srgbClr val="002060"/>
                </a:solidFill>
              </a:rPr>
              <a:t>% Accuracy and % Independence for each task or response, plus overall percent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500" dirty="0">
                <a:solidFill>
                  <a:srgbClr val="002060"/>
                </a:solidFill>
              </a:rPr>
              <a:t>Description of each activity</a:t>
            </a:r>
          </a:p>
          <a:p>
            <a:pPr>
              <a:spcAft>
                <a:spcPts val="600"/>
              </a:spcAft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Step 6: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 </a:t>
            </a:r>
            <a:r>
              <a:rPr lang="en-US" sz="2500" b="1" dirty="0">
                <a:solidFill>
                  <a:srgbClr val="002060"/>
                </a:solidFill>
              </a:rPr>
              <a:t>Submit</a:t>
            </a:r>
            <a:r>
              <a:rPr lang="en-US" sz="2500" dirty="0">
                <a:solidFill>
                  <a:srgbClr val="002060"/>
                </a:solidFill>
              </a:rPr>
              <a:t> </a:t>
            </a:r>
            <a:r>
              <a:rPr lang="en-US" sz="2500" b="1" u="sng" dirty="0">
                <a:solidFill>
                  <a:srgbClr val="002060"/>
                </a:solidFill>
              </a:rPr>
              <a:t>three pieces of primary evidence for each entry point/access skill</a:t>
            </a:r>
            <a:r>
              <a:rPr lang="en-US" sz="2500" dirty="0">
                <a:solidFill>
                  <a:srgbClr val="002060"/>
                </a:solidFill>
              </a:rPr>
              <a:t>. Attach to corresponding Summary Sheet and include in the binder. 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500" dirty="0">
                <a:solidFill>
                  <a:srgbClr val="002060"/>
                </a:solidFill>
              </a:rPr>
              <a:t>Work samples, photos, and/or videos may be submitted.</a:t>
            </a:r>
          </a:p>
          <a:p>
            <a:pPr marL="800100" lvl="1" indent="-342900"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500" dirty="0">
                <a:solidFill>
                  <a:srgbClr val="002060"/>
                </a:solidFill>
              </a:rPr>
              <a:t>Include any examples of self-evaluation.</a:t>
            </a:r>
          </a:p>
        </p:txBody>
      </p:sp>
      <p:sp>
        <p:nvSpPr>
          <p:cNvPr id="7" name="Text Box 20" descr="Educator’s Manual p.6&#10;">
            <a:extLst>
              <a:ext uri="{FF2B5EF4-FFF2-40B4-BE49-F238E27FC236}">
                <a16:creationId xmlns:a16="http://schemas.microsoft.com/office/drawing/2014/main" id="{2DC21437-DB72-4D46-A3A0-748AB4515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043" y="12552"/>
            <a:ext cx="2492957" cy="301609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1600">
                <a:solidFill>
                  <a:srgbClr val="0D1969"/>
                </a:solidFill>
                <a:latin typeface="Tahoma"/>
                <a:cs typeface="Arial" charset="0"/>
              </a:rPr>
              <a:t> Educator’s Manual, p. 37</a:t>
            </a:r>
          </a:p>
        </p:txBody>
      </p:sp>
    </p:spTree>
    <p:extLst>
      <p:ext uri="{BB962C8B-B14F-4D97-AF65-F5344CB8AC3E}">
        <p14:creationId xmlns:p14="http://schemas.microsoft.com/office/powerpoint/2010/main" val="634287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E355-993C-4D10-AD6F-9744684F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+mj-lt"/>
              </a:rPr>
              <a:t>High School: Introductory Physics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7EA5D4-9156-4FD8-8E76-210095626F97}"/>
              </a:ext>
            </a:extLst>
          </p:cNvPr>
          <p:cNvGrpSpPr/>
          <p:nvPr/>
        </p:nvGrpSpPr>
        <p:grpSpPr>
          <a:xfrm>
            <a:off x="3297493" y="952049"/>
            <a:ext cx="5597013" cy="5551714"/>
            <a:chOff x="2898975" y="881743"/>
            <a:chExt cx="5597013" cy="55517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145E9C-E4CD-4601-BC4B-6DDE67D3C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90" t="23194" r="5426" b="4576"/>
            <a:stretch/>
          </p:blipFill>
          <p:spPr>
            <a:xfrm>
              <a:off x="2898975" y="881743"/>
              <a:ext cx="5597013" cy="555171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ED62F3-9ACE-403D-9A7D-E2D636C02F3A}"/>
                </a:ext>
              </a:extLst>
            </p:cNvPr>
            <p:cNvSpPr/>
            <p:nvPr/>
          </p:nvSpPr>
          <p:spPr>
            <a:xfrm>
              <a:off x="3755571" y="2209800"/>
              <a:ext cx="685799" cy="47577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BF4552-868C-488D-907D-728D0196296A}"/>
                </a:ext>
              </a:extLst>
            </p:cNvPr>
            <p:cNvSpPr/>
            <p:nvPr/>
          </p:nvSpPr>
          <p:spPr>
            <a:xfrm>
              <a:off x="3037113" y="2791008"/>
              <a:ext cx="1807030" cy="2934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E59941-D78A-4D77-9F7D-36B1AA87CCFF}"/>
                </a:ext>
              </a:extLst>
            </p:cNvPr>
            <p:cNvSpPr/>
            <p:nvPr/>
          </p:nvSpPr>
          <p:spPr>
            <a:xfrm>
              <a:off x="3037113" y="3581399"/>
              <a:ext cx="1807030" cy="55435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D867C5-273B-4F41-935E-DA7DA26A46E5}"/>
                </a:ext>
              </a:extLst>
            </p:cNvPr>
            <p:cNvSpPr/>
            <p:nvPr/>
          </p:nvSpPr>
          <p:spPr>
            <a:xfrm>
              <a:off x="3037113" y="4346635"/>
              <a:ext cx="975675" cy="3271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38333A-8B83-457B-8FC9-5BFF891A977C}"/>
                </a:ext>
              </a:extLst>
            </p:cNvPr>
            <p:cNvSpPr/>
            <p:nvPr/>
          </p:nvSpPr>
          <p:spPr>
            <a:xfrm>
              <a:off x="3037114" y="5170715"/>
              <a:ext cx="2040760" cy="80554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DBAC4CB-8649-4C82-B993-D999F403D0BB}"/>
              </a:ext>
            </a:extLst>
          </p:cNvPr>
          <p:cNvSpPr txBox="1"/>
          <p:nvPr/>
        </p:nvSpPr>
        <p:spPr>
          <a:xfrm>
            <a:off x="3408069" y="941008"/>
            <a:ext cx="5375860" cy="584775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Choose 3 of the 4 Core Ideas</a:t>
            </a:r>
          </a:p>
        </p:txBody>
      </p:sp>
    </p:spTree>
    <p:extLst>
      <p:ext uri="{BB962C8B-B14F-4D97-AF65-F5344CB8AC3E}">
        <p14:creationId xmlns:p14="http://schemas.microsoft.com/office/powerpoint/2010/main" val="3808496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4202244233_0_0"/>
          <p:cNvSpPr txBox="1">
            <a:spLocks noGrp="1"/>
          </p:cNvSpPr>
          <p:nvPr>
            <p:ph type="title"/>
          </p:nvPr>
        </p:nvSpPr>
        <p:spPr>
          <a:xfrm>
            <a:off x="567743" y="288925"/>
            <a:ext cx="113709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en-US" b="1" dirty="0">
                <a:latin typeface="+mj-lt"/>
              </a:rPr>
              <a:t>Introductory Physics: What it Could Look Like (Examples)</a:t>
            </a:r>
            <a:endParaRPr b="1" dirty="0">
              <a:latin typeface="+mj-lt"/>
            </a:endParaRPr>
          </a:p>
        </p:txBody>
      </p:sp>
      <p:graphicFrame>
        <p:nvGraphicFramePr>
          <p:cNvPr id="577" name="Google Shape;577;g14202244233_0_0"/>
          <p:cNvGraphicFramePr/>
          <p:nvPr>
            <p:extLst>
              <p:ext uri="{D42A27DB-BD31-4B8C-83A1-F6EECF244321}">
                <p14:modId xmlns:p14="http://schemas.microsoft.com/office/powerpoint/2010/main" val="854906915"/>
              </p:ext>
            </p:extLst>
          </p:nvPr>
        </p:nvGraphicFramePr>
        <p:xfrm>
          <a:off x="406400" y="2220033"/>
          <a:ext cx="11367112" cy="3350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473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Quattrocento Sans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bg1"/>
                          </a:solidFill>
                        </a:rPr>
                        <a:t>Entry Point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03B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Quattrocento Sans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bg1"/>
                          </a:solidFill>
                        </a:rPr>
                        <a:t>What it could look like…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03B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6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Determine criteria and constraints to define a design problem about minimizing the force of an impact in a collision.</a:t>
                      </a:r>
                      <a:endParaRPr sz="2200" dirty="0">
                        <a:solidFill>
                          <a:srgbClr val="002060"/>
                        </a:solidFill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i="0" u="none" strike="noStrike" cap="none" dirty="0">
                          <a:solidFill>
                            <a:srgbClr val="002060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(STE Resource Guide, p. 204</a:t>
                      </a:r>
                      <a:r>
                        <a:rPr lang="en-US" sz="2400" i="0" u="none" strike="noStrike" cap="none" dirty="0">
                          <a:solidFill>
                            <a:srgbClr val="002060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)</a:t>
                      </a:r>
                      <a:endParaRPr lang="en-US" sz="2400" i="1" u="none" strike="noStrike" cap="none" dirty="0">
                        <a:solidFill>
                          <a:srgbClr val="002060"/>
                        </a:solidFill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Quattrocento Sans"/>
                        <a:buNone/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Brainstorm a list of items that need protection from collisions. Select one together and scribe the student’s ideas for criteria and constraints.</a:t>
                      </a:r>
                      <a:endParaRPr dirty="0">
                        <a:solidFill>
                          <a:srgbClr val="002060"/>
                        </a:solidFill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D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78" name="Google Shape;578;g14202244233_0_0"/>
          <p:cNvSpPr/>
          <p:nvPr/>
        </p:nvSpPr>
        <p:spPr>
          <a:xfrm>
            <a:off x="1072447" y="1695951"/>
            <a:ext cx="99405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Quattrocento Sans"/>
                <a:cs typeface="Quattrocento Sans"/>
                <a:sym typeface="Quattrocento Sans"/>
              </a:rPr>
              <a:t>Science Practice #1: Asking Questions/Defining Problems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79" name="Google Shape;579;g14202244233_0_0"/>
          <p:cNvSpPr/>
          <p:nvPr/>
        </p:nvSpPr>
        <p:spPr>
          <a:xfrm>
            <a:off x="924882" y="1060914"/>
            <a:ext cx="9940500" cy="587095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Quattrocento Sans"/>
                <a:cs typeface="Quattrocento Sans"/>
                <a:sym typeface="Quattrocento Sans"/>
              </a:rPr>
              <a:t>Core Idea: Motion and Stability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580" name="Google Shape;580;g14202244233_0_0" descr="OP.CF.L11.004 [35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3566" y="3855571"/>
            <a:ext cx="2367034" cy="28658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g14202244233_0_0"/>
          <p:cNvGrpSpPr/>
          <p:nvPr/>
        </p:nvGrpSpPr>
        <p:grpSpPr>
          <a:xfrm>
            <a:off x="8898514" y="3722255"/>
            <a:ext cx="2480686" cy="2952716"/>
            <a:chOff x="8917175" y="3808888"/>
            <a:chExt cx="2367034" cy="2819400"/>
          </a:xfrm>
        </p:grpSpPr>
        <p:pic>
          <p:nvPicPr>
            <p:cNvPr id="582" name="Google Shape;582;g14202244233_0_0" descr="OP.CF.L11.002 [32]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17175" y="3808888"/>
              <a:ext cx="2367034" cy="281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3" name="Google Shape;583;g14202244233_0_0"/>
            <p:cNvSpPr/>
            <p:nvPr/>
          </p:nvSpPr>
          <p:spPr>
            <a:xfrm>
              <a:off x="9019000" y="3848375"/>
              <a:ext cx="2062500" cy="461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Phone case criteria and constraints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4202244233_0_12"/>
          <p:cNvSpPr txBox="1">
            <a:spLocks noGrp="1"/>
          </p:cNvSpPr>
          <p:nvPr>
            <p:ph type="title"/>
          </p:nvPr>
        </p:nvSpPr>
        <p:spPr>
          <a:xfrm>
            <a:off x="567743" y="288925"/>
            <a:ext cx="113709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en-US" sz="3200" b="1" dirty="0">
                <a:latin typeface="+mj-lt"/>
              </a:rPr>
              <a:t>Introductory Physics: What it Could Look Like (Examples cont’d)</a:t>
            </a:r>
            <a:endParaRPr sz="3200" b="1" dirty="0">
              <a:latin typeface="+mj-lt"/>
            </a:endParaRPr>
          </a:p>
        </p:txBody>
      </p:sp>
      <p:sp>
        <p:nvSpPr>
          <p:cNvPr id="590" name="Google Shape;590;g14202244233_0_12"/>
          <p:cNvSpPr txBox="1">
            <a:spLocks noGrp="1"/>
          </p:cNvSpPr>
          <p:nvPr>
            <p:ph type="body" idx="1"/>
          </p:nvPr>
        </p:nvSpPr>
        <p:spPr>
          <a:xfrm>
            <a:off x="1116480" y="1094156"/>
            <a:ext cx="9889800" cy="461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Core Idea: </a:t>
            </a:r>
            <a:r>
              <a:rPr lang="en-US" sz="2400" b="1" dirty="0">
                <a:solidFill>
                  <a:schemeClr val="accent2"/>
                </a:solidFill>
                <a:latin typeface="+mj-lt"/>
              </a:rPr>
              <a:t>Energy</a:t>
            </a:r>
            <a:endParaRPr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91" name="Google Shape;591;g14202244233_0_12"/>
          <p:cNvSpPr txBox="1"/>
          <p:nvPr/>
        </p:nvSpPr>
        <p:spPr>
          <a:xfrm>
            <a:off x="1123917" y="1659151"/>
            <a:ext cx="9889800" cy="461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8526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Quattrocento Sans"/>
                <a:cs typeface="Quattrocento Sans"/>
                <a:sym typeface="Quattrocento Sans"/>
              </a:rPr>
              <a:t>Science Practice #3: Analyzing and Interpreting Data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aphicFrame>
        <p:nvGraphicFramePr>
          <p:cNvPr id="592" name="Google Shape;592;g14202244233_0_12"/>
          <p:cNvGraphicFramePr/>
          <p:nvPr>
            <p:extLst>
              <p:ext uri="{D42A27DB-BD31-4B8C-83A1-F6EECF244321}">
                <p14:modId xmlns:p14="http://schemas.microsoft.com/office/powerpoint/2010/main" val="3276656650"/>
              </p:ext>
            </p:extLst>
          </p:nvPr>
        </p:nvGraphicFramePr>
        <p:xfrm>
          <a:off x="567743" y="2266841"/>
          <a:ext cx="11209050" cy="37203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Quattrocento Sans"/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Entry Point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03B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Quattrocento Sans"/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it could look like…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03B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62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Analyze data from a table or graph that includes the temperatures of two substances in thermal contact over time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i="0" dirty="0">
                          <a:solidFill>
                            <a:srgbClr val="002060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(STE Resource Guide, p. 207)</a:t>
                      </a:r>
                      <a:endParaRPr sz="2000" i="1" dirty="0">
                        <a:solidFill>
                          <a:srgbClr val="002060"/>
                        </a:solidFill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Quattrocento Sans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Students make observations of a system where a small cup of hot water is placed inside a larger cup of hot water. They measure the temperature at least twice. They describe what they see. Sentence frames/stems may be appropriate.</a:t>
                      </a:r>
                      <a:endParaRPr sz="2000" dirty="0">
                        <a:solidFill>
                          <a:srgbClr val="002060"/>
                        </a:solidFill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D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93" name="Google Shape;593;g14202244233_0_12"/>
          <p:cNvGraphicFramePr/>
          <p:nvPr/>
        </p:nvGraphicFramePr>
        <p:xfrm>
          <a:off x="5456145" y="4681218"/>
          <a:ext cx="3850775" cy="15349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6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97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 </a:t>
                      </a:r>
                      <a:endParaRPr sz="1100" dirty="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 </a:t>
                      </a:r>
                      <a:endParaRPr sz="110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0 min</a:t>
                      </a:r>
                      <a:endParaRPr sz="100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5 min</a:t>
                      </a:r>
                      <a:endParaRPr sz="100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Temp change</a:t>
                      </a:r>
                      <a:endParaRPr sz="100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Inside</a:t>
                      </a:r>
                      <a:endParaRPr sz="100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Hot</a:t>
                      </a:r>
                      <a:endParaRPr sz="100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43.0</a:t>
                      </a:r>
                      <a:endParaRPr sz="100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23.0</a:t>
                      </a:r>
                      <a:endParaRPr sz="100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-20.0</a:t>
                      </a:r>
                      <a:endParaRPr sz="1000" b="1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Outside</a:t>
                      </a:r>
                      <a:endParaRPr sz="100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Cold</a:t>
                      </a:r>
                      <a:endParaRPr sz="100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8.0</a:t>
                      </a:r>
                      <a:endParaRPr sz="100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23.0</a:t>
                      </a:r>
                      <a:endParaRPr sz="100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+15.0</a:t>
                      </a:r>
                      <a:endParaRPr sz="1000" b="1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975">
                <a:tc gridSpan="5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When the hot and cold cups are touching, the temperature of the hot water </a:t>
                      </a:r>
                      <a:r>
                        <a:rPr lang="en-US" sz="1000" u="sng" dirty="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decreases,</a:t>
                      </a:r>
                      <a:r>
                        <a:rPr lang="en-US" sz="1000" dirty="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and the temperature of the cold water </a:t>
                      </a:r>
                      <a:r>
                        <a:rPr lang="en-US" sz="1000" u="sng" dirty="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increases.</a:t>
                      </a:r>
                      <a:r>
                        <a:rPr lang="en-US" sz="1000" dirty="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After 5 minutes, both cups are at </a:t>
                      </a:r>
                      <a:r>
                        <a:rPr lang="en-US" sz="1000" u="sng" dirty="0">
                          <a:solidFill>
                            <a:srgbClr val="0B0B0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the same temperature. </a:t>
                      </a:r>
                      <a:endParaRPr sz="1000" dirty="0">
                        <a:solidFill>
                          <a:srgbClr val="0B0B0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94" name="Google Shape;594;g14202244233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12426" y="4646645"/>
            <a:ext cx="2364368" cy="1340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4202244233_0_12"/>
          <p:cNvSpPr txBox="1">
            <a:spLocks noGrp="1"/>
          </p:cNvSpPr>
          <p:nvPr>
            <p:ph type="title"/>
          </p:nvPr>
        </p:nvSpPr>
        <p:spPr>
          <a:xfrm>
            <a:off x="567743" y="118210"/>
            <a:ext cx="113709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</a:pPr>
            <a:r>
              <a:rPr lang="en-US" dirty="0">
                <a:latin typeface="+mj-lt"/>
              </a:rPr>
              <a:t>Introductory Physics: What it Could Look Like (Examples cont’d)</a:t>
            </a:r>
            <a:endParaRPr dirty="0">
              <a:latin typeface="+mj-lt"/>
            </a:endParaRPr>
          </a:p>
        </p:txBody>
      </p:sp>
      <p:sp>
        <p:nvSpPr>
          <p:cNvPr id="590" name="Google Shape;590;g14202244233_0_12"/>
          <p:cNvSpPr txBox="1">
            <a:spLocks noGrp="1"/>
          </p:cNvSpPr>
          <p:nvPr>
            <p:ph type="body" idx="1"/>
          </p:nvPr>
        </p:nvSpPr>
        <p:spPr>
          <a:xfrm>
            <a:off x="133285" y="630144"/>
            <a:ext cx="11209049" cy="4616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Core Idea: </a:t>
            </a:r>
            <a:r>
              <a:rPr lang="en-US" sz="2400" b="1" dirty="0">
                <a:solidFill>
                  <a:schemeClr val="accent6"/>
                </a:solidFill>
                <a:latin typeface="+mj-lt"/>
              </a:rPr>
              <a:t>Waves and Their Applications in Technologies for Information Transfer</a:t>
            </a:r>
            <a:endParaRPr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91" name="Google Shape;591;g14202244233_0_12"/>
          <p:cNvSpPr txBox="1"/>
          <p:nvPr/>
        </p:nvSpPr>
        <p:spPr>
          <a:xfrm>
            <a:off x="567742" y="1659151"/>
            <a:ext cx="11209049" cy="461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8526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Quattrocento Sans"/>
                <a:cs typeface="Quattrocento Sans"/>
                <a:sym typeface="Quattrocento Sans"/>
              </a:rPr>
              <a:t>Science Practice #5: Developing and Using Models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aphicFrame>
        <p:nvGraphicFramePr>
          <p:cNvPr id="592" name="Google Shape;592;g14202244233_0_12"/>
          <p:cNvGraphicFramePr/>
          <p:nvPr>
            <p:extLst>
              <p:ext uri="{D42A27DB-BD31-4B8C-83A1-F6EECF244321}">
                <p14:modId xmlns:p14="http://schemas.microsoft.com/office/powerpoint/2010/main" val="2140844321"/>
              </p:ext>
            </p:extLst>
          </p:nvPr>
        </p:nvGraphicFramePr>
        <p:xfrm>
          <a:off x="567741" y="2165937"/>
          <a:ext cx="11209050" cy="37203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9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6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Quattrocento Sans"/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Entry Point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03B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Quattrocento Sans"/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it could look like…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03B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62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i="0" dirty="0">
                          <a:solidFill>
                            <a:srgbClr val="002060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 Construct a model to explain the behavior of a wave (STE Resource Guide, p.208)</a:t>
                      </a:r>
                      <a:endParaRPr sz="2000" i="1" dirty="0">
                        <a:solidFill>
                          <a:srgbClr val="002060"/>
                        </a:solidFill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Quattrocento Sans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Students can use a slinky to 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demonstrate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 transverse wave resonance as well as longitudinal wave resonances. 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D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792E8C1-291B-4912-8751-E42CD8FDA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62" t="12698" r="21354" b="8980"/>
          <a:stretch/>
        </p:blipFill>
        <p:spPr>
          <a:xfrm>
            <a:off x="6013584" y="3615652"/>
            <a:ext cx="2183363" cy="2679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A5F5E4-AF2D-4F89-A8B8-5BF7B0FD5C01}"/>
              </a:ext>
            </a:extLst>
          </p:cNvPr>
          <p:cNvSpPr txBox="1"/>
          <p:nvPr/>
        </p:nvSpPr>
        <p:spPr>
          <a:xfrm>
            <a:off x="8196947" y="3615652"/>
            <a:ext cx="3579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ttrocento Sans"/>
              <a:buNone/>
            </a:pPr>
            <a:r>
              <a:rPr lang="en-US" sz="1800" b="1" dirty="0">
                <a:solidFill>
                  <a:srgbClr val="002060"/>
                </a:solidFill>
                <a:ea typeface="Quattrocento Sans"/>
                <a:cs typeface="Quattrocento Sans"/>
                <a:sym typeface="Quattrocento Sans"/>
              </a:rPr>
              <a:t>Material: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a typeface="Quattrocento Sans"/>
                <a:cs typeface="Quattrocento Sans"/>
                <a:sym typeface="Quattrocento Sans"/>
              </a:rPr>
              <a:t>Slinky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a typeface="Quattrocento Sans"/>
                <a:cs typeface="Quattrocento Sans"/>
                <a:sym typeface="Quattrocento Sans"/>
              </a:rPr>
              <a:t>Two chairs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a typeface="Quattrocento Sans"/>
                <a:cs typeface="Quattrocento Sans"/>
                <a:sym typeface="Quattrocento Sans"/>
              </a:rPr>
              <a:t>About 10 feet of 20-pound test monofilament fishing line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a typeface="Quattrocento Sans"/>
                <a:cs typeface="Quattrocento Sans"/>
                <a:sym typeface="Quattrocento Sans"/>
              </a:rPr>
              <a:t>Masking tape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ttrocento Sans"/>
              <a:buNone/>
            </a:pPr>
            <a:r>
              <a:rPr lang="en-US" sz="1800" dirty="0">
                <a:solidFill>
                  <a:srgbClr val="002060"/>
                </a:solidFill>
                <a:ea typeface="Quattrocento Sans"/>
                <a:cs typeface="Quattrocento Sans"/>
                <a:sym typeface="Quattrocento Sans"/>
              </a:rPr>
              <a:t>Optional: substitute for nylon line, a smooth tabletop</a:t>
            </a:r>
          </a:p>
        </p:txBody>
      </p:sp>
    </p:spTree>
    <p:extLst>
      <p:ext uri="{BB962C8B-B14F-4D97-AF65-F5344CB8AC3E}">
        <p14:creationId xmlns:p14="http://schemas.microsoft.com/office/powerpoint/2010/main" val="2380397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E355-993C-4D10-AD6F-9744684F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62" y="99536"/>
            <a:ext cx="11370972" cy="679905"/>
          </a:xfrm>
        </p:spPr>
        <p:txBody>
          <a:bodyPr/>
          <a:lstStyle/>
          <a:p>
            <a:pPr algn="ctr"/>
            <a:r>
              <a:rPr lang="en-US" sz="4000" b="1" dirty="0">
                <a:latin typeface="+mj-lt"/>
              </a:rPr>
              <a:t>High School: Biology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B3E025-6B82-4CA7-9639-D66D2379B7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4" t="948" r="1479"/>
          <a:stretch/>
        </p:blipFill>
        <p:spPr>
          <a:xfrm>
            <a:off x="3028336" y="1100196"/>
            <a:ext cx="6302478" cy="5256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AC4CB-8649-4C82-B993-D999F403D0BB}"/>
              </a:ext>
            </a:extLst>
          </p:cNvPr>
          <p:cNvSpPr txBox="1"/>
          <p:nvPr/>
        </p:nvSpPr>
        <p:spPr>
          <a:xfrm>
            <a:off x="3028336" y="807808"/>
            <a:ext cx="6302478" cy="5847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Choose 3 of the 4 Core Ideas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ED62F3-9ACE-403D-9A7D-E2D636C02F3A}"/>
              </a:ext>
            </a:extLst>
          </p:cNvPr>
          <p:cNvSpPr/>
          <p:nvPr/>
        </p:nvSpPr>
        <p:spPr>
          <a:xfrm>
            <a:off x="4012789" y="1891786"/>
            <a:ext cx="569259" cy="402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BF4552-868C-488D-907D-728D0196296A}"/>
              </a:ext>
            </a:extLst>
          </p:cNvPr>
          <p:cNvSpPr/>
          <p:nvPr/>
        </p:nvSpPr>
        <p:spPr>
          <a:xfrm>
            <a:off x="3168444" y="2350769"/>
            <a:ext cx="2239298" cy="4402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E59941-D78A-4D77-9F7D-36B1AA87CCFF}"/>
              </a:ext>
            </a:extLst>
          </p:cNvPr>
          <p:cNvSpPr/>
          <p:nvPr/>
        </p:nvSpPr>
        <p:spPr>
          <a:xfrm>
            <a:off x="3168444" y="3335348"/>
            <a:ext cx="2239298" cy="440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D867C5-273B-4F41-935E-DA7DA26A46E5}"/>
              </a:ext>
            </a:extLst>
          </p:cNvPr>
          <p:cNvSpPr/>
          <p:nvPr/>
        </p:nvSpPr>
        <p:spPr>
          <a:xfrm>
            <a:off x="3168444" y="4319928"/>
            <a:ext cx="2239298" cy="4402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38333A-8B83-457B-8FC9-5BFF891A977C}"/>
              </a:ext>
            </a:extLst>
          </p:cNvPr>
          <p:cNvSpPr/>
          <p:nvPr/>
        </p:nvSpPr>
        <p:spPr>
          <a:xfrm>
            <a:off x="3168444" y="5281554"/>
            <a:ext cx="2239298" cy="4402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7088C-3949-464D-9C74-9FA01059A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Biology: What it Could Look Like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0DCD233-9527-44BD-8F6C-A8D48547D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263073"/>
              </p:ext>
            </p:extLst>
          </p:nvPr>
        </p:nvGraphicFramePr>
        <p:xfrm>
          <a:off x="421771" y="2197209"/>
          <a:ext cx="11355031" cy="3350061"/>
        </p:xfrm>
        <a:graphic>
          <a:graphicData uri="http://schemas.openxmlformats.org/drawingml/2006/table">
            <a:tbl>
              <a:tblPr firstRow="1" bandRow="1"/>
              <a:tblGrid>
                <a:gridCol w="5461670">
                  <a:extLst>
                    <a:ext uri="{9D8B030D-6E8A-4147-A177-3AD203B41FA5}">
                      <a16:colId xmlns:a16="http://schemas.microsoft.com/office/drawing/2014/main" val="722651076"/>
                    </a:ext>
                  </a:extLst>
                </a:gridCol>
                <a:gridCol w="5893361">
                  <a:extLst>
                    <a:ext uri="{9D8B030D-6E8A-4147-A177-3AD203B41FA5}">
                      <a16:colId xmlns:a16="http://schemas.microsoft.com/office/drawing/2014/main" val="3883067942"/>
                    </a:ext>
                  </a:extLst>
                </a:gridCol>
              </a:tblGrid>
              <a:tr h="473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Entry Point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B6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What it could look like…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B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166554"/>
                  </a:ext>
                </a:extLst>
              </a:tr>
              <a:tr h="28766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lvl="0"/>
                      <a:r>
                        <a:rPr lang="en-US" sz="220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 an explanation to describe the role of producers, consumers, and decomposers in an ecosystem, based on a variety of sources (e.g., model, research, investigation, simulation) </a:t>
                      </a:r>
                    </a:p>
                    <a:p>
                      <a:pPr lvl="0"/>
                      <a:r>
                        <a:rPr lang="en-US" sz="220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(STE Resource Guide, p. 191</a:t>
                      </a:r>
                      <a:r>
                        <a:rPr lang="en-US" sz="240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400" i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B6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</a:rPr>
                        <a:t>Use an energy or trophic level pyramid to help explain the roles of producers, consumers, and decomposers by showing where they are located on the pyramid.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3B6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6734"/>
                  </a:ext>
                </a:extLst>
              </a:tr>
            </a:tbl>
          </a:graphicData>
        </a:graphic>
      </p:graphicFrame>
      <p:pic>
        <p:nvPicPr>
          <p:cNvPr id="10" name="Picture 9" descr="trophic filled.jpg">
            <a:extLst>
              <a:ext uri="{FF2B5EF4-FFF2-40B4-BE49-F238E27FC236}">
                <a16:creationId xmlns:a16="http://schemas.microsoft.com/office/drawing/2014/main" id="{64416FF2-64F4-4D88-9D3B-DE608C4D8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8"/>
          <a:stretch/>
        </p:blipFill>
        <p:spPr>
          <a:xfrm>
            <a:off x="7669161" y="4125952"/>
            <a:ext cx="3087329" cy="25988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DFAC1B-24AC-435A-9DB6-A5E9F7AA03F6}"/>
              </a:ext>
            </a:extLst>
          </p:cNvPr>
          <p:cNvSpPr/>
          <p:nvPr/>
        </p:nvSpPr>
        <p:spPr>
          <a:xfrm>
            <a:off x="1100372" y="1633861"/>
            <a:ext cx="9940413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2200" b="1" i="1" dirty="0">
                <a:solidFill>
                  <a:srgbClr val="002060"/>
                </a:solidFill>
              </a:rPr>
              <a:t>Science Practice #6: Constructing Explanations and Designing Solutions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27E3BF-AE9D-4389-A4F5-C0ED390F457B}"/>
              </a:ext>
            </a:extLst>
          </p:cNvPr>
          <p:cNvSpPr/>
          <p:nvPr/>
        </p:nvSpPr>
        <p:spPr>
          <a:xfrm>
            <a:off x="939004" y="975344"/>
            <a:ext cx="9940414" cy="461665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Core Idea: </a:t>
            </a:r>
            <a:r>
              <a:rPr lang="en-US" sz="2400" b="1" dirty="0">
                <a:solidFill>
                  <a:srgbClr val="92D050"/>
                </a:solidFill>
              </a:rPr>
              <a:t>Ecosystems: Interactions, Energy, and Dynamics</a:t>
            </a:r>
          </a:p>
        </p:txBody>
      </p:sp>
    </p:spTree>
    <p:extLst>
      <p:ext uri="{BB962C8B-B14F-4D97-AF65-F5344CB8AC3E}">
        <p14:creationId xmlns:p14="http://schemas.microsoft.com/office/powerpoint/2010/main" val="1433349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7BF9-93C4-4B81-9E0C-D41C8D3A3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Biology: What it Could Look Like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D36782D-9A38-4444-AD77-80C57E8FB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502781"/>
              </p:ext>
            </p:extLst>
          </p:nvPr>
        </p:nvGraphicFramePr>
        <p:xfrm>
          <a:off x="457200" y="2125659"/>
          <a:ext cx="11061700" cy="4464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0850">
                  <a:extLst>
                    <a:ext uri="{9D8B030D-6E8A-4147-A177-3AD203B41FA5}">
                      <a16:colId xmlns:a16="http://schemas.microsoft.com/office/drawing/2014/main" val="722651076"/>
                    </a:ext>
                  </a:extLst>
                </a:gridCol>
                <a:gridCol w="5530850">
                  <a:extLst>
                    <a:ext uri="{9D8B030D-6E8A-4147-A177-3AD203B41FA5}">
                      <a16:colId xmlns:a16="http://schemas.microsoft.com/office/drawing/2014/main" val="3883067942"/>
                    </a:ext>
                  </a:extLst>
                </a:gridCol>
              </a:tblGrid>
              <a:tr h="384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Entry Point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What it could look like…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166554"/>
                  </a:ext>
                </a:extLst>
              </a:tr>
              <a:tr h="40687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Analyze data from a Punnett square or pedigree to determine the inheritance patterns of a particular trait (STE Resource Guide, p. 193)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Use information about dominant and recessive forms of traits to create a Punnett square that predicts the genotypes and  phenotypes of off- springs.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sng" dirty="0">
                          <a:solidFill>
                            <a:srgbClr val="002060"/>
                          </a:solidFill>
                        </a:rPr>
                        <a:t>For example: 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Height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is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dominant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for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tall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trait and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 t 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is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recessive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for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short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trait. If a short plant is crossed with a hybrid tall plant what is the likelihood that the offspring will be short?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                                   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0673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AC86218-9192-4B8C-9CA3-F700499BBA31}"/>
              </a:ext>
            </a:extLst>
          </p:cNvPr>
          <p:cNvSpPr/>
          <p:nvPr/>
        </p:nvSpPr>
        <p:spPr>
          <a:xfrm>
            <a:off x="1231010" y="1628248"/>
            <a:ext cx="951408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52425" lvl="1" indent="-352425" algn="ctr"/>
            <a:r>
              <a:rPr lang="en-US" sz="2200" b="1" i="1" dirty="0">
                <a:solidFill>
                  <a:srgbClr val="002060"/>
                </a:solidFill>
              </a:rPr>
              <a:t>Science Practice #3: Analyzing and interpreting data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09AE8D-79E5-42AB-9E41-142B7BE1B152}"/>
              </a:ext>
            </a:extLst>
          </p:cNvPr>
          <p:cNvSpPr/>
          <p:nvPr/>
        </p:nvSpPr>
        <p:spPr>
          <a:xfrm>
            <a:off x="1231010" y="968830"/>
            <a:ext cx="9514079" cy="46166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Core Idea: </a:t>
            </a:r>
            <a:r>
              <a:rPr lang="en-US" sz="2400" b="1" dirty="0">
                <a:solidFill>
                  <a:srgbClr val="FF0000"/>
                </a:solidFill>
              </a:rPr>
              <a:t>Heredity: Inheritance and Variation of Traits</a:t>
            </a:r>
          </a:p>
        </p:txBody>
      </p:sp>
      <p:pic>
        <p:nvPicPr>
          <p:cNvPr id="3" name="Picture 4" descr="punnet filled.jpg">
            <a:extLst>
              <a:ext uri="{FF2B5EF4-FFF2-40B4-BE49-F238E27FC236}">
                <a16:creationId xmlns:a16="http://schemas.microsoft.com/office/drawing/2014/main" id="{CBF94223-8CCB-4AB3-AE34-39818941D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781" y="3949532"/>
            <a:ext cx="3726872" cy="250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2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D8C665E-6549-4984-8073-6A35FC229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43" y="55985"/>
            <a:ext cx="6707032" cy="672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1CEB76C-B022-48F2-B0B0-7B820965E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469" y="6040073"/>
            <a:ext cx="3514531" cy="8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50A0A1-D8F6-44C2-B851-FD406E150EB4}"/>
              </a:ext>
            </a:extLst>
          </p:cNvPr>
          <p:cNvSpPr txBox="1"/>
          <p:nvPr/>
        </p:nvSpPr>
        <p:spPr>
          <a:xfrm>
            <a:off x="337456" y="256791"/>
            <a:ext cx="35160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3200" b="1" dirty="0">
                <a:solidFill>
                  <a:srgbClr val="002060"/>
                </a:solidFill>
              </a:rPr>
              <a:t>These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8 science practices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promote engagement in scientific investigations</a:t>
            </a:r>
            <a:endParaRPr lang="en-US" sz="3600" b="1" dirty="0">
              <a:solidFill>
                <a:srgbClr val="002060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176114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8D18-67E3-4106-AFE0-8034D25A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Biology: What it Could Look Like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154DF3-7DC8-48D0-896D-75FFDBD55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388" y="961755"/>
            <a:ext cx="9889769" cy="46166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lvl="0" indent="0" algn="ctr">
              <a:buNone/>
              <a:defRPr/>
            </a:pPr>
            <a:r>
              <a:rPr lang="en-US" sz="2400" b="1" dirty="0">
                <a:solidFill>
                  <a:schemeClr val="bg1"/>
                </a:solidFill>
              </a:rPr>
              <a:t>Core Idea: </a:t>
            </a:r>
            <a:r>
              <a:rPr lang="en-US" sz="2400" b="1" dirty="0">
                <a:solidFill>
                  <a:schemeClr val="accent6"/>
                </a:solidFill>
              </a:rPr>
              <a:t>Biological Evolution: Unity and Diversity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FC8ECF-460E-4B8D-959D-DE4A2E9BC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4"/>
          <a:stretch/>
        </p:blipFill>
        <p:spPr>
          <a:xfrm>
            <a:off x="369353" y="2224146"/>
            <a:ext cx="11430991" cy="4355228"/>
          </a:xfrm>
          <a:prstGeom prst="rect">
            <a:avLst/>
          </a:prstGeom>
        </p:spPr>
      </p:pic>
      <p:pic>
        <p:nvPicPr>
          <p:cNvPr id="3" name="Picture 5" descr="frogs filled.jpg">
            <a:extLst>
              <a:ext uri="{FF2B5EF4-FFF2-40B4-BE49-F238E27FC236}">
                <a16:creationId xmlns:a16="http://schemas.microsoft.com/office/drawing/2014/main" id="{44B2AB44-520C-4112-8CC7-194492AD07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464" t="21818" r="1850" b="14787"/>
          <a:stretch/>
        </p:blipFill>
        <p:spPr>
          <a:xfrm>
            <a:off x="788349" y="4555453"/>
            <a:ext cx="4891719" cy="1594778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5AE9E5A-5032-46CD-AE74-F85D504DAEEF}"/>
              </a:ext>
            </a:extLst>
          </p:cNvPr>
          <p:cNvSpPr txBox="1">
            <a:spLocks/>
          </p:cNvSpPr>
          <p:nvPr/>
        </p:nvSpPr>
        <p:spPr>
          <a:xfrm>
            <a:off x="1123917" y="1659151"/>
            <a:ext cx="9889769" cy="46166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38526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3660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38526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5100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116138" indent="-2873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v"/>
              <a:defRPr sz="2000" kern="12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400" b="1" i="1" dirty="0">
                <a:solidFill>
                  <a:srgbClr val="002060"/>
                </a:solidFill>
              </a:rPr>
              <a:t>Science Practice #2: Planning and carrying out investigations</a:t>
            </a:r>
          </a:p>
        </p:txBody>
      </p:sp>
    </p:spTree>
    <p:extLst>
      <p:ext uri="{BB962C8B-B14F-4D97-AF65-F5344CB8AC3E}">
        <p14:creationId xmlns:p14="http://schemas.microsoft.com/office/powerpoint/2010/main" val="817907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F4F3-AF86-48D5-880B-BCA9B98B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points increase in complexity from one grade span to another within each science practice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6C9731-3CC2-4A9D-BE9D-9DAB35784C2E}"/>
              </a:ext>
            </a:extLst>
          </p:cNvPr>
          <p:cNvSpPr txBox="1">
            <a:spLocks/>
          </p:cNvSpPr>
          <p:nvPr/>
        </p:nvSpPr>
        <p:spPr>
          <a:xfrm>
            <a:off x="327765" y="1650662"/>
            <a:ext cx="10997433" cy="5361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38526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3660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38526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5100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116138" indent="-2873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38526"/>
              </a:buClr>
              <a:buFont typeface="Wingdings" panose="05000000000000000000" pitchFamily="2" charset="2"/>
              <a:buChar char="v"/>
              <a:defRPr sz="2000" kern="1200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rgbClr val="E38526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sz="2800" i="1" dirty="0"/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Core Idea—Biological Evolution: Unity and Diversity                           (Practice #3, Analyzing and Interpreting Data)</a:t>
            </a:r>
          </a:p>
          <a:p>
            <a:pPr marL="852488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85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Analyze and interpret data to make sense of the process of natural selection in a plant or animal population.                                     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(Grades 6-8)</a:t>
            </a:r>
          </a:p>
          <a:p>
            <a:pPr marL="852488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85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03B6A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Draw conclusions based on evidence (e.g., from an investigation) about features of animals that enable them to survive in their habitat (e.g., thick fur in a cold climate, webbed feet in frogs, protective coloration).      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(Grades 3-5)</a:t>
            </a:r>
          </a:p>
          <a:p>
            <a:pPr marL="852488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852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03B6A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Display data using a simple graph or pictures to show living things in a local habitat (e.g., school yard).                                                          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(Grades Pre-K-2)</a:t>
            </a:r>
          </a:p>
          <a:p>
            <a:pPr marL="736600" marR="0" lvl="1" indent="-2794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38526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03B6A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736600" marR="0" lvl="1" indent="-2794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38526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3B6A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C952DC-AA8B-3828-5DEC-050C85237E43}"/>
              </a:ext>
            </a:extLst>
          </p:cNvPr>
          <p:cNvSpPr txBox="1">
            <a:spLocks/>
          </p:cNvSpPr>
          <p:nvPr/>
        </p:nvSpPr>
        <p:spPr>
          <a:xfrm>
            <a:off x="567743" y="933694"/>
            <a:ext cx="11370972" cy="679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15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(example)</a:t>
            </a:r>
          </a:p>
        </p:txBody>
      </p:sp>
    </p:spTree>
    <p:extLst>
      <p:ext uri="{BB962C8B-B14F-4D97-AF65-F5344CB8AC3E}">
        <p14:creationId xmlns:p14="http://schemas.microsoft.com/office/powerpoint/2010/main" val="2390825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DCFF5-1335-785C-FB56-A84C3D0D26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66925" y="2336006"/>
            <a:ext cx="9388475" cy="1284287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+mj-lt"/>
              </a:rPr>
              <a:t>Tools and Materials for Supporting the Development of a Cohesive STE Unit </a:t>
            </a:r>
          </a:p>
        </p:txBody>
      </p:sp>
    </p:spTree>
    <p:extLst>
      <p:ext uri="{BB962C8B-B14F-4D97-AF65-F5344CB8AC3E}">
        <p14:creationId xmlns:p14="http://schemas.microsoft.com/office/powerpoint/2010/main" val="1903483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97E55-7622-42D0-BC06-4083583D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BACB7-D665-4A56-B8FC-97144A450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71" y="1573819"/>
            <a:ext cx="11624258" cy="504974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+mn-lt"/>
              </a:rPr>
              <a:t> 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+mn-lt"/>
              </a:rPr>
              <a:t>To support high-quality science experiences for </a:t>
            </a:r>
            <a:r>
              <a:rPr lang="en-US" sz="2800" b="0" i="1" u="none" strike="noStrike" dirty="0">
                <a:solidFill>
                  <a:srgbClr val="002060"/>
                </a:solidFill>
                <a:effectLst/>
                <a:latin typeface="+mn-lt"/>
              </a:rPr>
              <a:t>all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+mn-lt"/>
              </a:rPr>
              <a:t> students, DESE encourages educators to use and adapt a </a:t>
            </a:r>
            <a:r>
              <a:rPr lang="en-US" sz="2800" b="0" i="0" u="sng" strike="noStrike" dirty="0">
                <a:solidFill>
                  <a:srgbClr val="002060"/>
                </a:solidFill>
                <a:effectLst/>
                <a:latin typeface="+mn-lt"/>
              </a:rPr>
              <a:t>high-quality science and technology unit. </a:t>
            </a:r>
          </a:p>
          <a:p>
            <a:pPr>
              <a:spcAft>
                <a:spcPts val="600"/>
              </a:spcAft>
            </a:pP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+mn-lt"/>
              </a:rPr>
              <a:t>The high-quality unit supports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the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+mn-lt"/>
              </a:rPr>
              <a:t> shifts in practice from pulling activities together from a variety of sources to a more coherent experience for students. </a:t>
            </a:r>
          </a:p>
          <a:p>
            <a:pPr>
              <a:spcAft>
                <a:spcPts val="600"/>
              </a:spcAft>
            </a:pP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+mn-lt"/>
              </a:rPr>
              <a:t>A planning guide was developed to guide you through the </a:t>
            </a:r>
            <a:r>
              <a:rPr lang="en-US" sz="2800" i="1" u="none" strike="noStrike" dirty="0">
                <a:solidFill>
                  <a:srgbClr val="002060"/>
                </a:solidFill>
                <a:effectLst/>
                <a:latin typeface="+mn-lt"/>
              </a:rPr>
              <a:t>recommended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+mn-lt"/>
              </a:rPr>
              <a:t> process.  </a:t>
            </a: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All resources can be found at </a:t>
            </a:r>
            <a:r>
              <a:rPr lang="en-US" sz="2800" dirty="0">
                <a:solidFill>
                  <a:schemeClr val="tx2"/>
                </a:solidFill>
                <a:latin typeface="+mn-lt"/>
                <a:hlinkClick r:id="rId3"/>
              </a:rPr>
              <a:t>www.mcas-alt.org/materials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or in the Forms/Graphs online program.</a:t>
            </a:r>
            <a:endParaRPr lang="en-US" sz="2800" b="0" i="0" u="none" strike="noStrike" dirty="0">
              <a:solidFill>
                <a:srgbClr val="002060"/>
              </a:solidFill>
              <a:effectLst/>
              <a:latin typeface="+mn-lt"/>
            </a:endParaRPr>
          </a:p>
          <a:p>
            <a:pPr marL="0" indent="0">
              <a:buNone/>
            </a:pPr>
            <a:endParaRPr lang="en-US" sz="2400" b="0" i="0" u="none" strike="noStrike" dirty="0">
              <a:solidFill>
                <a:schemeClr val="tx2"/>
              </a:solidFill>
              <a:effectLst/>
              <a:latin typeface="+mn-lt"/>
            </a:endParaRPr>
          </a:p>
          <a:p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53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96658-6C35-4324-82F7-5CF0FCB74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64694" y="1331167"/>
            <a:ext cx="5318449" cy="5139869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en-US" sz="1800" b="1" i="1" u="none" strike="noStrike" baseline="0" dirty="0">
                <a:solidFill>
                  <a:srgbClr val="002060"/>
                </a:solidFill>
                <a:latin typeface="+mn-lt"/>
              </a:rPr>
              <a:t>Related units: </a:t>
            </a:r>
            <a:endParaRPr lang="en-US" sz="1800" b="0" i="0" u="none" strike="noStrike" baseline="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461C1"/>
                </a:solidFill>
                <a:latin typeface="+mn-lt"/>
              </a:rPr>
              <a:t>SOLID Start “Engineering Toys” </a:t>
            </a:r>
            <a:r>
              <a:rPr lang="en-US" sz="2000" b="0" i="0" u="none" strike="noStrike" baseline="0" dirty="0">
                <a:solidFill>
                  <a:srgbClr val="002060"/>
                </a:solidFill>
                <a:latin typeface="+mn-lt"/>
              </a:rPr>
              <a:t>(Grade 2)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461C1"/>
                </a:solidFill>
                <a:latin typeface="+mn-lt"/>
              </a:rPr>
              <a:t>SAIL “Garbage” </a:t>
            </a:r>
            <a:r>
              <a:rPr lang="en-US" sz="2000" b="0" i="0" u="none" strike="noStrike" baseline="0" dirty="0">
                <a:solidFill>
                  <a:srgbClr val="002060"/>
                </a:solidFill>
                <a:latin typeface="+mn-lt"/>
              </a:rPr>
              <a:t>(Grade 5)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b="0" i="0" u="none" strike="noStrike" baseline="0" dirty="0">
                <a:solidFill>
                  <a:srgbClr val="0461C1"/>
                </a:solidFill>
                <a:latin typeface="+mn-lt"/>
              </a:rPr>
              <a:t>NGSS Storylines Where Does Our Clean Water Come From and Where Does It Go After We Make It Dirty? </a:t>
            </a:r>
            <a:r>
              <a:rPr lang="en-US" sz="2000" b="0" i="0" u="none" strike="noStrike" baseline="0" dirty="0">
                <a:solidFill>
                  <a:srgbClr val="002060"/>
                </a:solidFill>
                <a:latin typeface="+mn-lt"/>
              </a:rPr>
              <a:t>(Grade 5)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b="0" i="0" u="none" strike="noStrike" baseline="0" dirty="0">
                <a:solidFill>
                  <a:srgbClr val="0461C1"/>
                </a:solidFill>
                <a:latin typeface="+mn-lt"/>
              </a:rPr>
              <a:t>Sprocket “Chemistry of Taste</a:t>
            </a:r>
            <a:r>
              <a:rPr lang="en-US" sz="2000" b="0" i="0" u="none" strike="noStrike" baseline="0" dirty="0">
                <a:solidFill>
                  <a:srgbClr val="002060"/>
                </a:solidFill>
                <a:latin typeface="+mn-lt"/>
              </a:rPr>
              <a:t>” (Grade 5)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b="0" i="0" u="none" strike="noStrike" baseline="0" dirty="0">
                <a:solidFill>
                  <a:srgbClr val="0461C1"/>
                </a:solidFill>
                <a:latin typeface="+mn-lt"/>
              </a:rPr>
              <a:t>OpenSciEd “Thermal Energy”, “Chemical Reactions &amp; Matter” </a:t>
            </a:r>
            <a:r>
              <a:rPr lang="en-US" sz="2000" b="0" i="0" u="none" strike="noStrike" baseline="0" dirty="0">
                <a:solidFill>
                  <a:srgbClr val="002060"/>
                </a:solidFill>
                <a:latin typeface="+mn-lt"/>
              </a:rPr>
              <a:t>(Grades 6-8)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461C1"/>
                </a:solidFill>
                <a:latin typeface="+mn-lt"/>
              </a:rPr>
              <a:t>Why Do Some Things Get Colder (or Hotter) When They React? </a:t>
            </a:r>
            <a:r>
              <a:rPr lang="en-US" sz="2000" b="0" i="0" u="none" strike="noStrike" baseline="0" dirty="0">
                <a:solidFill>
                  <a:srgbClr val="002060"/>
                </a:solidFill>
                <a:latin typeface="+mn-lt"/>
              </a:rPr>
              <a:t>(High School)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461C1"/>
                </a:solidFill>
                <a:latin typeface="+mn-lt"/>
              </a:rPr>
              <a:t>CREATE for STEM “Interactions Units 1&amp;2” </a:t>
            </a:r>
            <a:r>
              <a:rPr lang="en-US" sz="2000" b="0" i="0" u="none" strike="noStrike" baseline="0" dirty="0">
                <a:solidFill>
                  <a:srgbClr val="002060"/>
                </a:solidFill>
                <a:latin typeface="+mn-lt"/>
              </a:rPr>
              <a:t>(High School)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57B3F9-D876-4D3A-8536-5465CD44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20" y="326246"/>
            <a:ext cx="11370972" cy="552324"/>
          </a:xfrm>
        </p:spPr>
        <p:txBody>
          <a:bodyPr/>
          <a:lstStyle/>
          <a:p>
            <a:r>
              <a:rPr lang="en-US" dirty="0"/>
              <a:t>Resources: High-Quality Curriculum Units Related to Topics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DDE7FA-20EA-AA0E-F10A-0F5F9FBC5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0" r="2292"/>
          <a:stretch/>
        </p:blipFill>
        <p:spPr>
          <a:xfrm>
            <a:off x="430831" y="1349582"/>
            <a:ext cx="6175995" cy="458949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760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0D71F6-3060-4D88-8E7E-47EECB027074}"/>
              </a:ext>
            </a:extLst>
          </p:cNvPr>
          <p:cNvSpPr txBox="1"/>
          <p:nvPr/>
        </p:nvSpPr>
        <p:spPr>
          <a:xfrm>
            <a:off x="3974842" y="92994"/>
            <a:ext cx="8012234" cy="3751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0" i="0" u="none" strike="noStrike" dirty="0">
                <a:solidFill>
                  <a:srgbClr val="002060"/>
                </a:solidFill>
                <a:effectLst/>
              </a:rPr>
              <a:t>All high-quality science units are anchored on a 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</a:rPr>
              <a:t>scientific </a:t>
            </a:r>
            <a:r>
              <a:rPr lang="en-US" sz="2800" b="1" i="1" u="none" strike="noStrike" dirty="0">
                <a:solidFill>
                  <a:srgbClr val="002060"/>
                </a:solidFill>
                <a:effectLst/>
              </a:rPr>
              <a:t>phenomenon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0" i="0" u="none" strike="noStrike" dirty="0">
                <a:solidFill>
                  <a:srgbClr val="002060"/>
                </a:solidFill>
                <a:effectLst/>
              </a:rPr>
              <a:t>(observable event or driving question) related to the core idea.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</a:rPr>
              <a:t>They are designed to be coherent to students - the order makes sense to them, and each lesson builds on the last.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57DA9C-DF10-498B-B51B-CB8BD1F5B0D2}"/>
              </a:ext>
            </a:extLst>
          </p:cNvPr>
          <p:cNvSpPr txBox="1"/>
          <p:nvPr/>
        </p:nvSpPr>
        <p:spPr>
          <a:xfrm>
            <a:off x="3287319" y="5442783"/>
            <a:ext cx="8012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Quattrocento Sans"/>
              </a:rPr>
              <a:t>“Impactful science teaching happens when we start in the lives of the children and empower them to make sense of the world </a:t>
            </a:r>
            <a:r>
              <a:rPr lang="en-US" sz="2400" b="1" i="0" u="none" strike="noStrike" dirty="0">
                <a:solidFill>
                  <a:srgbClr val="C00000"/>
                </a:solidFill>
                <a:effectLst/>
                <a:latin typeface="Quattrocento Sans"/>
              </a:rPr>
              <a:t>in their own voice.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Quattrocento Sans"/>
              </a:rPr>
              <a:t>” (Brown, 2019)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8EE62F-1A3A-44BA-B176-48CBD27BD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3" t="8294" r="946" b="2711"/>
          <a:stretch/>
        </p:blipFill>
        <p:spPr>
          <a:xfrm>
            <a:off x="204925" y="3983009"/>
            <a:ext cx="2410161" cy="2305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3E6046-EF79-49D8-8D04-9CD3897708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1"/>
          <a:stretch/>
        </p:blipFill>
        <p:spPr>
          <a:xfrm>
            <a:off x="1164876" y="1387496"/>
            <a:ext cx="2329890" cy="268642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E4B5DE-AFB3-49FB-8E22-900CF8F03D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07" r="13027"/>
          <a:stretch/>
        </p:blipFill>
        <p:spPr>
          <a:xfrm>
            <a:off x="85725" y="92994"/>
            <a:ext cx="1628776" cy="1629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CCED6C-C7F7-4311-86A2-CB823A8F8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8114" y="3842583"/>
            <a:ext cx="2857500" cy="160020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2336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8E86D-D34D-492B-97D0-40F7D4BEE4FC}"/>
              </a:ext>
            </a:extLst>
          </p:cNvPr>
          <p:cNvSpPr txBox="1"/>
          <p:nvPr/>
        </p:nvSpPr>
        <p:spPr>
          <a:xfrm>
            <a:off x="982639" y="1012536"/>
            <a:ext cx="4613300" cy="31632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What Happens to Our Garbage?</a:t>
            </a:r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10BC7229-6A5F-41CB-A003-0DDB55B44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26107" r="-2837" b="6391"/>
          <a:stretch/>
        </p:blipFill>
        <p:spPr bwMode="auto">
          <a:xfrm>
            <a:off x="5915608" y="1012536"/>
            <a:ext cx="4936554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D98F05-B739-4C22-8EEE-B910E324A006}"/>
              </a:ext>
            </a:extLst>
          </p:cNvPr>
          <p:cNvSpPr txBox="1"/>
          <p:nvPr/>
        </p:nvSpPr>
        <p:spPr>
          <a:xfrm>
            <a:off x="1134565" y="5085661"/>
            <a:ext cx="44613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+mn-cs"/>
              </a:rPr>
              <a:t>SAIL Unit: 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Garbage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+mn-cs"/>
              </a:rPr>
              <a:t>(Grade 5)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303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B81B-874B-4D20-9472-BD27739A6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how to introduce the phenomenon (driving question)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05111-A1D7-4BF8-B5FC-10AE94D76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28" y="1547398"/>
            <a:ext cx="11725834" cy="5235120"/>
          </a:xfrm>
        </p:spPr>
        <p:txBody>
          <a:bodyPr/>
          <a:lstStyle/>
          <a:p>
            <a:pPr marL="58738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dirty="0">
                <a:solidFill>
                  <a:srgbClr val="002060"/>
                </a:solidFill>
                <a:effectLst/>
                <a:latin typeface="+mn-lt"/>
              </a:rPr>
              <a:t>The method you use to introduce the unit to the students will get them engaged in the topic and inspire the rest of the unit. </a:t>
            </a:r>
          </a:p>
          <a:p>
            <a:pPr marL="58738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b="1" i="0" u="none" strike="noStrike" dirty="0">
              <a:solidFill>
                <a:srgbClr val="002060"/>
              </a:solidFill>
              <a:effectLst/>
              <a:latin typeface="+mn-lt"/>
            </a:endParaRPr>
          </a:p>
          <a:p>
            <a:pPr marL="58738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+mn-lt"/>
              </a:rPr>
              <a:t>Introduction of the phenomenon could look like this:</a:t>
            </a:r>
            <a:endParaRPr lang="en-US" sz="2800" b="1" dirty="0">
              <a:solidFill>
                <a:srgbClr val="002060"/>
              </a:solidFill>
              <a:effectLst/>
              <a:latin typeface="+mn-lt"/>
            </a:endParaRPr>
          </a:p>
          <a:p>
            <a:pPr marL="914400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002060"/>
                </a:solidFill>
                <a:effectLst/>
                <a:latin typeface="+mn-lt"/>
              </a:rPr>
              <a:t>Exploration of materials  (Use of all senses)</a:t>
            </a:r>
          </a:p>
          <a:p>
            <a:pPr marL="914400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002060"/>
                </a:solidFill>
                <a:effectLst/>
                <a:latin typeface="+mn-lt"/>
              </a:rPr>
              <a:t>Videos and images </a:t>
            </a:r>
          </a:p>
          <a:p>
            <a:pPr marL="914400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002060"/>
                </a:solidFill>
                <a:effectLst/>
                <a:latin typeface="+mn-lt"/>
              </a:rPr>
              <a:t>Demonstrations ( Create our own …)</a:t>
            </a:r>
          </a:p>
          <a:p>
            <a:pPr marL="914400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002060"/>
                </a:solidFill>
                <a:effectLst/>
                <a:latin typeface="+mn-lt"/>
              </a:rPr>
              <a:t>Readings or being read to (Informational texts)</a:t>
            </a:r>
          </a:p>
          <a:p>
            <a:pPr marL="914400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002060"/>
                </a:solidFill>
                <a:effectLst/>
                <a:latin typeface="+mn-lt"/>
              </a:rPr>
              <a:t>Guided investigations (Teacher facilitated)</a:t>
            </a:r>
          </a:p>
          <a:p>
            <a:pPr marL="914400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002060"/>
                </a:solidFill>
                <a:effectLst/>
                <a:latin typeface="+mn-lt"/>
              </a:rPr>
              <a:t>Notice and wonder protocol (Observations with guidance)</a:t>
            </a:r>
            <a:endParaRPr lang="en-US" sz="2600" dirty="0">
              <a:solidFill>
                <a:srgbClr val="002060"/>
              </a:solidFill>
              <a:latin typeface="+mn-lt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800" b="1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Text Box 20" descr="Educator’s Manual p.6&#10;">
            <a:extLst>
              <a:ext uri="{FF2B5EF4-FFF2-40B4-BE49-F238E27FC236}">
                <a16:creationId xmlns:a16="http://schemas.microsoft.com/office/drawing/2014/main" id="{9859A9C8-D589-402C-A879-7AC587FD6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1300" y="28465"/>
            <a:ext cx="2959087" cy="301609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sz="1600">
                <a:solidFill>
                  <a:srgbClr val="0D1969"/>
                </a:solidFill>
                <a:latin typeface="Tahoma"/>
                <a:cs typeface="Arial" charset="0"/>
              </a:rPr>
              <a:t> Educator’s Manual, pp. 35-39</a:t>
            </a:r>
          </a:p>
        </p:txBody>
      </p:sp>
      <p:pic>
        <p:nvPicPr>
          <p:cNvPr id="7" name="Graphic 6" descr="Flask with solid fill">
            <a:extLst>
              <a:ext uri="{FF2B5EF4-FFF2-40B4-BE49-F238E27FC236}">
                <a16:creationId xmlns:a16="http://schemas.microsoft.com/office/drawing/2014/main" id="{19C2AC86-765A-48D4-91A0-C13A421F2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542" y="54419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012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B81B-874B-4D20-9472-BD27739A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57" y="-873024"/>
            <a:ext cx="10952112" cy="19623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+mj-lt"/>
                <a:cs typeface="+mj-cs"/>
              </a:rPr>
              <a:t>Units are </a:t>
            </a:r>
            <a:r>
              <a:rPr lang="en-US" sz="2800" i="1" dirty="0">
                <a:solidFill>
                  <a:srgbClr val="FFFFFF"/>
                </a:solidFill>
                <a:latin typeface="+mj-lt"/>
                <a:cs typeface="+mj-cs"/>
              </a:rPr>
              <a:t>designed</a:t>
            </a:r>
            <a:r>
              <a:rPr lang="en-US" sz="2800" dirty="0">
                <a:solidFill>
                  <a:srgbClr val="FFFFFF"/>
                </a:solidFill>
                <a:latin typeface="+mj-lt"/>
                <a:cs typeface="+mj-cs"/>
              </a:rPr>
              <a:t> for use over many class periods-educators can modify the duration, material, and student expectations for each lesson.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8FACF5-27E4-45D7-9C14-9F7C0A2AC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87" r="1659" b="4640"/>
          <a:stretch/>
        </p:blipFill>
        <p:spPr>
          <a:xfrm>
            <a:off x="3202468" y="1696335"/>
            <a:ext cx="4588655" cy="4784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0A6D9-CC05-4301-A7B9-48D8C2F1D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824"/>
          <a:stretch/>
        </p:blipFill>
        <p:spPr>
          <a:xfrm>
            <a:off x="1483971" y="1696335"/>
            <a:ext cx="8636491" cy="289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4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8438-3A37-4210-A4A8-C039C4EF8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How can </a:t>
            </a:r>
            <a:r>
              <a:rPr lang="en-US" sz="3200" i="1" dirty="0">
                <a:solidFill>
                  <a:schemeClr val="bg1"/>
                </a:solidFill>
              </a:rPr>
              <a:t>my</a:t>
            </a:r>
            <a:r>
              <a:rPr lang="en-US" sz="3200" dirty="0">
                <a:solidFill>
                  <a:schemeClr val="bg1"/>
                </a:solidFill>
              </a:rPr>
              <a:t> student interact with the phenomenon?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A55FB-C1ED-44EC-A1D6-9203EBBF3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47" y="1739421"/>
            <a:ext cx="11370972" cy="504974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Given support and based on students’ needs, they can interact by:</a:t>
            </a:r>
            <a:endParaRPr lang="en-US" sz="3200" b="0" i="0" u="none" strike="noStrike" dirty="0">
              <a:solidFill>
                <a:srgbClr val="002060"/>
              </a:solidFill>
              <a:effectLst/>
            </a:endParaRPr>
          </a:p>
          <a:p>
            <a:pPr marL="8509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Speaking or using their AAC device, </a:t>
            </a:r>
          </a:p>
          <a:p>
            <a:pPr marL="8509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Writing, keyboarding, </a:t>
            </a:r>
          </a:p>
          <a:p>
            <a:pPr marL="8509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Drawings, pointing to symbols or images,</a:t>
            </a:r>
          </a:p>
          <a:p>
            <a:pPr marL="8509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Teachers can create s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entence stems: (e.g., I see… I wonder… This is like...), </a:t>
            </a:r>
          </a:p>
          <a:p>
            <a:pPr marL="8509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Use of </a:t>
            </a:r>
            <a:r>
              <a:rPr lang="en-US" dirty="0">
                <a:solidFill>
                  <a:srgbClr val="002060"/>
                </a:solidFill>
              </a:rPr>
              <a:t>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0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2CB8-E08D-70AC-533A-4D84300AB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54769"/>
            <a:ext cx="8899775" cy="81642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libri (heading)"/>
              </a:rPr>
              <a:t>The 8 Science Practices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F1F04-63F3-0612-BCBC-84301C89B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3592286"/>
            <a:ext cx="11027229" cy="2085191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u="sng" dirty="0">
                <a:solidFill>
                  <a:schemeClr val="accent2"/>
                </a:solidFill>
                <a:latin typeface="+mn-lt"/>
                <a:cs typeface="Segoe UI"/>
              </a:rPr>
              <a:t>Mathematics and Data Group: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dirty="0">
                <a:solidFill>
                  <a:schemeClr val="tx2"/>
                </a:solidFill>
                <a:latin typeface="+mn-lt"/>
                <a:cs typeface="Segoe UI"/>
              </a:rPr>
              <a:t>Using Mathematical and Computational Thinking </a:t>
            </a:r>
            <a:r>
              <a:rPr lang="en-US" sz="2400" dirty="0">
                <a:solidFill>
                  <a:schemeClr val="tx2"/>
                </a:solidFill>
                <a:latin typeface="+mn-lt"/>
                <a:cs typeface="Segoe UI"/>
              </a:rPr>
              <a:t>to answer scientific questions</a:t>
            </a: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dirty="0">
                <a:solidFill>
                  <a:schemeClr val="tx2"/>
                </a:solidFill>
                <a:latin typeface="+mn-lt"/>
                <a:cs typeface="Segoe UI"/>
              </a:rPr>
              <a:t>Analyzing and Interpreting Data </a:t>
            </a:r>
            <a:r>
              <a:rPr lang="en-US" sz="2400" dirty="0">
                <a:solidFill>
                  <a:schemeClr val="tx2"/>
                </a:solidFill>
                <a:latin typeface="+mn-lt"/>
                <a:cs typeface="Segoe UI"/>
              </a:rPr>
              <a:t>to recognize patterns and analyze and organize data</a:t>
            </a: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B29CE8-1D68-1DDE-B703-EA152DC8C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32857"/>
            <a:ext cx="11125199" cy="195942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b="1" u="sng" dirty="0">
                <a:solidFill>
                  <a:schemeClr val="accent2"/>
                </a:solidFill>
                <a:latin typeface="+mn-lt"/>
                <a:cs typeface="Segoe UI"/>
              </a:rPr>
              <a:t>Investigating and Questioning Group: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2400" b="1" i="1" dirty="0">
                <a:solidFill>
                  <a:schemeClr val="tx2"/>
                </a:solidFill>
                <a:latin typeface="+mn-lt"/>
                <a:cs typeface="Segoe UI"/>
              </a:rPr>
              <a:t>Asking (Scientific) Questions and Defining Problems</a:t>
            </a:r>
            <a:endParaRPr lang="en-US" sz="2400" b="1" i="1" dirty="0">
              <a:solidFill>
                <a:schemeClr val="tx2"/>
              </a:solidFill>
              <a:latin typeface="+mn-lt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400" b="1" i="1" dirty="0">
                <a:solidFill>
                  <a:schemeClr val="tx2"/>
                </a:solidFill>
                <a:latin typeface="+mn-lt"/>
                <a:cs typeface="Segoe UI"/>
              </a:rPr>
              <a:t>Planning and Carrying Out Investigations </a:t>
            </a:r>
            <a:r>
              <a:rPr lang="en-US" sz="2400" dirty="0">
                <a:solidFill>
                  <a:schemeClr val="tx2"/>
                </a:solidFill>
                <a:latin typeface="+mn-lt"/>
                <a:cs typeface="Segoe UI"/>
              </a:rPr>
              <a:t>to gather data and perform experiments to answer a scientific question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Thin geometric plinth in a graph">
            <a:extLst>
              <a:ext uri="{FF2B5EF4-FFF2-40B4-BE49-F238E27FC236}">
                <a16:creationId xmlns:a16="http://schemas.microsoft.com/office/drawing/2014/main" id="{182AF8AE-EB46-91C3-54BE-8A3C753FB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43968" r="13318" b="7143"/>
          <a:stretch/>
        </p:blipFill>
        <p:spPr>
          <a:xfrm>
            <a:off x="261258" y="5344784"/>
            <a:ext cx="3570514" cy="1437577"/>
          </a:xfrm>
          <a:prstGeom prst="rect">
            <a:avLst/>
          </a:prstGeom>
        </p:spPr>
      </p:pic>
      <p:pic>
        <p:nvPicPr>
          <p:cNvPr id="9" name="Picture 8" descr="Magnifying glass and question mark">
            <a:extLst>
              <a:ext uri="{FF2B5EF4-FFF2-40B4-BE49-F238E27FC236}">
                <a16:creationId xmlns:a16="http://schemas.microsoft.com/office/drawing/2014/main" id="{0E0D1F9C-24E1-521C-3E83-EE4B55E3C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4" t="12381" r="23749" b="-1"/>
          <a:stretch/>
        </p:blipFill>
        <p:spPr>
          <a:xfrm>
            <a:off x="8220115" y="840336"/>
            <a:ext cx="1587914" cy="158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52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D62F-9DCB-403A-B3B6-A0948185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61" y="260933"/>
            <a:ext cx="11525760" cy="679905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Example of how your student can interact with phenomena, </a:t>
            </a:r>
            <a:br>
              <a:rPr lang="en-US" sz="2800" b="1" dirty="0">
                <a:solidFill>
                  <a:schemeClr val="bg1"/>
                </a:solidFill>
                <a:latin typeface="+mn-lt"/>
              </a:rPr>
            </a:br>
            <a:endParaRPr lang="en-US" sz="2800" dirty="0">
              <a:solidFill>
                <a:schemeClr val="accent6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EB53C44-5584-4AC5-A3A7-EB0AEBD49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492036"/>
              </p:ext>
            </p:extLst>
          </p:nvPr>
        </p:nvGraphicFramePr>
        <p:xfrm>
          <a:off x="3349200" y="2664166"/>
          <a:ext cx="7059208" cy="3524234"/>
        </p:xfrm>
        <a:graphic>
          <a:graphicData uri="http://schemas.openxmlformats.org/drawingml/2006/table">
            <a:tbl>
              <a:tblPr/>
              <a:tblGrid>
                <a:gridCol w="3529604">
                  <a:extLst>
                    <a:ext uri="{9D8B030D-6E8A-4147-A177-3AD203B41FA5}">
                      <a16:colId xmlns:a16="http://schemas.microsoft.com/office/drawing/2014/main" val="965613591"/>
                    </a:ext>
                  </a:extLst>
                </a:gridCol>
                <a:gridCol w="3529604">
                  <a:extLst>
                    <a:ext uri="{9D8B030D-6E8A-4147-A177-3AD203B41FA5}">
                      <a16:colId xmlns:a16="http://schemas.microsoft.com/office/drawing/2014/main" val="2618334254"/>
                    </a:ext>
                  </a:extLst>
                </a:gridCol>
              </a:tblGrid>
              <a:tr h="951231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hort Stack"/>
                        </a:rPr>
                        <a:t> 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hort Stack"/>
                        </a:rPr>
                        <a:t>Notice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hort Stack"/>
                        </a:rPr>
                        <a:t>   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hort Stack"/>
                        </a:rPr>
                        <a:t>         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hort Stack"/>
                        </a:rPr>
                        <a:t>Wonder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89812"/>
                  </a:ext>
                </a:extLst>
              </a:tr>
              <a:tr h="2573003"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Short Stack"/>
                        </a:rPr>
                        <a:t> I see…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Short Stack"/>
                      </a:endParaRP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Short Stack"/>
                        </a:rPr>
                        <a:t> It is…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Short Stack"/>
                      </a:endParaRP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Short Stack"/>
                        </a:rPr>
                        <a:t> I notice…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Short Stack"/>
                      </a:endParaRP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Short Stack"/>
                        </a:rPr>
                        <a:t> Looks like…</a:t>
                      </a: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hort Stack"/>
                        </a:rPr>
                        <a:t>Who            What           When                     </a:t>
                      </a:r>
                      <a:endParaRPr lang="en-US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hort Stack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hort Stack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hort Stack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hort Stack"/>
                        </a:rPr>
                        <a:t>Where          How              Why         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866565"/>
                  </a:ext>
                </a:extLst>
              </a:tr>
            </a:tbl>
          </a:graphicData>
        </a:graphic>
      </p:graphicFrame>
      <p:pic>
        <p:nvPicPr>
          <p:cNvPr id="21" name="Picture 20" descr="Child with brown eyes">
            <a:extLst>
              <a:ext uri="{FF2B5EF4-FFF2-40B4-BE49-F238E27FC236}">
                <a16:creationId xmlns:a16="http://schemas.microsoft.com/office/drawing/2014/main" id="{47EA8C22-7536-44BA-B1BF-9B8AEB5662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2" t="9023" r="16138" b="17171"/>
          <a:stretch/>
        </p:blipFill>
        <p:spPr>
          <a:xfrm>
            <a:off x="4777308" y="4126591"/>
            <a:ext cx="375546" cy="312721"/>
          </a:xfrm>
          <a:prstGeom prst="rect">
            <a:avLst/>
          </a:prstGeom>
        </p:spPr>
      </p:pic>
      <p:pic>
        <p:nvPicPr>
          <p:cNvPr id="24" name="Graphic 23" descr="Raised hand with solid fill">
            <a:extLst>
              <a:ext uri="{FF2B5EF4-FFF2-40B4-BE49-F238E27FC236}">
                <a16:creationId xmlns:a16="http://schemas.microsoft.com/office/drawing/2014/main" id="{D1CCD64C-032D-4F7C-9A03-45EF69129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5522" y="3812748"/>
            <a:ext cx="556049" cy="622832"/>
          </a:xfrm>
          <a:prstGeom prst="rect">
            <a:avLst/>
          </a:prstGeom>
        </p:spPr>
      </p:pic>
      <p:pic>
        <p:nvPicPr>
          <p:cNvPr id="25" name="Picture 24" descr="A person with his hand on his face&#10;&#10;Description automatically generated with medium confidence">
            <a:extLst>
              <a:ext uri="{FF2B5EF4-FFF2-40B4-BE49-F238E27FC236}">
                <a16:creationId xmlns:a16="http://schemas.microsoft.com/office/drawing/2014/main" id="{89F33E69-4F3A-4C8F-985A-4446AAA066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01" t="9819" r="39305" b="22350"/>
          <a:stretch/>
        </p:blipFill>
        <p:spPr>
          <a:xfrm>
            <a:off x="5173875" y="4724750"/>
            <a:ext cx="556049" cy="660646"/>
          </a:xfrm>
          <a:prstGeom prst="rect">
            <a:avLst/>
          </a:prstGeom>
        </p:spPr>
      </p:pic>
      <p:pic>
        <p:nvPicPr>
          <p:cNvPr id="26" name="Picture 25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871BDC65-B415-4F71-8F70-600682B89A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838" t="8088" r="18108" b="3565"/>
          <a:stretch/>
        </p:blipFill>
        <p:spPr>
          <a:xfrm>
            <a:off x="6022149" y="4505745"/>
            <a:ext cx="493983" cy="813997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3980A84-76D4-4259-B1E7-0CC8E79BB8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1204" y="2670075"/>
            <a:ext cx="1250070" cy="8586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EC63F6-B397-4C4E-BBF2-3BEDE853BCFA}"/>
              </a:ext>
            </a:extLst>
          </p:cNvPr>
          <p:cNvSpPr txBox="1"/>
          <p:nvPr/>
        </p:nvSpPr>
        <p:spPr>
          <a:xfrm>
            <a:off x="4387030" y="1755839"/>
            <a:ext cx="4899041" cy="59150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omic Sans MS" panose="030F0702030302020204" pitchFamily="66" charset="0"/>
              </a:rPr>
              <a:t>What is in our Garbage?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D4A2C3E-FB80-4E59-A699-C41B315411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7083" y="4933594"/>
            <a:ext cx="417686" cy="532547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212BDA9B-D444-49BB-8346-FB936FCEAB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129" t="8087" r="20436" b="7440"/>
          <a:stretch/>
        </p:blipFill>
        <p:spPr>
          <a:xfrm>
            <a:off x="8831691" y="4949820"/>
            <a:ext cx="229795" cy="384226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0ACAD540-3A98-4654-84C1-C6973BC0CD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4085" y="3961675"/>
            <a:ext cx="367401" cy="49417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32160E3-C255-4D05-9AC3-20045A6CF4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6875" y="4926194"/>
            <a:ext cx="304561" cy="371474"/>
          </a:xfrm>
          <a:prstGeom prst="rect">
            <a:avLst/>
          </a:prstGeom>
        </p:spPr>
      </p:pic>
      <p:pic>
        <p:nvPicPr>
          <p:cNvPr id="27" name="Graphic 26" descr="Man with solid fill">
            <a:extLst>
              <a:ext uri="{FF2B5EF4-FFF2-40B4-BE49-F238E27FC236}">
                <a16:creationId xmlns:a16="http://schemas.microsoft.com/office/drawing/2014/main" id="{B4A6AE92-D8EB-49F1-BBB9-35C96CF75F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21225" y="4023028"/>
            <a:ext cx="371474" cy="3714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4377B1F-0592-4F66-A931-A88BAB545A2A}"/>
              </a:ext>
            </a:extLst>
          </p:cNvPr>
          <p:cNvSpPr txBox="1"/>
          <p:nvPr/>
        </p:nvSpPr>
        <p:spPr>
          <a:xfrm>
            <a:off x="87397" y="1137006"/>
            <a:ext cx="2822765" cy="5262979"/>
          </a:xfrm>
          <a:prstGeom prst="rect">
            <a:avLst/>
          </a:prstGeom>
          <a:solidFill>
            <a:srgbClr val="5E8BC2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Segoe UI"/>
              </a:rPr>
              <a:t>Place garbage in a central location on a plastic tablecloth for all students to see.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Ask students what they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notice</a:t>
            </a:r>
            <a:r>
              <a:rPr lang="en-US" sz="2400" dirty="0">
                <a:solidFill>
                  <a:schemeClr val="bg1"/>
                </a:solidFill>
                <a:latin typeface="Segoe UI"/>
              </a:rPr>
              <a:t>, </a:t>
            </a:r>
            <a:r>
              <a:rPr lang="en-US" sz="2400" b="1" dirty="0">
                <a:solidFill>
                  <a:schemeClr val="bg1"/>
                </a:solidFill>
                <a:latin typeface="Segoe UI"/>
              </a:rPr>
              <a:t>smell</a:t>
            </a:r>
            <a:r>
              <a:rPr lang="en-US" sz="2400" dirty="0">
                <a:solidFill>
                  <a:schemeClr val="bg1"/>
                </a:solidFill>
                <a:latin typeface="Segoe UI"/>
              </a:rPr>
              <a:t>, and </a:t>
            </a:r>
            <a:r>
              <a:rPr lang="en-US" sz="2400" b="1" dirty="0">
                <a:solidFill>
                  <a:schemeClr val="bg1"/>
                </a:solidFill>
                <a:latin typeface="Segoe UI"/>
              </a:rPr>
              <a:t>see</a:t>
            </a:r>
            <a:r>
              <a:rPr lang="en-US" sz="2400" dirty="0">
                <a:solidFill>
                  <a:schemeClr val="bg1"/>
                </a:solidFill>
                <a:latin typeface="Segoe UI"/>
              </a:rPr>
              <a:t>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Segoe UI"/>
              </a:rPr>
              <a:t>Allow students to move the trash with tongs or gloves.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3B1A6CA-E1AF-C6BA-F27E-7B8F468F87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129" t="8087" r="20436" b="7440"/>
          <a:stretch/>
        </p:blipFill>
        <p:spPr>
          <a:xfrm>
            <a:off x="7898409" y="3993132"/>
            <a:ext cx="229795" cy="38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73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C6E3B-5B55-4D37-ACDF-754720A85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777" y="1128226"/>
            <a:ext cx="4410411" cy="776702"/>
          </a:xfrm>
          <a:solidFill>
            <a:srgbClr val="E38526"/>
          </a:solidFill>
        </p:spPr>
        <p:txBody>
          <a:bodyPr/>
          <a:lstStyle/>
          <a:p>
            <a:pPr algn="ctr"/>
            <a:r>
              <a:rPr lang="en-US" sz="3200" dirty="0">
                <a:latin typeface="+mn-lt"/>
              </a:rPr>
              <a:t>Evidence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F6E32-2D8F-44F7-BEC0-361D22B775C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29376" y="1117068"/>
            <a:ext cx="4924424" cy="776702"/>
          </a:xfrm>
        </p:spPr>
        <p:txBody>
          <a:bodyPr/>
          <a:lstStyle/>
          <a:p>
            <a:pPr algn="ctr"/>
            <a:r>
              <a:rPr lang="en-US" sz="3200" dirty="0"/>
              <a:t>Measurable Outcome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91F640-7837-4A7B-8FF0-0A6699A29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43" y="288925"/>
            <a:ext cx="11433757" cy="70781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Example of Physical Science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Science Practice #5: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Developing and Using Models</a:t>
            </a:r>
            <a:endParaRPr lang="en-US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0DF4A5-2F69-4FB1-BF4A-977089E526FD}"/>
              </a:ext>
            </a:extLst>
          </p:cNvPr>
          <p:cNvSpPr/>
          <p:nvPr/>
        </p:nvSpPr>
        <p:spPr>
          <a:xfrm>
            <a:off x="6429376" y="2131070"/>
            <a:ext cx="4693000" cy="171314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Illustrate or develop a model to show/explain phase changes between gases, liquids, and solids.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5E6E4B-0359-4114-9801-5F7D59EF3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592" y="3054360"/>
            <a:ext cx="2804515" cy="2549559"/>
          </a:xfrm>
          <a:prstGeom prst="rect">
            <a:avLst/>
          </a:prstGeom>
        </p:spPr>
      </p:pic>
      <p:pic>
        <p:nvPicPr>
          <p:cNvPr id="11" name="Picture 10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B7E90FFC-51EA-4E43-9D27-2CCF2AB2A9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t="9970" r="20816" b="11300"/>
          <a:stretch/>
        </p:blipFill>
        <p:spPr>
          <a:xfrm rot="5400000">
            <a:off x="165002" y="2173343"/>
            <a:ext cx="2890615" cy="2511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60C2FD-DF56-4C9D-BAAA-D07111D2610F}"/>
              </a:ext>
            </a:extLst>
          </p:cNvPr>
          <p:cNvSpPr txBox="1"/>
          <p:nvPr/>
        </p:nvSpPr>
        <p:spPr>
          <a:xfrm>
            <a:off x="3681806" y="2685028"/>
            <a:ext cx="153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Open System</a:t>
            </a:r>
          </a:p>
        </p:txBody>
      </p:sp>
    </p:spTree>
    <p:extLst>
      <p:ext uri="{BB962C8B-B14F-4D97-AF65-F5344CB8AC3E}">
        <p14:creationId xmlns:p14="http://schemas.microsoft.com/office/powerpoint/2010/main" val="2376726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25C85F1-D777-41D1-B76B-43EC2B61C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17773" b="13938"/>
          <a:stretch/>
        </p:blipFill>
        <p:spPr bwMode="auto">
          <a:xfrm>
            <a:off x="3406474" y="3057672"/>
            <a:ext cx="3352538" cy="254508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69D62F-9DCB-403A-B3B6-A0948185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288925"/>
            <a:ext cx="11525760" cy="679905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Example of Physical Science</a:t>
            </a:r>
            <a:br>
              <a:rPr lang="en-US" sz="2800" b="1" dirty="0">
                <a:solidFill>
                  <a:schemeClr val="bg1"/>
                </a:solidFill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latin typeface="+mn-lt"/>
              </a:rPr>
              <a:t>Science Practice #3: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Mathematics and Data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B7F95E-9706-4782-8D85-118FDF91FBAC}"/>
              </a:ext>
            </a:extLst>
          </p:cNvPr>
          <p:cNvSpPr txBox="1"/>
          <p:nvPr/>
        </p:nvSpPr>
        <p:spPr>
          <a:xfrm>
            <a:off x="436549" y="1090034"/>
            <a:ext cx="4741941" cy="584775"/>
          </a:xfrm>
          <a:prstGeom prst="rect">
            <a:avLst/>
          </a:prstGeom>
          <a:solidFill>
            <a:srgbClr val="E3852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Evidence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5C05FC-8558-4ED7-BFCC-1B5539D0A2DA}"/>
              </a:ext>
            </a:extLst>
          </p:cNvPr>
          <p:cNvSpPr txBox="1"/>
          <p:nvPr/>
        </p:nvSpPr>
        <p:spPr>
          <a:xfrm>
            <a:off x="6973116" y="1122075"/>
            <a:ext cx="4570879" cy="584775"/>
          </a:xfrm>
          <a:prstGeom prst="rect">
            <a:avLst/>
          </a:prstGeom>
          <a:solidFill>
            <a:srgbClr val="E3852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Measurable Outcome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B36EBA-4193-4F7B-8473-3E9B60D6018A}"/>
              </a:ext>
            </a:extLst>
          </p:cNvPr>
          <p:cNvSpPr/>
          <p:nvPr/>
        </p:nvSpPr>
        <p:spPr>
          <a:xfrm>
            <a:off x="7005173" y="1865324"/>
            <a:ext cx="4570880" cy="1215074"/>
          </a:xfrm>
          <a:prstGeom prst="rect">
            <a:avLst/>
          </a:prstGeom>
          <a:noFill/>
          <a:ln w="57150">
            <a:solidFill>
              <a:srgbClr val="E38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1E1DBC-6B96-44FC-A1D2-116422730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42" b="52643"/>
          <a:stretch/>
        </p:blipFill>
        <p:spPr bwMode="auto">
          <a:xfrm>
            <a:off x="481185" y="2631775"/>
            <a:ext cx="3027891" cy="206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C221FBC-6A37-46C6-80BB-3C08CB2EED00}"/>
                  </a:ext>
                </a:extLst>
              </p14:cNvPr>
              <p14:cNvContentPartPr/>
              <p14:nvPr/>
            </p14:nvContentPartPr>
            <p14:xfrm>
              <a:off x="770077" y="2651642"/>
              <a:ext cx="862920" cy="184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C221FBC-6A37-46C6-80BB-3C08CB2EED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1077" y="2642642"/>
                <a:ext cx="88056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FA9AEC2-FEA5-4141-9A06-5C400D36D610}"/>
                  </a:ext>
                </a:extLst>
              </p14:cNvPr>
              <p14:cNvContentPartPr/>
              <p14:nvPr/>
            </p14:nvContentPartPr>
            <p14:xfrm>
              <a:off x="780877" y="2669604"/>
              <a:ext cx="880560" cy="153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FA9AEC2-FEA5-4141-9A06-5C400D36D61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1877" y="2660604"/>
                <a:ext cx="8982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7B4CE1-F0FB-420B-B306-727CBB740BC7}"/>
                  </a:ext>
                </a:extLst>
              </p14:cNvPr>
              <p14:cNvContentPartPr/>
              <p14:nvPr/>
            </p14:nvContentPartPr>
            <p14:xfrm>
              <a:off x="780877" y="2661029"/>
              <a:ext cx="891360" cy="211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7B4CE1-F0FB-420B-B306-727CBB740B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1881" y="2652029"/>
                <a:ext cx="908993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9F0F3FD-D0E4-473A-AB08-1F6FCBA6EFF6}"/>
                  </a:ext>
                </a:extLst>
              </p14:cNvPr>
              <p14:cNvContentPartPr/>
              <p14:nvPr/>
            </p14:nvContentPartPr>
            <p14:xfrm>
              <a:off x="6619350" y="4238115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9F0F3FD-D0E4-473A-AB08-1F6FCBA6EF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10710" y="422947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6293588-232C-4AFC-9640-CBF3BEF973BA}"/>
              </a:ext>
            </a:extLst>
          </p:cNvPr>
          <p:cNvSpPr txBox="1"/>
          <p:nvPr/>
        </p:nvSpPr>
        <p:spPr>
          <a:xfrm>
            <a:off x="5279528" y="5028074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304A97-4CCF-48C0-BAF4-769D930209D2}"/>
              </a:ext>
            </a:extLst>
          </p:cNvPr>
          <p:cNvSpPr txBox="1"/>
          <p:nvPr/>
        </p:nvSpPr>
        <p:spPr>
          <a:xfrm>
            <a:off x="3687073" y="5062330"/>
            <a:ext cx="1005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CLOSED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F6850-1E39-40E2-B58D-A0FAF4F05514}"/>
              </a:ext>
            </a:extLst>
          </p:cNvPr>
          <p:cNvSpPr txBox="1"/>
          <p:nvPr/>
        </p:nvSpPr>
        <p:spPr>
          <a:xfrm>
            <a:off x="6973116" y="1880068"/>
            <a:ext cx="435639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Compare predictions to the data and/or observations from an investigation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EEF6E4-293A-46BC-9E7E-B42F55219E6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029" t="66226" r="35647" b="2259"/>
          <a:stretch/>
        </p:blipFill>
        <p:spPr>
          <a:xfrm>
            <a:off x="481185" y="5714839"/>
            <a:ext cx="4545326" cy="5110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0B61A5-D5A2-438A-87BD-9634CCFB35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029" t="37860" r="35647" b="30735"/>
          <a:stretch/>
        </p:blipFill>
        <p:spPr>
          <a:xfrm>
            <a:off x="3369151" y="4014318"/>
            <a:ext cx="4143082" cy="5092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91550C1-20ED-46CA-9798-11D096598656}"/>
              </a:ext>
            </a:extLst>
          </p:cNvPr>
          <p:cNvGrpSpPr/>
          <p:nvPr/>
        </p:nvGrpSpPr>
        <p:grpSpPr>
          <a:xfrm>
            <a:off x="481185" y="1899963"/>
            <a:ext cx="4356399" cy="580269"/>
            <a:chOff x="509009" y="2208776"/>
            <a:chExt cx="3951618" cy="5802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C8EB4D-EADA-4D8C-A3EB-8300CF627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96499" b="60458"/>
            <a:stretch/>
          </p:blipFill>
          <p:spPr>
            <a:xfrm>
              <a:off x="4298271" y="2208776"/>
              <a:ext cx="162356" cy="5802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7984E9E-6EA3-4589-AF64-5CED58202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3912" r="25758" b="62756"/>
            <a:stretch/>
          </p:blipFill>
          <p:spPr>
            <a:xfrm>
              <a:off x="509009" y="2248763"/>
              <a:ext cx="3802796" cy="540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6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D62F-9DCB-403A-B3B6-A0948185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288925"/>
            <a:ext cx="11525760" cy="679905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Example of Physical Science</a:t>
            </a:r>
            <a:br>
              <a:rPr lang="en-US" sz="2800" b="1" dirty="0">
                <a:solidFill>
                  <a:schemeClr val="bg1"/>
                </a:solidFill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latin typeface="+mn-lt"/>
              </a:rPr>
              <a:t>Science Practice #7: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Evidence, Reasoning, and Modeling 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7C958-666A-40D1-88B1-403C59953250}"/>
              </a:ext>
            </a:extLst>
          </p:cNvPr>
          <p:cNvSpPr txBox="1"/>
          <p:nvPr/>
        </p:nvSpPr>
        <p:spPr>
          <a:xfrm>
            <a:off x="412955" y="1166014"/>
            <a:ext cx="4802857" cy="584775"/>
          </a:xfrm>
          <a:prstGeom prst="rect">
            <a:avLst/>
          </a:prstGeom>
          <a:solidFill>
            <a:srgbClr val="E3852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Evidence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AD09E6-501B-40DD-B5D5-C0DB0EFCF979}"/>
              </a:ext>
            </a:extLst>
          </p:cNvPr>
          <p:cNvSpPr txBox="1"/>
          <p:nvPr/>
        </p:nvSpPr>
        <p:spPr>
          <a:xfrm>
            <a:off x="7735077" y="1135144"/>
            <a:ext cx="4203637" cy="1077218"/>
          </a:xfrm>
          <a:prstGeom prst="rect">
            <a:avLst/>
          </a:prstGeom>
          <a:solidFill>
            <a:srgbClr val="E3852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Measurable Outcome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22361E-227D-47A0-833F-9DBABFA02E4D}"/>
              </a:ext>
            </a:extLst>
          </p:cNvPr>
          <p:cNvSpPr/>
          <p:nvPr/>
        </p:nvSpPr>
        <p:spPr>
          <a:xfrm>
            <a:off x="7847949" y="2302826"/>
            <a:ext cx="3977891" cy="2604890"/>
          </a:xfrm>
          <a:prstGeom prst="rect">
            <a:avLst/>
          </a:prstGeom>
          <a:noFill/>
          <a:ln w="57150">
            <a:solidFill>
              <a:srgbClr val="E38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60027-A8D1-48ED-8774-20604EE67B95}"/>
              </a:ext>
            </a:extLst>
          </p:cNvPr>
          <p:cNvSpPr txBox="1"/>
          <p:nvPr/>
        </p:nvSpPr>
        <p:spPr>
          <a:xfrm>
            <a:off x="7997650" y="2326348"/>
            <a:ext cx="38281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Use scientific evidence in support of an argument about how the properties of the material remain the same when broken into smaller pieces.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A58354-E749-40A3-A971-7BAAC5C71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6" t="16088" r="16800" b="5778"/>
          <a:stretch/>
        </p:blipFill>
        <p:spPr>
          <a:xfrm>
            <a:off x="2913214" y="5273299"/>
            <a:ext cx="1520890" cy="123540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493706-87AB-4482-98FB-A47EE45F03EE}"/>
              </a:ext>
            </a:extLst>
          </p:cNvPr>
          <p:cNvGraphicFramePr>
            <a:graphicFrameLocks noGrp="1"/>
          </p:cNvGraphicFramePr>
          <p:nvPr/>
        </p:nvGraphicFramePr>
        <p:xfrm>
          <a:off x="414846" y="2006657"/>
          <a:ext cx="6518700" cy="32802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172760">
                  <a:extLst>
                    <a:ext uri="{9D8B030D-6E8A-4147-A177-3AD203B41FA5}">
                      <a16:colId xmlns:a16="http://schemas.microsoft.com/office/drawing/2014/main" val="1201439386"/>
                    </a:ext>
                  </a:extLst>
                </a:gridCol>
                <a:gridCol w="3345940">
                  <a:extLst>
                    <a:ext uri="{9D8B030D-6E8A-4147-A177-3AD203B41FA5}">
                      <a16:colId xmlns:a16="http://schemas.microsoft.com/office/drawing/2014/main" val="3216837991"/>
                    </a:ext>
                  </a:extLst>
                </a:gridCol>
              </a:tblGrid>
              <a:tr h="580307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Question: 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When materials are crushed, do the 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properties (color, texture reflectivity) 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of the material change? </a:t>
                      </a:r>
                      <a:endParaRPr lang="en-US" sz="1600" dirty="0">
                        <a:effectLst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003822"/>
                  </a:ext>
                </a:extLst>
              </a:tr>
              <a:tr h="419259"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Claim (topic sentence):</a:t>
                      </a:r>
                      <a:endParaRPr lang="en-US" sz="1600" dirty="0">
                        <a:effectLst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721586"/>
                  </a:ext>
                </a:extLst>
              </a:tr>
              <a:tr h="5652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Evidence:</a:t>
                      </a:r>
                      <a:endParaRPr lang="en-US" sz="16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Why did you use this data? </a:t>
                      </a:r>
                      <a:endParaRPr lang="en-US" sz="16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81596012"/>
                  </a:ext>
                </a:extLst>
              </a:tr>
              <a:tr h="420590">
                <a:tc>
                  <a:txBody>
                    <a:bodyPr/>
                    <a:lstStyle/>
                    <a:p>
                      <a:pPr marL="0" indent="0" fontAlgn="t"/>
                      <a:r>
                        <a:rPr lang="en-US" sz="1600" dirty="0">
                          <a:effectLst/>
                        </a:rPr>
                        <a:t>1.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197951066"/>
                  </a:ext>
                </a:extLst>
              </a:tr>
              <a:tr h="42059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2. </a:t>
                      </a:r>
                      <a:endParaRPr lang="en-US" sz="1600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508134025"/>
                  </a:ext>
                </a:extLst>
              </a:tr>
              <a:tr h="42059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3. </a:t>
                      </a:r>
                      <a:endParaRPr lang="en-US" sz="160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993458907"/>
                  </a:ext>
                </a:extLst>
              </a:tr>
              <a:tr h="419259">
                <a:tc grid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Reasoning (wrap up sentence): </a:t>
                      </a:r>
                      <a:endParaRPr lang="en-US" sz="1600" dirty="0">
                        <a:effectLst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247478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43ACC653-A6D4-4A73-95C3-DF20A45D5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067" y="2931385"/>
            <a:ext cx="10600458" cy="47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393C60-0640-400E-9D35-70DC7771F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80" y="5205924"/>
            <a:ext cx="1271083" cy="148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414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0966A054-CB99-48D8-819B-EF5C48285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18" y="2202650"/>
            <a:ext cx="3025889" cy="39147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69D62F-9DCB-403A-B3B6-A0948185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288925"/>
            <a:ext cx="11525760" cy="679905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Example of Physical Science</a:t>
            </a:r>
            <a:br>
              <a:rPr lang="en-US" sz="2800" b="1" dirty="0">
                <a:solidFill>
                  <a:schemeClr val="bg1"/>
                </a:solidFill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latin typeface="+mn-lt"/>
              </a:rPr>
              <a:t>Science Practice #3: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Analyzing and Interpreting Data</a:t>
            </a: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EF4E1D-A26D-477E-8DD6-8CADA7DBBF0E}"/>
              </a:ext>
            </a:extLst>
          </p:cNvPr>
          <p:cNvSpPr txBox="1"/>
          <p:nvPr/>
        </p:nvSpPr>
        <p:spPr>
          <a:xfrm>
            <a:off x="441382" y="1052216"/>
            <a:ext cx="3997599" cy="584775"/>
          </a:xfrm>
          <a:prstGeom prst="rect">
            <a:avLst/>
          </a:prstGeom>
          <a:solidFill>
            <a:srgbClr val="E3852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Science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Practice #3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AA9B8A-6569-4B8A-B225-4DA8FA3BA847}"/>
              </a:ext>
            </a:extLst>
          </p:cNvPr>
          <p:cNvSpPr txBox="1"/>
          <p:nvPr/>
        </p:nvSpPr>
        <p:spPr>
          <a:xfrm>
            <a:off x="7171453" y="1116210"/>
            <a:ext cx="4579165" cy="584775"/>
          </a:xfrm>
          <a:prstGeom prst="rect">
            <a:avLst/>
          </a:prstGeom>
          <a:solidFill>
            <a:srgbClr val="E38526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Measurable Outcome</a:t>
            </a:r>
            <a:endParaRPr lang="en-US" sz="3200" b="1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857673-FB00-49E2-839E-B9134FDA8FB2}"/>
              </a:ext>
            </a:extLst>
          </p:cNvPr>
          <p:cNvSpPr/>
          <p:nvPr/>
        </p:nvSpPr>
        <p:spPr>
          <a:xfrm>
            <a:off x="7220153" y="1902266"/>
            <a:ext cx="3997599" cy="1249735"/>
          </a:xfrm>
          <a:prstGeom prst="rect">
            <a:avLst/>
          </a:prstGeom>
          <a:noFill/>
          <a:ln w="57150">
            <a:solidFill>
              <a:srgbClr val="E38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DC01F1-2C8D-4F34-AE37-FC9C55865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12" y="1818265"/>
            <a:ext cx="3172258" cy="41052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C51D1CEC-E139-40EF-AF18-2E59B6BB8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5" y="1746261"/>
            <a:ext cx="3172258" cy="41041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F6ACE7-62D0-41E7-BF92-BFED7E59963F}"/>
              </a:ext>
            </a:extLst>
          </p:cNvPr>
          <p:cNvSpPr txBox="1"/>
          <p:nvPr/>
        </p:nvSpPr>
        <p:spPr>
          <a:xfrm>
            <a:off x="7225890" y="1951672"/>
            <a:ext cx="3905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Display data using pictures to show how the properties of the material remain the same when broken into smaller pieces.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BA78EB-DDF9-41E0-A03D-755235E8BB71}"/>
              </a:ext>
            </a:extLst>
          </p:cNvPr>
          <p:cNvSpPr txBox="1"/>
          <p:nvPr/>
        </p:nvSpPr>
        <p:spPr>
          <a:xfrm>
            <a:off x="1031826" y="367471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SCALE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453005-A870-42E7-8956-16C921B99E07}"/>
              </a:ext>
            </a:extLst>
          </p:cNvPr>
          <p:cNvSpPr txBox="1"/>
          <p:nvPr/>
        </p:nvSpPr>
        <p:spPr>
          <a:xfrm>
            <a:off x="2569400" y="2444619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Whole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0F426B-2AB1-4AC6-A2AD-6EAB4D78C2D4}"/>
              </a:ext>
            </a:extLst>
          </p:cNvPr>
          <p:cNvSpPr txBox="1"/>
          <p:nvPr/>
        </p:nvSpPr>
        <p:spPr>
          <a:xfrm>
            <a:off x="2440182" y="4044049"/>
            <a:ext cx="89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Broken</a:t>
            </a:r>
          </a:p>
        </p:txBody>
      </p:sp>
    </p:spTree>
    <p:extLst>
      <p:ext uri="{BB962C8B-B14F-4D97-AF65-F5344CB8AC3E}">
        <p14:creationId xmlns:p14="http://schemas.microsoft.com/office/powerpoint/2010/main" val="8723932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A571AE-3539-4B5E-9803-7BC19AEFC174}"/>
              </a:ext>
            </a:extLst>
          </p:cNvPr>
          <p:cNvSpPr txBox="1"/>
          <p:nvPr/>
        </p:nvSpPr>
        <p:spPr>
          <a:xfrm>
            <a:off x="2082998" y="1301234"/>
            <a:ext cx="80260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4" name="图片 6" descr="Phone icon">
            <a:extLst>
              <a:ext uri="{FF2B5EF4-FFF2-40B4-BE49-F238E27FC236}">
                <a16:creationId xmlns:a16="http://schemas.microsoft.com/office/drawing/2014/main" id="{3D7C7440-5C42-47CB-99A5-E5EFEA5F2A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91" t="25979" r="24249" b="25362"/>
          <a:stretch/>
        </p:blipFill>
        <p:spPr>
          <a:xfrm>
            <a:off x="1968171" y="3994418"/>
            <a:ext cx="336075" cy="321542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700FFE7B-E788-4CC5-9EC5-6DB177FD0817}"/>
              </a:ext>
            </a:extLst>
          </p:cNvPr>
          <p:cNvSpPr txBox="1"/>
          <p:nvPr/>
        </p:nvSpPr>
        <p:spPr>
          <a:xfrm>
            <a:off x="2304246" y="3955134"/>
            <a:ext cx="2356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prstClr val="white"/>
                </a:solidFill>
                <a:latin typeface="Segoe SemiBold" panose="020B0703040204020203" pitchFamily="34" charset="0"/>
                <a:cs typeface="Segoe SemiBold" panose="020B0703040204020203" pitchFamily="34" charset="0"/>
              </a:rPr>
              <a:t>781-338-3625</a:t>
            </a:r>
            <a:endParaRPr lang="zh-CN" altLang="en-US" sz="2000">
              <a:solidFill>
                <a:prstClr val="white"/>
              </a:solidFill>
              <a:latin typeface="Segoe SemiBold" panose="020B0703040204020203" pitchFamily="34" charset="0"/>
              <a:cs typeface="Segoe SemiBold" panose="020B0703040204020203" pitchFamily="34" charset="0"/>
            </a:endParaRPr>
          </a:p>
        </p:txBody>
      </p:sp>
      <p:pic>
        <p:nvPicPr>
          <p:cNvPr id="6" name="图片 9" descr="email icon">
            <a:extLst>
              <a:ext uri="{FF2B5EF4-FFF2-40B4-BE49-F238E27FC236}">
                <a16:creationId xmlns:a16="http://schemas.microsoft.com/office/drawing/2014/main" id="{14CC4CD3-7A1E-4E71-8BD3-DEF75152FA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60" t="19266" r="18307" b="28003"/>
          <a:stretch/>
        </p:blipFill>
        <p:spPr>
          <a:xfrm>
            <a:off x="6116789" y="3955134"/>
            <a:ext cx="423731" cy="374688"/>
          </a:xfrm>
          <a:prstGeom prst="rect">
            <a:avLst/>
          </a:prstGeom>
        </p:spPr>
      </p:pic>
      <p:sp>
        <p:nvSpPr>
          <p:cNvPr id="7" name="文本框 10">
            <a:extLst>
              <a:ext uri="{FF2B5EF4-FFF2-40B4-BE49-F238E27FC236}">
                <a16:creationId xmlns:a16="http://schemas.microsoft.com/office/drawing/2014/main" id="{A1F2FE7E-E1D0-4289-9421-3B867DA61C7F}"/>
              </a:ext>
            </a:extLst>
          </p:cNvPr>
          <p:cNvSpPr txBox="1"/>
          <p:nvPr/>
        </p:nvSpPr>
        <p:spPr>
          <a:xfrm>
            <a:off x="6540520" y="3955134"/>
            <a:ext cx="4695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prstClr val="white"/>
                </a:solidFill>
                <a:latin typeface="Segoe SemiBold" panose="020B0703040204020203" pitchFamily="34" charset="0"/>
                <a:cs typeface="Segoe SemiBold" panose="020B0703040204020203" pitchFamily="34" charset="0"/>
              </a:rPr>
              <a:t>Debra.d.Hand@mass.gov</a:t>
            </a:r>
            <a:endParaRPr lang="zh-CN" altLang="en-US" sz="2000" dirty="0">
              <a:solidFill>
                <a:prstClr val="white"/>
              </a:solidFill>
              <a:latin typeface="Segoe SemiBold" panose="020B0703040204020203" pitchFamily="34" charset="0"/>
              <a:cs typeface="Segoe SemiBold" panose="020B0703040204020203" pitchFamily="34" charset="0"/>
            </a:endParaRPr>
          </a:p>
        </p:txBody>
      </p:sp>
      <p:pic>
        <p:nvPicPr>
          <p:cNvPr id="8" name="图片 12" descr="website icon">
            <a:extLst>
              <a:ext uri="{FF2B5EF4-FFF2-40B4-BE49-F238E27FC236}">
                <a16:creationId xmlns:a16="http://schemas.microsoft.com/office/drawing/2014/main" id="{05EB5CE0-D71C-46BE-A5FE-AC986C087F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47" t="18945" r="20669" b="17724"/>
          <a:stretch/>
        </p:blipFill>
        <p:spPr>
          <a:xfrm>
            <a:off x="1953995" y="4355244"/>
            <a:ext cx="439476" cy="520388"/>
          </a:xfrm>
          <a:prstGeom prst="rect">
            <a:avLst/>
          </a:prstGeom>
        </p:spPr>
      </p:pic>
      <p:sp>
        <p:nvSpPr>
          <p:cNvPr id="9" name="文本框 13">
            <a:extLst>
              <a:ext uri="{FF2B5EF4-FFF2-40B4-BE49-F238E27FC236}">
                <a16:creationId xmlns:a16="http://schemas.microsoft.com/office/drawing/2014/main" id="{481F7F07-0C93-4A06-B154-DF3B48CB1F39}"/>
              </a:ext>
            </a:extLst>
          </p:cNvPr>
          <p:cNvSpPr txBox="1"/>
          <p:nvPr/>
        </p:nvSpPr>
        <p:spPr>
          <a:xfrm>
            <a:off x="2320906" y="4415383"/>
            <a:ext cx="3346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prstClr val="white"/>
                </a:solidFill>
                <a:latin typeface="Segoe SemiBold" panose="020B0703040204020203" pitchFamily="34" charset="0"/>
                <a:cs typeface="Segoe SemiBold" panose="020B0703040204020203" pitchFamily="34" charset="0"/>
                <a:hlinkClick r:id="rId5"/>
              </a:rPr>
              <a:t>www.mcas-alt.org/materials</a:t>
            </a:r>
            <a:r>
              <a:rPr lang="en-US" altLang="zh-CN" sz="2000">
                <a:solidFill>
                  <a:prstClr val="white"/>
                </a:solidFill>
                <a:latin typeface="Segoe SemiBold" panose="020B0703040204020203" pitchFamily="34" charset="0"/>
                <a:cs typeface="Segoe SemiBold" panose="020B0703040204020203" pitchFamily="34" charset="0"/>
              </a:rPr>
              <a:t> </a:t>
            </a:r>
            <a:endParaRPr lang="zh-CN" altLang="en-US" sz="2000">
              <a:solidFill>
                <a:prstClr val="white"/>
              </a:solidFill>
              <a:latin typeface="Segoe SemiBold" panose="020B0703040204020203" pitchFamily="34" charset="0"/>
              <a:cs typeface="Segoe SemiBold" panose="020B0703040204020203" pitchFamily="34" charset="0"/>
            </a:endParaRPr>
          </a:p>
        </p:txBody>
      </p:sp>
      <p:pic>
        <p:nvPicPr>
          <p:cNvPr id="10" name="图片 15" descr="address icon">
            <a:extLst>
              <a:ext uri="{FF2B5EF4-FFF2-40B4-BE49-F238E27FC236}">
                <a16:creationId xmlns:a16="http://schemas.microsoft.com/office/drawing/2014/main" id="{2A143C2A-55F7-4E59-8D9B-D8E42EE661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39" t="15745" r="18234" b="17372"/>
          <a:stretch/>
        </p:blipFill>
        <p:spPr>
          <a:xfrm flipH="1">
            <a:off x="6093528" y="4393191"/>
            <a:ext cx="439479" cy="444494"/>
          </a:xfrm>
          <a:prstGeom prst="rect">
            <a:avLst/>
          </a:prstGeom>
        </p:spPr>
      </p:pic>
      <p:sp>
        <p:nvSpPr>
          <p:cNvPr id="11" name="文本框 16">
            <a:extLst>
              <a:ext uri="{FF2B5EF4-FFF2-40B4-BE49-F238E27FC236}">
                <a16:creationId xmlns:a16="http://schemas.microsoft.com/office/drawing/2014/main" id="{9FEC1EF0-723B-4AF9-9F97-992D15FCCF1D}"/>
              </a:ext>
            </a:extLst>
          </p:cNvPr>
          <p:cNvSpPr txBox="1"/>
          <p:nvPr/>
        </p:nvSpPr>
        <p:spPr>
          <a:xfrm>
            <a:off x="6449865" y="4415383"/>
            <a:ext cx="5079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prstClr val="white"/>
                </a:solidFill>
                <a:latin typeface="Segoe SemiBold" panose="020B0703040204020203" pitchFamily="34" charset="0"/>
                <a:cs typeface="Segoe SemiBold" panose="020B0703040204020203" pitchFamily="34" charset="0"/>
              </a:rPr>
              <a:t>75 Pleasant Street, Malden, MA 02148</a:t>
            </a:r>
            <a:endParaRPr lang="zh-CN" altLang="en-US" sz="2000">
              <a:solidFill>
                <a:prstClr val="white"/>
              </a:solidFill>
              <a:latin typeface="Segoe SemiBold" panose="020B0703040204020203" pitchFamily="34" charset="0"/>
              <a:cs typeface="Segoe SemiBold" panose="020B0703040204020203" pitchFamily="34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37110CC1-841D-46B7-8CFF-0144FB33E038}"/>
              </a:ext>
            </a:extLst>
          </p:cNvPr>
          <p:cNvSpPr txBox="1"/>
          <p:nvPr/>
        </p:nvSpPr>
        <p:spPr>
          <a:xfrm>
            <a:off x="0" y="3288654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  <a:latin typeface="Segoe SemiBold" panose="020B0703040204020203" pitchFamily="34" charset="0"/>
                <a:cs typeface="Segoe SemiBold" panose="020B0703040204020203" pitchFamily="34" charset="0"/>
              </a:rPr>
              <a:t>Debra Hand, MCAS-Alt Coordinator</a:t>
            </a:r>
            <a:endParaRPr lang="zh-CN" altLang="en-US" sz="2000" b="1" dirty="0">
              <a:solidFill>
                <a:prstClr val="white"/>
              </a:solidFill>
              <a:latin typeface="Segoe SemiBold" panose="020B0703040204020203" pitchFamily="34" charset="0"/>
              <a:cs typeface="Segoe SemiBold" panose="020B0703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494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emistry teacher showing students red solution in flask">
            <a:extLst>
              <a:ext uri="{FF2B5EF4-FFF2-40B4-BE49-F238E27FC236}">
                <a16:creationId xmlns:a16="http://schemas.microsoft.com/office/drawing/2014/main" id="{96E95B66-CFB2-BD40-AD6D-976E5134D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r="11973" b="-3"/>
          <a:stretch/>
        </p:blipFill>
        <p:spPr>
          <a:xfrm>
            <a:off x="206828" y="2079172"/>
            <a:ext cx="4156342" cy="3254828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FE18C4-A682-8BC0-B905-B9809BB5C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3170" y="1524000"/>
            <a:ext cx="7622002" cy="515393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6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Evidence, Modeling, and Reasoning Group:</a:t>
            </a:r>
            <a:endParaRPr lang="en-US" sz="26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 startAt="5"/>
            </a:pPr>
            <a:r>
              <a:rPr 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Developing and Using Models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think about and make sense of an experience, and make predictions, using tangible tools, displays, and illustrations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5"/>
            </a:pPr>
            <a:r>
              <a:rPr 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Constructing Explanations and Designing Solutions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explain phenomena and use evidence to support explanations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5"/>
            </a:pPr>
            <a:r>
              <a:rPr 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Engaging in Argument from Evidence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support a claim and critique competing arguments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5"/>
            </a:pPr>
            <a:r>
              <a:rPr 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Obtaining, Evaluating, and Communicating Information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evaluate and present information from scientific texts from multiple sources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EDE323-65A0-7EE3-8216-307B9F745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</p:spPr>
        <p:txBody>
          <a:bodyPr anchor="ctr">
            <a:normAutofit/>
          </a:bodyPr>
          <a:lstStyle/>
          <a:p>
            <a:r>
              <a:rPr lang="en-US" b="1"/>
              <a:t>Science Practices (cont’d)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72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9AAFD-080F-F778-A665-ED80DB9BF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91" y="849745"/>
            <a:ext cx="7038109" cy="65578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libri (heading)"/>
                <a:cs typeface="Calibri" panose="020F0502020204030204" pitchFamily="34" charset="0"/>
              </a:rPr>
              <a:t>Requirements for STE MCAS-Alt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B1904-B946-A04C-B30C-D3F843D58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14" y="1505527"/>
            <a:ext cx="11213874" cy="5133769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For STE (grades 5, 8, and high school), each MCAS-Alt strand must include: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One </a:t>
            </a:r>
            <a:r>
              <a:rPr lang="en-US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MCAS-Alt Skills Survey </a:t>
            </a:r>
            <a:r>
              <a:rPr lang="en-US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for all STE (all 8 practices)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A total of </a:t>
            </a:r>
            <a:r>
              <a:rPr lang="en-US" b="1" u="sng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three</a:t>
            </a:r>
            <a:r>
              <a:rPr lang="en-US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entry points/access skills </a:t>
            </a:r>
            <a:r>
              <a:rPr lang="en-US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for </a:t>
            </a:r>
            <a:r>
              <a:rPr lang="en-US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each</a:t>
            </a:r>
            <a:r>
              <a:rPr lang="en-US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core idea</a:t>
            </a:r>
            <a:endParaRPr lang="en-US" dirty="0">
              <a:solidFill>
                <a:srgbClr val="002060"/>
              </a:solidFill>
              <a:latin typeface="+mn-lt"/>
              <a:ea typeface="Times New Roman" panose="02020603050405020304" pitchFamily="18" charset="0"/>
            </a:endParaRP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Each entry point/access skill </a:t>
            </a:r>
            <a:r>
              <a:rPr lang="en-US" sz="2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reflects </a:t>
            </a:r>
            <a:r>
              <a:rPr lang="en-US" sz="2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a </a:t>
            </a:r>
            <a:r>
              <a:rPr lang="en-US" sz="2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different</a:t>
            </a:r>
            <a:r>
              <a:rPr lang="en-US" sz="2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Science Practice (a total of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3 </a:t>
            </a:r>
            <a:r>
              <a:rPr lang="en-US" sz="2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different Science Practices).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Each activity from the entry point/access skill must be documented on an STE Summary Sheet (a total of </a:t>
            </a:r>
            <a:r>
              <a:rPr lang="en-US" sz="28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STE Summary Sheets).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Each activity must reflect the science practice listed in the entry point. (</a:t>
            </a:r>
            <a:r>
              <a:rPr lang="en-US" sz="28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3 </a:t>
            </a:r>
            <a:r>
              <a:rPr lang="en-US" sz="2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pieces of evidence with the corresponding STE Summary Sheets)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STE data and evidence may be collected during the current and the </a:t>
            </a:r>
            <a:r>
              <a:rPr lang="en-US" u="sng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previous</a:t>
            </a:r>
            <a:r>
              <a:rPr lang="en-US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school year.</a:t>
            </a:r>
            <a:endParaRPr lang="en-US" dirty="0">
              <a:solidFill>
                <a:srgbClr val="00206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47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2EEC-A9A3-3FE1-24B1-F0D45DB1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67" y="955633"/>
            <a:ext cx="6781800" cy="60960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j-lt"/>
              </a:rPr>
              <a:t>MCAS-Alt STE Skills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AA17D-D3F6-1408-2D08-C658288AB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85" y="1643743"/>
            <a:ext cx="11919857" cy="4942114"/>
          </a:xfrm>
        </p:spPr>
        <p:txBody>
          <a:bodyPr>
            <a:normAutofit/>
          </a:bodyPr>
          <a:lstStyle/>
          <a:p>
            <a:pPr marL="914400" lvl="1" indent="-457200">
              <a:spcBef>
                <a:spcPts val="12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STE Skills Survey is completed </a:t>
            </a:r>
            <a:r>
              <a:rPr lang="en-US" u="sng" dirty="0">
                <a:solidFill>
                  <a:srgbClr val="002060"/>
                </a:solidFill>
                <a:latin typeface="+mn-lt"/>
              </a:rPr>
              <a:t>once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for each student in </a:t>
            </a:r>
            <a:r>
              <a:rPr lang="en-US" u="sng" dirty="0">
                <a:solidFill>
                  <a:srgbClr val="002060"/>
                </a:solidFill>
                <a:latin typeface="+mn-lt"/>
              </a:rPr>
              <a:t>all eight science practices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. </a:t>
            </a:r>
          </a:p>
          <a:p>
            <a:pPr marL="914400" lvl="1" indent="-457200">
              <a:spcBef>
                <a:spcPts val="12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Teachers should check boxes to see if a student can perform the practice independently, at least sometimes.</a:t>
            </a:r>
          </a:p>
          <a:p>
            <a:pPr marL="914400" lvl="1" indent="-457200">
              <a:spcBef>
                <a:spcPts val="12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Then, the teacher will select entry points for assessment in the science practice at the </a:t>
            </a:r>
            <a:r>
              <a:rPr lang="en-US" u="sng" dirty="0">
                <a:solidFill>
                  <a:srgbClr val="002060"/>
                </a:solidFill>
                <a:latin typeface="+mn-lt"/>
              </a:rPr>
              <a:t>highest grade span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in which the checked boxes appear.</a:t>
            </a:r>
          </a:p>
          <a:p>
            <a:pPr marL="914400" lvl="1" indent="-457200">
              <a:spcBef>
                <a:spcPts val="12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latin typeface="+mn-lt"/>
              </a:rPr>
              <a:t>Entry points may be selected from different grade spans for each science practice, as determined by the results of the Skills Survey.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Teachers working with students at the access skill level will check the box, “</a:t>
            </a:r>
            <a:r>
              <a:rPr lang="en-US" sz="2800" i="1" dirty="0">
                <a:solidFill>
                  <a:srgbClr val="002060"/>
                </a:solidFill>
                <a:latin typeface="+mn-lt"/>
              </a:rPr>
              <a:t>My student cannot perform any skills in science practice.”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endParaRPr lang="en-US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6643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4666A-4668-2AED-442D-24E7063BCDA9}"/>
              </a:ext>
            </a:extLst>
          </p:cNvPr>
          <p:cNvSpPr txBox="1">
            <a:spLocks/>
          </p:cNvSpPr>
          <p:nvPr/>
        </p:nvSpPr>
        <p:spPr>
          <a:xfrm>
            <a:off x="361742" y="46953"/>
            <a:ext cx="11370972" cy="679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5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MCAS-Alt STE SKILLS SURVEY 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+mj-lt"/>
              </a:rPr>
              <a:t> Example: Science Practice #3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1919F9E-8526-B242-DD4B-C7F4AD0340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27229C-EC7B-4063-A33B-28A5E87E32ED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743D2-3E90-816F-A071-6D497B5C7A5C}"/>
              </a:ext>
            </a:extLst>
          </p:cNvPr>
          <p:cNvSpPr txBox="1"/>
          <p:nvPr/>
        </p:nvSpPr>
        <p:spPr>
          <a:xfrm>
            <a:off x="361742" y="1292959"/>
            <a:ext cx="11621729" cy="1107996"/>
          </a:xfrm>
          <a:prstGeom prst="rect">
            <a:avLst/>
          </a:prstGeom>
          <a:noFill/>
          <a:ln>
            <a:solidFill>
              <a:srgbClr val="203B6A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Directions: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Check the boxes below for each task that the student can perform </a:t>
            </a:r>
            <a:r>
              <a:rPr kumimoji="0" lang="en-US" sz="2200" b="0" i="0" u="sng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independently,   at least some of the time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. Then, select an entry point from the highest-grade span in which checked boxes appear. Complete 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all 8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 science practices for the Skills Survey.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BF56A-2AD1-BB54-95EC-F1C9CA34A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6"/>
          <a:stretch/>
        </p:blipFill>
        <p:spPr>
          <a:xfrm>
            <a:off x="361742" y="2410790"/>
            <a:ext cx="9880768" cy="358716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E4653AC-0361-FDCD-DBDE-0E4028B17B29}"/>
              </a:ext>
            </a:extLst>
          </p:cNvPr>
          <p:cNvSpPr/>
          <p:nvPr/>
        </p:nvSpPr>
        <p:spPr>
          <a:xfrm>
            <a:off x="3628160" y="2230121"/>
            <a:ext cx="3827720" cy="469536"/>
          </a:xfrm>
          <a:prstGeom prst="ellipse">
            <a:avLst/>
          </a:prstGeom>
          <a:noFill/>
          <a:ln w="28575">
            <a:solidFill>
              <a:srgbClr val="E38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D7FCD7-A4FE-7877-22B8-02614C391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799" y="3595823"/>
            <a:ext cx="8001837" cy="315895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3469B7B-5BEE-BD3E-D275-71426F5DE398}"/>
              </a:ext>
            </a:extLst>
          </p:cNvPr>
          <p:cNvSpPr/>
          <p:nvPr/>
        </p:nvSpPr>
        <p:spPr>
          <a:xfrm>
            <a:off x="4317767" y="5686499"/>
            <a:ext cx="797442" cy="669851"/>
          </a:xfrm>
          <a:prstGeom prst="ellipse">
            <a:avLst/>
          </a:prstGeom>
          <a:noFill/>
          <a:ln w="28575">
            <a:solidFill>
              <a:srgbClr val="E38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0312F-0770-BFDE-009B-CB9195F65B07}"/>
              </a:ext>
            </a:extLst>
          </p:cNvPr>
          <p:cNvSpPr txBox="1"/>
          <p:nvPr/>
        </p:nvSpPr>
        <p:spPr>
          <a:xfrm>
            <a:off x="5029200" y="6402098"/>
            <a:ext cx="4189445" cy="319377"/>
          </a:xfrm>
          <a:prstGeom prst="rect">
            <a:avLst/>
          </a:prstGeom>
          <a:noFill/>
          <a:ln w="38100">
            <a:solidFill>
              <a:srgbClr val="E3852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7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5463 L -0.00039 -0.05463 C 0.00013 -0.06065 0.00065 -0.06644 0.0013 -0.07222 C 0.00143 -0.07477 0.00195 -0.07708 0.00208 -0.07963 C 0.00286 -0.10162 0.00234 -0.12361 0.00378 -0.1456 C 0.00404 -0.15116 0.00586 -0.15625 0.00703 -0.16157 C 0.01198 -0.18403 0.00742 -0.16065 0.01107 -0.18079 C 0.01055 -0.18912 0.01094 -0.19769 0.0095 -0.20556 C 0.00885 -0.20903 0.00638 -0.21019 0.00534 -0.21296 C 0.00469 -0.21458 0.00508 -0.21713 0.00456 -0.21875 C 0.00391 -0.22107 0.00286 -0.22269 0.00208 -0.22477 C 0.00182 -0.22616 0.00208 -0.2287 0.0013 -0.22917 C -0.00195 -0.23079 -0.00534 -0.22963 -0.00859 -0.23056 C -0.01524 -0.23218 -0.02188 -0.23449 -0.02839 -0.23634 L -0.10586 -0.23357 C -0.11497 -0.23264 -0.12409 -0.23148 -0.13307 -0.23056 C -0.14284 -0.22963 -0.16706 -0.22824 -0.17591 -0.22755 C -0.19362 -0.22847 -0.2112 -0.22894 -0.22878 -0.23056 C -0.23125 -0.23079 -0.23359 -0.23264 -0.2362 -0.23357 C -0.23828 -0.23426 -0.2405 -0.23472 -0.24271 -0.23495 C -0.25039 -0.23565 -0.25807 -0.23588 -0.26576 -0.23634 C -0.26524 -0.25 -0.26524 -0.26389 -0.26419 -0.27732 C -0.26393 -0.28056 -0.26263 -0.28333 -0.26172 -0.28611 C -0.26042 -0.29074 -0.25886 -0.29491 -0.25755 -0.29931 C -0.25638 -0.30324 -0.25547 -0.30718 -0.2543 -0.31111 C -0.25326 -0.31458 -0.25182 -0.31782 -0.25104 -0.3213 C -0.25 -0.3257 -0.24935 -0.33009 -0.24857 -0.33449 C -0.24701 -0.35949 -0.24675 -0.35695 -0.24935 -0.39468 C -0.24961 -0.39907 -0.25443 -0.4162 -0.25508 -0.41945 C -0.25651 -0.42685 -0.25703 -0.43403 -0.25755 -0.44144 C -0.25781 -0.44537 -0.25807 -0.44931 -0.25846 -0.45324 C -0.25938 -0.46574 -0.25925 -0.45972 -0.25925 -0.46782 L -0.25925 -0.46782 L -0.25677 -0.46921 L -0.25677 -0.46921 " pathEditMode="relative" ptsTypes="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545E0-81E9-4719-9F33-6967647F7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43" y="288925"/>
            <a:ext cx="11370972" cy="819439"/>
          </a:xfrm>
        </p:spPr>
        <p:txBody>
          <a:bodyPr/>
          <a:lstStyle/>
          <a:p>
            <a:r>
              <a:rPr lang="en-US" sz="4000" dirty="0">
                <a:latin typeface="+mj-lt"/>
              </a:rPr>
              <a:t>MCAS-Alt STE Resource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AF3E5-8D44-4285-8612-7017EE0CE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743" y="1847273"/>
            <a:ext cx="11370972" cy="443287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The </a:t>
            </a:r>
            <a:r>
              <a:rPr lang="en-US" sz="3200" i="1" dirty="0">
                <a:solidFill>
                  <a:schemeClr val="tx2"/>
                </a:solidFill>
                <a:latin typeface="+mn-lt"/>
              </a:rPr>
              <a:t>STE Resource Guide and Forms and Graphs online 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lists entry points in grade spans </a:t>
            </a:r>
            <a:r>
              <a:rPr lang="en-US" sz="3200" b="1" dirty="0">
                <a:solidFill>
                  <a:schemeClr val="tx2"/>
                </a:solidFill>
                <a:latin typeface="+mn-lt"/>
              </a:rPr>
              <a:t>PreK</a:t>
            </a:r>
            <a:r>
              <a:rPr lang="en-US" sz="3200" b="1" dirty="0">
                <a:solidFill>
                  <a:schemeClr val="tx2"/>
                </a:solidFill>
                <a:latin typeface="+mn-lt"/>
                <a:sym typeface="Symbol"/>
              </a:rPr>
              <a:t></a:t>
            </a:r>
            <a:r>
              <a:rPr lang="en-US" sz="3200" b="1" dirty="0">
                <a:solidFill>
                  <a:schemeClr val="tx2"/>
                </a:solidFill>
                <a:latin typeface="+mn-lt"/>
              </a:rPr>
              <a:t>2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, </a:t>
            </a:r>
            <a:r>
              <a:rPr lang="en-US" sz="3200" b="1" dirty="0">
                <a:solidFill>
                  <a:schemeClr val="tx2"/>
                </a:solidFill>
                <a:latin typeface="+mn-lt"/>
              </a:rPr>
              <a:t>3</a:t>
            </a:r>
            <a:r>
              <a:rPr lang="en-US" sz="3200" b="1" dirty="0">
                <a:solidFill>
                  <a:schemeClr val="tx2"/>
                </a:solidFill>
                <a:latin typeface="+mn-lt"/>
                <a:sym typeface="Symbol"/>
              </a:rPr>
              <a:t></a:t>
            </a:r>
            <a:r>
              <a:rPr lang="en-US" sz="3200" b="1" dirty="0">
                <a:solidFill>
                  <a:schemeClr val="tx2"/>
                </a:solidFill>
                <a:latin typeface="+mn-lt"/>
              </a:rPr>
              <a:t>5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, </a:t>
            </a:r>
            <a:r>
              <a:rPr lang="en-US" sz="3200" b="1" dirty="0">
                <a:solidFill>
                  <a:schemeClr val="tx2"/>
                </a:solidFill>
                <a:latin typeface="+mn-lt"/>
              </a:rPr>
              <a:t>6</a:t>
            </a:r>
            <a:r>
              <a:rPr lang="en-US" sz="3200" b="1" dirty="0">
                <a:solidFill>
                  <a:schemeClr val="tx2"/>
                </a:solidFill>
                <a:latin typeface="+mn-lt"/>
                <a:sym typeface="Symbol"/>
              </a:rPr>
              <a:t></a:t>
            </a:r>
            <a:r>
              <a:rPr lang="en-US" sz="3200" b="1" dirty="0">
                <a:solidFill>
                  <a:schemeClr val="tx2"/>
                </a:solidFill>
                <a:latin typeface="+mn-lt"/>
              </a:rPr>
              <a:t>8, 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and </a:t>
            </a:r>
            <a:r>
              <a:rPr lang="en-US" sz="3200" b="1" dirty="0">
                <a:solidFill>
                  <a:schemeClr val="tx2"/>
                </a:solidFill>
                <a:latin typeface="+mn-lt"/>
              </a:rPr>
              <a:t>High School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  <a:latin typeface="+mn-lt"/>
              </a:rPr>
              <a:t>Access skills have their own section at the beginning of each discipline.</a:t>
            </a:r>
            <a:endParaRPr lang="en-US" sz="3200" dirty="0">
              <a:solidFill>
                <a:schemeClr val="tx2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Each discipline has </a:t>
            </a:r>
            <a:r>
              <a:rPr lang="en-US" sz="3200" b="1" dirty="0">
                <a:solidFill>
                  <a:schemeClr val="tx2"/>
                </a:solidFill>
                <a:latin typeface="+mn-lt"/>
              </a:rPr>
              <a:t>core ideas</a:t>
            </a:r>
            <a:r>
              <a:rPr lang="en-US" sz="3200" dirty="0">
                <a:solidFill>
                  <a:schemeClr val="tx2"/>
                </a:solidFill>
                <a:latin typeface="+mn-lt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  <a:latin typeface="+mn-lt"/>
              </a:rPr>
              <a:t>Each core idea has a list of related topics.</a:t>
            </a:r>
            <a:endParaRPr lang="en-US" sz="3200" dirty="0">
              <a:solidFill>
                <a:schemeClr val="tx2"/>
              </a:solidFill>
              <a:latin typeface="+mn-lt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dirty="0">
              <a:solidFill>
                <a:schemeClr val="tx2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endParaRPr lang="en-US" sz="3200" b="1" dirty="0">
              <a:solidFill>
                <a:schemeClr val="tx2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705425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_Template" id="{8B1FC134-3306-8949-8EE6-54D8D1A68082}" vid="{D023F173-81C9-6C41-B8A8-A9E8365AC2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2990</Words>
  <Application>Microsoft Office PowerPoint</Application>
  <PresentationFormat>Widescreen</PresentationFormat>
  <Paragraphs>362</Paragraphs>
  <Slides>45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2" baseType="lpstr">
      <vt:lpstr>等线</vt:lpstr>
      <vt:lpstr>Arial</vt:lpstr>
      <vt:lpstr>Cabin</vt:lpstr>
      <vt:lpstr>Calibri</vt:lpstr>
      <vt:lpstr>Calibri (heading)</vt:lpstr>
      <vt:lpstr>Calibri Light</vt:lpstr>
      <vt:lpstr>Comic Sans MS</vt:lpstr>
      <vt:lpstr>Courier New</vt:lpstr>
      <vt:lpstr>Quattrocento Sans</vt:lpstr>
      <vt:lpstr>Segoe</vt:lpstr>
      <vt:lpstr>Segoe SemiBold</vt:lpstr>
      <vt:lpstr>Segoe UI</vt:lpstr>
      <vt:lpstr>Segoe UI Semibold</vt:lpstr>
      <vt:lpstr>Short Stack</vt:lpstr>
      <vt:lpstr>Tahoma</vt:lpstr>
      <vt:lpstr>Wingdings</vt:lpstr>
      <vt:lpstr>1_Office Theme</vt:lpstr>
      <vt:lpstr>Science and Technology/Engineering (STE)  Grades 5, 8, and High School</vt:lpstr>
      <vt:lpstr>Features of Science and Technology/Engineering (STE)</vt:lpstr>
      <vt:lpstr>PowerPoint Presentation</vt:lpstr>
      <vt:lpstr>The 8 Science Practices</vt:lpstr>
      <vt:lpstr>Science Practices (cont’d)</vt:lpstr>
      <vt:lpstr>Requirements for STE MCAS-Alt</vt:lpstr>
      <vt:lpstr>MCAS-Alt STE Skills Survey</vt:lpstr>
      <vt:lpstr>PowerPoint Presentation</vt:lpstr>
      <vt:lpstr>MCAS-Alt STE Resource Guide</vt:lpstr>
      <vt:lpstr>PowerPoint Presentation</vt:lpstr>
      <vt:lpstr>Forms and Graphs </vt:lpstr>
      <vt:lpstr>Requirements for Grades 5 and 8 STE</vt:lpstr>
      <vt:lpstr>PowerPoint Presentation</vt:lpstr>
      <vt:lpstr>Related Topics for Core Ideas:</vt:lpstr>
      <vt:lpstr>Step-by-Step Requirements for Grades 5 and 8 STE</vt:lpstr>
      <vt:lpstr>PowerPoint Presentation</vt:lpstr>
      <vt:lpstr>Sample of Requirements for one Core Idea</vt:lpstr>
      <vt:lpstr>Complete One STE Summary Sheet for Each Entry Point or Access Skill</vt:lpstr>
      <vt:lpstr>STE Strand Cover Sheet: One for Each Core Idea</vt:lpstr>
      <vt:lpstr>PowerPoint Presentation</vt:lpstr>
      <vt:lpstr>PowerPoint Presentation</vt:lpstr>
      <vt:lpstr>PowerPoint Presentation</vt:lpstr>
      <vt:lpstr>High School: Introductory Physics</vt:lpstr>
      <vt:lpstr>Introductory Physics: What it Could Look Like (Examples)</vt:lpstr>
      <vt:lpstr>Introductory Physics: What it Could Look Like (Examples cont’d)</vt:lpstr>
      <vt:lpstr>Introductory Physics: What it Could Look Like (Examples cont’d)</vt:lpstr>
      <vt:lpstr>High School: Biology</vt:lpstr>
      <vt:lpstr>Biology: What it Could Look Like</vt:lpstr>
      <vt:lpstr>Biology: What it Could Look Like</vt:lpstr>
      <vt:lpstr>Biology: What it Could Look Like</vt:lpstr>
      <vt:lpstr>Entry points increase in complexity from one grade span to another within each science practice</vt:lpstr>
      <vt:lpstr>PowerPoint Presentation</vt:lpstr>
      <vt:lpstr>STE Resources</vt:lpstr>
      <vt:lpstr>Resources: High-Quality Curriculum Units Related to Topics</vt:lpstr>
      <vt:lpstr>PowerPoint Presentation</vt:lpstr>
      <vt:lpstr>PowerPoint Presentation</vt:lpstr>
      <vt:lpstr>Choose how to introduce the phenomenon (driving question)</vt:lpstr>
      <vt:lpstr>Units are designed for use over many class periods-educators can modify the duration, material, and student expectations for each lesson.</vt:lpstr>
      <vt:lpstr>How can my student interact with the phenomenon?</vt:lpstr>
      <vt:lpstr>Example of how your student can interact with phenomena,  </vt:lpstr>
      <vt:lpstr>Example of Physical Science Science Practice #5: Developing and Using Models</vt:lpstr>
      <vt:lpstr>Example of Physical Science Science Practice #3: Mathematics and Data</vt:lpstr>
      <vt:lpstr>Example of Physical Science Science Practice #7: Evidence, Reasoning, and Modeling </vt:lpstr>
      <vt:lpstr>Example of Physical Science Science Practice #3: Analyzing and Interpreting Data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and Technology/Engineering (STE)  Grades 5, 8, and High School</dc:title>
  <dc:creator>Hand, Debra (DESE)</dc:creator>
  <cp:lastModifiedBy>Kevin Froton</cp:lastModifiedBy>
  <cp:revision>8</cp:revision>
  <dcterms:created xsi:type="dcterms:W3CDTF">2023-09-14T20:10:07Z</dcterms:created>
  <dcterms:modified xsi:type="dcterms:W3CDTF">2023-09-26T15:31:55Z</dcterms:modified>
</cp:coreProperties>
</file>