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77" r:id="rId5"/>
    <p:sldId id="280" r:id="rId6"/>
    <p:sldId id="281" r:id="rId7"/>
    <p:sldId id="259" r:id="rId8"/>
    <p:sldId id="551" r:id="rId9"/>
    <p:sldId id="282" r:id="rId10"/>
    <p:sldId id="262" r:id="rId11"/>
    <p:sldId id="261" r:id="rId12"/>
    <p:sldId id="266" r:id="rId13"/>
    <p:sldId id="279" r:id="rId14"/>
    <p:sldId id="552" r:id="rId15"/>
    <p:sldId id="278" r:id="rId16"/>
    <p:sldId id="285" r:id="rId17"/>
    <p:sldId id="287" r:id="rId18"/>
    <p:sldId id="286" r:id="rId19"/>
    <p:sldId id="288" r:id="rId20"/>
    <p:sldId id="290" r:id="rId21"/>
    <p:sldId id="289" r:id="rId22"/>
    <p:sldId id="293" r:id="rId23"/>
    <p:sldId id="412" r:id="rId24"/>
    <p:sldId id="292" r:id="rId25"/>
    <p:sldId id="536" r:id="rId26"/>
    <p:sldId id="291" r:id="rId27"/>
    <p:sldId id="537" r:id="rId28"/>
    <p:sldId id="538" r:id="rId29"/>
    <p:sldId id="545" r:id="rId30"/>
    <p:sldId id="544" r:id="rId31"/>
    <p:sldId id="547" r:id="rId32"/>
    <p:sldId id="543" r:id="rId33"/>
    <p:sldId id="542" r:id="rId34"/>
    <p:sldId id="541" r:id="rId35"/>
    <p:sldId id="540" r:id="rId36"/>
    <p:sldId id="539" r:id="rId37"/>
    <p:sldId id="548" r:id="rId38"/>
    <p:sldId id="546" r:id="rId39"/>
    <p:sldId id="549" r:id="rId40"/>
    <p:sldId id="55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22E50D-6053-4FFA-80BD-79186F77C957}">
          <p14:sldIdLst>
            <p14:sldId id="277"/>
            <p14:sldId id="280"/>
            <p14:sldId id="281"/>
            <p14:sldId id="259"/>
            <p14:sldId id="551"/>
            <p14:sldId id="282"/>
            <p14:sldId id="262"/>
            <p14:sldId id="261"/>
            <p14:sldId id="266"/>
            <p14:sldId id="279"/>
            <p14:sldId id="552"/>
            <p14:sldId id="278"/>
            <p14:sldId id="285"/>
            <p14:sldId id="287"/>
            <p14:sldId id="286"/>
            <p14:sldId id="288"/>
            <p14:sldId id="290"/>
            <p14:sldId id="289"/>
            <p14:sldId id="293"/>
            <p14:sldId id="412"/>
            <p14:sldId id="292"/>
            <p14:sldId id="536"/>
            <p14:sldId id="291"/>
            <p14:sldId id="537"/>
            <p14:sldId id="538"/>
            <p14:sldId id="545"/>
            <p14:sldId id="544"/>
            <p14:sldId id="547"/>
            <p14:sldId id="543"/>
            <p14:sldId id="542"/>
            <p14:sldId id="541"/>
            <p14:sldId id="540"/>
            <p14:sldId id="539"/>
            <p14:sldId id="548"/>
            <p14:sldId id="546"/>
            <p14:sldId id="549"/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754E35-A4CB-B331-4BFF-8B95FF3AFE04}" name="Hand, Debra (DESE)" initials="H(" userId="S::debra.d.hand@mass.gov::15b2d584-d0ae-49e6-baab-5531c256890d" providerId="AD"/>
  <p188:author id="{D7C264F7-7DD7-2006-D813-B710073AC89F}" name="Pelychaty, Robert (DESE)" initials="PR(" userId="S::Robert.Pelychaty@mass.gov::4b7f82dc-9b90-4364-a63e-8be2ecd61e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7B6"/>
    <a:srgbClr val="4948B6"/>
    <a:srgbClr val="6885DE"/>
    <a:srgbClr val="E38526"/>
    <a:srgbClr val="F19E65"/>
    <a:srgbClr val="8397E7"/>
    <a:srgbClr val="AFCBFD"/>
    <a:srgbClr val="93A9FF"/>
    <a:srgbClr val="86A9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ECF0A-6B85-4F25-9197-63F84C66926F}" v="5" dt="2023-09-19T15:40:30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4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7:45:55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1906 183 24575,'-7'0'0,"0"-1"0,0 0 0,0 0 0,0-1 0,0 0 0,1 0 0,-1-1 0,-11-6 0,-53-37 0,24 16 0,21 18 0,0 2 0,-1 0 0,0 2 0,-1 1 0,0 1 0,-37-2 0,-7-4 0,12 5 0,0 2 0,-115 6 0,59 2 0,18-5 0,-111 4 0,180 2 0,1 1 0,-1 1 0,1 2 0,1 0 0,0 2 0,-34 17 0,-147 94 0,181-103 0,1 1 0,1 1 0,-39 40 0,52-47 0,1 1 0,0 1 0,0 0 0,2 0 0,0 1 0,0 0 0,2 0 0,-6 19 0,5-4 0,2 0 0,1 0 0,1 1 0,2-1 0,1 1 0,1 0 0,5 31 0,-4-57 0,0 1 0,1-1 0,-1 0 0,1 0 0,0 1 0,1-1 0,0-1 0,0 1 0,0 0 0,0-1 0,1 0 0,0 1 0,0-1 0,0-1 0,1 1 0,0-1 0,0 0 0,0 0 0,0 0 0,1 0 0,-1-1 0,1 0 0,9 3 0,13 4 0,0-1 0,1-1 0,0-2 0,31 4 0,29 6 0,-24-1 0,-1-2 0,2-4 0,-1-2 0,88-2 0,-135-4 0,0 0 0,1 2 0,17 4 0,42 6 0,326-11 0,-208-4 0,-171 0 0,0-1 0,0-2 0,0 0 0,0-2 0,34-14 0,38-9 0,-67 22 0,-1 0 0,1-2 0,38-19 0,-58 24 0,0-1 0,0 0 0,-1 0 0,1-1 0,-1-1 0,-1 1 0,0-1 0,0-1 0,0 1 0,-1-1 0,0-1 0,7-13 0,-6 3 0,-1 0 0,-1-1 0,-1 0 0,0-1 0,-2 1 0,0-1 0,-2 1 0,0-1 0,-2 0 0,0 0 0,-1 1 0,-6-24 0,4 29 17,-1 0 0,-1 0 1,0 1-1,-1-1 0,-1 2 0,-17-27 0,8 17-388,0 2-1,-2 0 1,-25-23 0,28 31-6455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5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3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6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4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7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5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9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5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3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45637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cd-reqs/gl-cd-manual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lt/sample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e.mass.edu/mcasappeals/filing/portfolio/guidelines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infoservices/data/diradmin/list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lt" TargetMode="External"/><Relationship Id="rId7" Type="http://schemas.openxmlformats.org/officeDocument/2006/relationships/hyperlink" Target="mailto:Debra.D.Hand@mass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.Pelychaty@mass.gov" TargetMode="External"/><Relationship Id="rId5" Type="http://schemas.openxmlformats.org/officeDocument/2006/relationships/hyperlink" Target="mailto:mcas@cognia.org" TargetMode="External"/><Relationship Id="rId4" Type="http://schemas.openxmlformats.org/officeDocument/2006/relationships/hyperlink" Target="http://www.doe.mass.edu/mcas/updat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asservicecent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72" y="1080874"/>
            <a:ext cx="6678954" cy="1656272"/>
          </a:xfrm>
        </p:spPr>
        <p:txBody>
          <a:bodyPr>
            <a:normAutofit fontScale="90000"/>
          </a:bodyPr>
          <a:lstStyle/>
          <a:p>
            <a:r>
              <a:rPr lang="en-US" altLang="zh-CN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Administrator’s</a:t>
            </a:r>
            <a:r>
              <a:rPr lang="en-US" altLang="zh-CN"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5630" y="4536171"/>
            <a:ext cx="6774611" cy="7248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lang="zh-CN" altLang="en-US" sz="2400" kern="1200" baseline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endParaRPr lang="en-US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50C2C1-3DA7-4684-9CCE-0E4DC5D084A3}"/>
              </a:ext>
            </a:extLst>
          </p:cNvPr>
          <p:cNvSpPr txBox="1">
            <a:spLocks/>
          </p:cNvSpPr>
          <p:nvPr/>
        </p:nvSpPr>
        <p:spPr>
          <a:xfrm>
            <a:off x="414859" y="3210941"/>
            <a:ext cx="1820341" cy="5891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lang="zh-CN" altLang="en-US" sz="2400" kern="1200" baseline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zh-CN" sz="280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Fall 2023</a:t>
            </a:r>
            <a:endParaRPr lang="en-US" sz="320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C0E304-1592-05A9-B012-540629504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859" y="4044326"/>
            <a:ext cx="7985498" cy="139105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800">
                <a:solidFill>
                  <a:srgbClr val="002060"/>
                </a:solidFill>
                <a:latin typeface="+mn-lt"/>
              </a:rPr>
              <a:t>Robert Pelychaty, Manager of Inclusive Assessments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endParaRPr lang="en-US" sz="280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800">
                <a:solidFill>
                  <a:srgbClr val="002060"/>
                </a:solidFill>
                <a:latin typeface="+mn-lt"/>
              </a:rPr>
              <a:t>Debra Hand, MCAS-Alt Coordinator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213278-E7AA-2B88-DA58-B2874AC28D42}"/>
              </a:ext>
            </a:extLst>
          </p:cNvPr>
          <p:cNvSpPr txBox="1">
            <a:spLocks/>
          </p:cNvSpPr>
          <p:nvPr/>
        </p:nvSpPr>
        <p:spPr>
          <a:xfrm>
            <a:off x="223764" y="698886"/>
            <a:ext cx="3254374" cy="5153274"/>
          </a:xfrm>
          <a:prstGeom prst="rect">
            <a:avLst/>
          </a:prstGeom>
          <a:noFill/>
          <a:ln w="19050">
            <a:solidFill>
              <a:schemeClr val="tx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2400" spc="0" dirty="0">
                <a:solidFill>
                  <a:srgbClr val="002060"/>
                </a:solidFill>
                <a:latin typeface="Segoe UI "/>
                <a:ea typeface="+mn-ea"/>
              </a:rPr>
              <a:t>The </a:t>
            </a:r>
            <a:r>
              <a:rPr lang="en-US" sz="2400" i="1" spc="0" dirty="0">
                <a:solidFill>
                  <a:srgbClr val="002060"/>
                </a:solidFill>
                <a:latin typeface="Segoe UI "/>
                <a:ea typeface="+mn-ea"/>
              </a:rPr>
              <a:t>Alternate Assessment Participation Tool </a:t>
            </a:r>
            <a:r>
              <a:rPr lang="en-US" sz="2400" spc="0" dirty="0">
                <a:solidFill>
                  <a:srgbClr val="002060"/>
                </a:solidFill>
                <a:latin typeface="Segoe UI "/>
                <a:ea typeface="+mn-ea"/>
              </a:rPr>
              <a:t>is a companion document to assist IEP teams when deciding if a student is eligible to participate in the MCAS-Alt.</a:t>
            </a:r>
            <a:br>
              <a:rPr lang="en-US" sz="2400" spc="0" dirty="0">
                <a:solidFill>
                  <a:srgbClr val="002060"/>
                </a:solidFill>
                <a:latin typeface="Segoe UI "/>
                <a:ea typeface="+mn-ea"/>
              </a:rPr>
            </a:br>
            <a:endParaRPr lang="en-US" sz="2400" spc="0" dirty="0">
              <a:solidFill>
                <a:srgbClr val="002060"/>
              </a:solidFill>
              <a:latin typeface="Segoe UI "/>
              <a:ea typeface="+mn-ea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2400" spc="0" dirty="0">
                <a:solidFill>
                  <a:srgbClr val="002060"/>
                </a:solidFill>
                <a:latin typeface="Segoe UI "/>
                <a:ea typeface="+mn-ea"/>
              </a:rPr>
              <a:t>If eligible, the student will participate in the assessment in </a:t>
            </a:r>
            <a:r>
              <a:rPr lang="en-US" sz="2400" u="sng" spc="0" dirty="0">
                <a:solidFill>
                  <a:srgbClr val="002060"/>
                </a:solidFill>
                <a:latin typeface="Segoe UI "/>
                <a:ea typeface="+mn-ea"/>
              </a:rPr>
              <a:t>all</a:t>
            </a:r>
            <a:r>
              <a:rPr lang="en-US" sz="2400" spc="0" dirty="0">
                <a:solidFill>
                  <a:srgbClr val="002060"/>
                </a:solidFill>
                <a:latin typeface="Segoe UI "/>
                <a:ea typeface="+mn-ea"/>
              </a:rPr>
              <a:t> content areas required for their grade.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A1733-23C7-ED3B-7AD9-900E88B90F57}"/>
              </a:ext>
            </a:extLst>
          </p:cNvPr>
          <p:cNvSpPr txBox="1"/>
          <p:nvPr/>
        </p:nvSpPr>
        <p:spPr>
          <a:xfrm>
            <a:off x="9151145" y="698886"/>
            <a:ext cx="2817091" cy="20867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Segoe UI "/>
                <a:cs typeface="Arial" panose="020B0604020202020204" pitchFamily="34" charset="0"/>
              </a:rPr>
              <a:t>Fill out the form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online, then upload it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MCAS-Alt File Exchange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located in the Security Portal. </a:t>
            </a:r>
          </a:p>
        </p:txBody>
      </p:sp>
      <p:pic>
        <p:nvPicPr>
          <p:cNvPr id="8" name="Picture 7" descr="Alternate Assessment Participation Tool">
            <a:extLst>
              <a:ext uri="{FF2B5EF4-FFF2-40B4-BE49-F238E27FC236}">
                <a16:creationId xmlns:a16="http://schemas.microsoft.com/office/drawing/2014/main" id="{19D61066-CAE8-0D5E-D3E4-31D112E9B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58"/>
          <a:stretch/>
        </p:blipFill>
        <p:spPr>
          <a:xfrm>
            <a:off x="3607722" y="37322"/>
            <a:ext cx="5300870" cy="678335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1604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517DE2BA-BCDE-6DC1-0163-7FF14F0CBE20}"/>
              </a:ext>
            </a:extLst>
          </p:cNvPr>
          <p:cNvSpPr txBox="1"/>
          <p:nvPr/>
        </p:nvSpPr>
        <p:spPr>
          <a:xfrm>
            <a:off x="2038349" y="1800225"/>
            <a:ext cx="9801224" cy="15465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rgbClr val="002060"/>
                </a:solidFill>
              </a:rPr>
              <a:t>2023 MCAS Alt-Statewide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04716-CA62-2550-F2E3-DA4D3C64863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830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F522E-CB52-9DB5-E8B7-453FF62E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553"/>
            <a:ext cx="10515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2019-2023 MCAS-Alt: Statewide Results </a:t>
            </a:r>
            <a:r>
              <a:rPr lang="en-US" sz="2750" i="1" dirty="0">
                <a:solidFill>
                  <a:schemeClr val="bg1"/>
                </a:solidFill>
                <a:latin typeface="+mj-lt"/>
              </a:rPr>
              <a:t>(All Content Areas - All Grades) </a:t>
            </a:r>
            <a:endParaRPr lang="en-US" sz="27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Line 27">
            <a:extLst>
              <a:ext uri="{FF2B5EF4-FFF2-40B4-BE49-F238E27FC236}">
                <a16:creationId xmlns:a16="http://schemas.microsoft.com/office/drawing/2014/main" id="{306FFC41-527F-615E-FD67-3362A375F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483" y="6252874"/>
            <a:ext cx="11567160" cy="0"/>
          </a:xfrm>
          <a:prstGeom prst="line">
            <a:avLst/>
          </a:prstGeom>
          <a:noFill/>
          <a:ln w="63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F29D2F2E-74AF-9893-5F0D-4B23C551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013" y="2783728"/>
            <a:ext cx="99060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56.53</a:t>
            </a:r>
            <a:r>
              <a:rPr lang="en-US" sz="1200" b="1" dirty="0">
                <a:latin typeface="Arial" charset="0"/>
              </a:rPr>
              <a:t>%</a:t>
            </a:r>
            <a:endParaRPr lang="en-US" sz="1500" b="1" dirty="0">
              <a:latin typeface="Arial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DB289F8-20B2-C7AD-4299-5710E4E7D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327" y="2987259"/>
            <a:ext cx="304800" cy="327355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6A3DD70-ADE5-E302-0380-015AE8FD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321" y="2128757"/>
            <a:ext cx="304800" cy="4123944"/>
          </a:xfrm>
          <a:prstGeom prst="rect">
            <a:avLst/>
          </a:prstGeom>
          <a:solidFill>
            <a:srgbClr val="EA00EA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8A46853C-6A88-6088-CE53-1909CC315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630" y="1906383"/>
            <a:ext cx="1081087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66.87</a:t>
            </a:r>
            <a:r>
              <a:rPr lang="en-US" sz="1200" b="1" dirty="0">
                <a:latin typeface="Arial" charset="0"/>
              </a:rPr>
              <a:t>%</a:t>
            </a:r>
            <a:endParaRPr lang="en-US" sz="1500" b="1" dirty="0">
              <a:latin typeface="Arial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F135B11E-E17B-D2CB-9199-C45C2814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6866" y="2586134"/>
            <a:ext cx="99060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58.45</a:t>
            </a:r>
            <a:r>
              <a:rPr lang="en-US" sz="1200" b="1" dirty="0">
                <a:latin typeface="Arial" charset="0"/>
              </a:rPr>
              <a:t>%</a:t>
            </a:r>
            <a:endParaRPr lang="en-US" sz="1500" b="1" dirty="0">
              <a:latin typeface="Arial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929CF97-EF94-DE00-0B1B-3B47BEDB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756" y="2810163"/>
            <a:ext cx="292204" cy="3438144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5CD78D5F-7541-366D-66A3-8C1439E6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876" y="3914704"/>
            <a:ext cx="83820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25.14</a:t>
            </a:r>
            <a:r>
              <a:rPr lang="en-US" sz="1200" b="1" dirty="0">
                <a:latin typeface="Arial" charset="0"/>
              </a:rPr>
              <a:t>%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231E331C-0E8A-3927-377D-8908E1234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592" y="4161872"/>
            <a:ext cx="304800" cy="208483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B8156C-DEA1-7F1B-1CE9-B76834633B64}"/>
              </a:ext>
            </a:extLst>
          </p:cNvPr>
          <p:cNvGrpSpPr/>
          <p:nvPr/>
        </p:nvGrpSpPr>
        <p:grpSpPr>
          <a:xfrm>
            <a:off x="6148690" y="4099112"/>
            <a:ext cx="990600" cy="2153267"/>
            <a:chOff x="5014812" y="3464874"/>
            <a:chExt cx="990600" cy="2153267"/>
          </a:xfrm>
        </p:grpSpPr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E2BE145F-AA38-9336-3285-6EB8E265B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198" y="3684670"/>
              <a:ext cx="304800" cy="1933471"/>
            </a:xfrm>
            <a:prstGeom prst="rect">
              <a:avLst/>
            </a:prstGeom>
            <a:solidFill>
              <a:srgbClr val="EA00EA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36">
              <a:extLst>
                <a:ext uri="{FF2B5EF4-FFF2-40B4-BE49-F238E27FC236}">
                  <a16:creationId xmlns:a16="http://schemas.microsoft.com/office/drawing/2014/main" id="{04AA3906-522A-BE66-EC13-93D84ED5B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4812" y="3464874"/>
              <a:ext cx="990600" cy="25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500" b="1">
                  <a:latin typeface="Arial" charset="0"/>
                </a:rPr>
                <a:t>22.05</a:t>
              </a:r>
              <a:r>
                <a:rPr lang="en-US" sz="1200" b="1">
                  <a:latin typeface="Arial" charset="0"/>
                </a:rPr>
                <a:t>%</a:t>
              </a:r>
            </a:p>
          </p:txBody>
        </p:sp>
      </p:grpSp>
      <p:sp>
        <p:nvSpPr>
          <p:cNvPr id="19" name="Rectangle 17">
            <a:extLst>
              <a:ext uri="{FF2B5EF4-FFF2-40B4-BE49-F238E27FC236}">
                <a16:creationId xmlns:a16="http://schemas.microsoft.com/office/drawing/2014/main" id="{431741CD-BBD0-1A03-2E8F-29831204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37" y="4020648"/>
            <a:ext cx="304800" cy="222668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31CD2C62-5FC3-3421-580A-598662CE8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434" y="3735539"/>
            <a:ext cx="83820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26.38</a:t>
            </a:r>
            <a:r>
              <a:rPr lang="en-US" sz="1200" b="1" dirty="0">
                <a:latin typeface="Arial" charset="0"/>
              </a:rPr>
              <a:t>%</a:t>
            </a:r>
            <a:endParaRPr lang="en-US" sz="1500" b="1" dirty="0">
              <a:latin typeface="Arial" charset="0"/>
            </a:endParaRP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C266E5D0-5E6A-A298-81A2-4CD53A0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677" y="5460438"/>
            <a:ext cx="92202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2.33</a:t>
            </a:r>
            <a:r>
              <a:rPr lang="en-US" sz="1200" b="1" dirty="0">
                <a:latin typeface="Arial" charset="0"/>
              </a:rPr>
              <a:t>%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28B3F7E0-789A-1C4B-C9C7-9A7BB237B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122" y="5740035"/>
            <a:ext cx="304800" cy="5073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D56A1F-9B73-1709-1E6A-2F3FF24C336C}"/>
              </a:ext>
            </a:extLst>
          </p:cNvPr>
          <p:cNvGrpSpPr/>
          <p:nvPr/>
        </p:nvGrpSpPr>
        <p:grpSpPr>
          <a:xfrm>
            <a:off x="3759496" y="5629665"/>
            <a:ext cx="838200" cy="616217"/>
            <a:chOff x="2638825" y="5017877"/>
            <a:chExt cx="838200" cy="616217"/>
          </a:xfrm>
        </p:grpSpPr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0E28CF73-21BB-D821-35DC-AF908C6B7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618" y="5261966"/>
              <a:ext cx="301752" cy="372128"/>
            </a:xfrm>
            <a:prstGeom prst="rect">
              <a:avLst/>
            </a:prstGeom>
            <a:solidFill>
              <a:srgbClr val="EA00EA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26">
              <a:extLst>
                <a:ext uri="{FF2B5EF4-FFF2-40B4-BE49-F238E27FC236}">
                  <a16:creationId xmlns:a16="http://schemas.microsoft.com/office/drawing/2014/main" id="{5DC566DB-1B32-F926-3B62-3CB4205D6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825" y="5017877"/>
              <a:ext cx="838200" cy="25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500" b="1" dirty="0">
                  <a:latin typeface="Arial" charset="0"/>
                </a:rPr>
                <a:t>1.75</a:t>
              </a:r>
              <a:r>
                <a:rPr lang="en-US" sz="1200" b="1" dirty="0">
                  <a:latin typeface="Arial" charset="0"/>
                </a:rPr>
                <a:t>%</a:t>
              </a:r>
            </a:p>
          </p:txBody>
        </p:sp>
      </p:grpSp>
      <p:sp>
        <p:nvSpPr>
          <p:cNvPr id="26" name="Text Box 26">
            <a:extLst>
              <a:ext uri="{FF2B5EF4-FFF2-40B4-BE49-F238E27FC236}">
                <a16:creationId xmlns:a16="http://schemas.microsoft.com/office/drawing/2014/main" id="{DEFFE654-03ED-495C-8414-E82873B9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433" y="5299773"/>
            <a:ext cx="83820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2.75</a:t>
            </a:r>
            <a:r>
              <a:rPr lang="en-US" sz="1200" b="1" dirty="0">
                <a:latin typeface="Arial" charset="0"/>
              </a:rPr>
              <a:t>%</a:t>
            </a: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FBB6BFFD-9D9C-A3A5-6FAE-ED5B85BA5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506" y="5705065"/>
            <a:ext cx="304800" cy="5489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D4106-994F-BA30-F55B-CA57487D8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816" y="4974709"/>
            <a:ext cx="316901" cy="127842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89C4B1C6-E81F-4BD7-B0D3-E761A557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05" y="4751578"/>
            <a:ext cx="872925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>
                <a:latin typeface="Arial" charset="0"/>
              </a:rPr>
              <a:t>16.00</a:t>
            </a:r>
            <a:r>
              <a:rPr lang="en-US" sz="1200" b="1">
                <a:latin typeface="Arial" charset="0"/>
              </a:rPr>
              <a:t>%</a:t>
            </a:r>
            <a:endParaRPr lang="en-US" sz="1600" b="1">
              <a:latin typeface="Arial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242DCE-D72D-5901-E6A3-B16B36EE5F92}"/>
              </a:ext>
            </a:extLst>
          </p:cNvPr>
          <p:cNvGrpSpPr/>
          <p:nvPr/>
        </p:nvGrpSpPr>
        <p:grpSpPr>
          <a:xfrm>
            <a:off x="1119483" y="5292467"/>
            <a:ext cx="1006474" cy="959976"/>
            <a:chOff x="66873" y="4666228"/>
            <a:chExt cx="1006474" cy="959976"/>
          </a:xfrm>
        </p:grpSpPr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DF189FCF-569E-3E9B-E6C0-9EAB19E70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43" y="4869395"/>
              <a:ext cx="338291" cy="756809"/>
            </a:xfrm>
            <a:prstGeom prst="rect">
              <a:avLst/>
            </a:prstGeom>
            <a:solidFill>
              <a:srgbClr val="EA00EA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>
              <a:extLst>
                <a:ext uri="{FF2B5EF4-FFF2-40B4-BE49-F238E27FC236}">
                  <a16:creationId xmlns:a16="http://schemas.microsoft.com/office/drawing/2014/main" id="{E2CEEE02-068D-AD2F-9153-D0F59FA1D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73" y="4666228"/>
              <a:ext cx="1006474" cy="25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500" b="1">
                  <a:latin typeface="Arial" charset="0"/>
                </a:rPr>
                <a:t>9.14</a:t>
              </a:r>
              <a:r>
                <a:rPr lang="en-US" sz="1200" b="1">
                  <a:latin typeface="Arial" charset="0"/>
                </a:rPr>
                <a:t>%</a:t>
              </a:r>
            </a:p>
          </p:txBody>
        </p:sp>
      </p:grpSp>
      <p:sp>
        <p:nvSpPr>
          <p:cNvPr id="33" name="Text Box 34">
            <a:extLst>
              <a:ext uri="{FF2B5EF4-FFF2-40B4-BE49-F238E27FC236}">
                <a16:creationId xmlns:a16="http://schemas.microsoft.com/office/drawing/2014/main" id="{3FDD65B1-CF3F-6AEE-79A5-A9D9F9B6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37" y="4926240"/>
            <a:ext cx="872925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12.42</a:t>
            </a:r>
            <a:r>
              <a:rPr lang="en-US" sz="1200" b="1" dirty="0">
                <a:latin typeface="Arial" charset="0"/>
              </a:rPr>
              <a:t>%</a:t>
            </a: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24645739-230B-7B30-1827-3DFF9530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56" y="5211157"/>
            <a:ext cx="316901" cy="103276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F10B25-D279-5161-8446-02D68AB41D60}"/>
              </a:ext>
            </a:extLst>
          </p:cNvPr>
          <p:cNvSpPr/>
          <p:nvPr/>
        </p:nvSpPr>
        <p:spPr>
          <a:xfrm>
            <a:off x="730225" y="3067171"/>
            <a:ext cx="323116" cy="323116"/>
          </a:xfrm>
          <a:prstGeom prst="rect">
            <a:avLst/>
          </a:prstGeom>
          <a:solidFill>
            <a:schemeClr val="accent2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6">
            <a:extLst>
              <a:ext uri="{FF2B5EF4-FFF2-40B4-BE49-F238E27FC236}">
                <a16:creationId xmlns:a16="http://schemas.microsoft.com/office/drawing/2014/main" id="{8F711916-9981-5665-19CF-85EA5B06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872" y="3054115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  <a:buFontTx/>
              <a:buNone/>
            </a:pPr>
            <a:r>
              <a:rPr lang="en-US" b="1">
                <a:latin typeface="Arial" charset="0"/>
              </a:rPr>
              <a:t>2021</a:t>
            </a:r>
            <a:endParaRPr lang="en-US" sz="1200" b="1"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477E47-F291-3070-99DC-D0737B07244A}"/>
              </a:ext>
            </a:extLst>
          </p:cNvPr>
          <p:cNvSpPr/>
          <p:nvPr/>
        </p:nvSpPr>
        <p:spPr>
          <a:xfrm>
            <a:off x="743671" y="3519127"/>
            <a:ext cx="323116" cy="323116"/>
          </a:xfrm>
          <a:prstGeom prst="rect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4C563B-455F-ABE7-FA8D-9767C9E6A688}"/>
              </a:ext>
            </a:extLst>
          </p:cNvPr>
          <p:cNvSpPr/>
          <p:nvPr/>
        </p:nvSpPr>
        <p:spPr>
          <a:xfrm>
            <a:off x="748402" y="3942934"/>
            <a:ext cx="323116" cy="323116"/>
          </a:xfrm>
          <a:prstGeom prst="rect">
            <a:avLst/>
          </a:prstGeom>
          <a:solidFill>
            <a:srgbClr val="0AFF0A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1FD082-C717-7573-1584-BA06ED3EFB1E}"/>
              </a:ext>
            </a:extLst>
          </p:cNvPr>
          <p:cNvSpPr/>
          <p:nvPr/>
        </p:nvSpPr>
        <p:spPr>
          <a:xfrm>
            <a:off x="725458" y="2143785"/>
            <a:ext cx="323116" cy="323116"/>
          </a:xfrm>
          <a:prstGeom prst="rect">
            <a:avLst/>
          </a:prstGeom>
          <a:solidFill>
            <a:srgbClr val="EA00EA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36">
            <a:extLst>
              <a:ext uri="{FF2B5EF4-FFF2-40B4-BE49-F238E27FC236}">
                <a16:creationId xmlns:a16="http://schemas.microsoft.com/office/drawing/2014/main" id="{95D29070-B6A2-C37A-9816-E29231C91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18" y="3514768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  <a:buFontTx/>
              <a:buNone/>
            </a:pPr>
            <a:r>
              <a:rPr lang="en-US" b="1">
                <a:latin typeface="Arial" charset="0"/>
              </a:rPr>
              <a:t>2022</a:t>
            </a:r>
            <a:endParaRPr lang="en-US" sz="1200" b="1">
              <a:latin typeface="Arial" charset="0"/>
            </a:endParaRP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9EFD60D7-5495-2AA0-AD0B-BEA0CF161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32" y="2074043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  <a:buFontTx/>
              <a:buNone/>
            </a:pPr>
            <a:endParaRPr lang="en-US" sz="1200" b="1">
              <a:latin typeface="Arial" charset="0"/>
            </a:endParaRPr>
          </a:p>
        </p:txBody>
      </p:sp>
      <p:sp>
        <p:nvSpPr>
          <p:cNvPr id="49" name="Text Box 36">
            <a:extLst>
              <a:ext uri="{FF2B5EF4-FFF2-40B4-BE49-F238E27FC236}">
                <a16:creationId xmlns:a16="http://schemas.microsoft.com/office/drawing/2014/main" id="{765E8E52-6E13-7F3D-881B-74B6B421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099" y="2148657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  <a:buFontTx/>
              <a:buNone/>
            </a:pPr>
            <a:r>
              <a:rPr lang="en-US" b="1">
                <a:latin typeface="Arial" charset="0"/>
              </a:rPr>
              <a:t>2019</a:t>
            </a:r>
            <a:endParaRPr lang="en-US" sz="1200" b="1"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A6C39DE-E653-6851-139F-38338813A731}"/>
              </a:ext>
            </a:extLst>
          </p:cNvPr>
          <p:cNvSpPr/>
          <p:nvPr/>
        </p:nvSpPr>
        <p:spPr>
          <a:xfrm>
            <a:off x="381748" y="1988828"/>
            <a:ext cx="1672210" cy="237491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36">
            <a:extLst>
              <a:ext uri="{FF2B5EF4-FFF2-40B4-BE49-F238E27FC236}">
                <a16:creationId xmlns:a16="http://schemas.microsoft.com/office/drawing/2014/main" id="{A7B77DE6-99AB-4D8A-35CD-6B80D612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678" y="2575564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  <a:buFontTx/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[2020]</a:t>
            </a:r>
            <a:endParaRPr lang="en-US" sz="1200" b="1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6AD0883A-4355-6D7B-F931-1729F05D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09" y="2546805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n-US" sz="1100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Not</a:t>
            </a:r>
          </a:p>
          <a:p>
            <a:pPr algn="r">
              <a:buClrTx/>
              <a:buFontTx/>
              <a:buNone/>
            </a:pPr>
            <a:r>
              <a:rPr lang="en-US" sz="1100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Assessed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5BC36-F59C-1BA7-1502-4E566A39D774}"/>
              </a:ext>
            </a:extLst>
          </p:cNvPr>
          <p:cNvSpPr txBox="1"/>
          <p:nvPr/>
        </p:nvSpPr>
        <p:spPr>
          <a:xfrm>
            <a:off x="1434387" y="6238526"/>
            <a:ext cx="173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Incomplete</a:t>
            </a:r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C358E0-B326-DD75-6C6C-0CA0144F6D6B}"/>
              </a:ext>
            </a:extLst>
          </p:cNvPr>
          <p:cNvSpPr txBox="1"/>
          <p:nvPr/>
        </p:nvSpPr>
        <p:spPr>
          <a:xfrm>
            <a:off x="4058132" y="6238526"/>
            <a:ext cx="149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Awareness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7894A3-CCCC-2BA9-E414-533DC3FE842D}"/>
              </a:ext>
            </a:extLst>
          </p:cNvPr>
          <p:cNvSpPr txBox="1"/>
          <p:nvPr/>
        </p:nvSpPr>
        <p:spPr>
          <a:xfrm>
            <a:off x="6568773" y="6229796"/>
            <a:ext cx="167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Emerging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8A1136-32C2-3002-4830-C0DB8B55BCBB}"/>
              </a:ext>
            </a:extLst>
          </p:cNvPr>
          <p:cNvSpPr txBox="1"/>
          <p:nvPr/>
        </p:nvSpPr>
        <p:spPr>
          <a:xfrm>
            <a:off x="9081568" y="6257636"/>
            <a:ext cx="162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Progressing</a:t>
            </a:r>
            <a:endParaRPr lang="en-US" b="1"/>
          </a:p>
        </p:txBody>
      </p:sp>
      <p:sp>
        <p:nvSpPr>
          <p:cNvPr id="59" name="Text Box 36">
            <a:extLst>
              <a:ext uri="{FF2B5EF4-FFF2-40B4-BE49-F238E27FC236}">
                <a16:creationId xmlns:a16="http://schemas.microsoft.com/office/drawing/2014/main" id="{EB5DED12-EA40-76AD-42EA-63F0C27E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00" y="3907467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  <a:buFontTx/>
              <a:buNone/>
            </a:pPr>
            <a:r>
              <a:rPr lang="en-US" b="1">
                <a:latin typeface="Arial" charset="0"/>
              </a:rPr>
              <a:t>2023</a:t>
            </a:r>
            <a:endParaRPr lang="en-US" sz="1200" b="1">
              <a:latin typeface="Arial" charset="0"/>
            </a:endParaRP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978EC91A-73F1-B48D-D75B-E1648AA7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294" y="5331825"/>
            <a:ext cx="316901" cy="912099"/>
          </a:xfrm>
          <a:prstGeom prst="rect">
            <a:avLst/>
          </a:prstGeom>
          <a:solidFill>
            <a:srgbClr val="0AFF0A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6E93D86B-B851-05EB-EADA-914AA51B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924" y="5127794"/>
            <a:ext cx="872925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11.47</a:t>
            </a:r>
            <a:r>
              <a:rPr lang="en-US" sz="1200" b="1" dirty="0">
                <a:latin typeface="Arial" charset="0"/>
              </a:rPr>
              <a:t>%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F80A859A-8AC8-F6AB-A213-629A24B76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735" y="5696101"/>
            <a:ext cx="304800" cy="548992"/>
          </a:xfrm>
          <a:prstGeom prst="rect">
            <a:avLst/>
          </a:prstGeom>
          <a:solidFill>
            <a:srgbClr val="0AFF0A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428294DC-2E42-CEFE-42A6-91712250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931" y="5434895"/>
            <a:ext cx="83820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2.77</a:t>
            </a:r>
            <a:r>
              <a:rPr lang="en-US" sz="1200" b="1" dirty="0">
                <a:latin typeface="Arial" charset="0"/>
              </a:rPr>
              <a:t>%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2CEBF6DD-786F-88C3-08E6-BD4E7FD9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259" y="4093704"/>
            <a:ext cx="304800" cy="2148840"/>
          </a:xfrm>
          <a:prstGeom prst="rect">
            <a:avLst/>
          </a:prstGeom>
          <a:solidFill>
            <a:srgbClr val="0AFF0A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Text Box 36">
            <a:extLst>
              <a:ext uri="{FF2B5EF4-FFF2-40B4-BE49-F238E27FC236}">
                <a16:creationId xmlns:a16="http://schemas.microsoft.com/office/drawing/2014/main" id="{B6CA17B1-8485-AE2C-2DC8-1B6E1040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145" y="3892380"/>
            <a:ext cx="838200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25.85</a:t>
            </a:r>
            <a:r>
              <a:rPr lang="en-US" sz="1200" b="1" dirty="0">
                <a:latin typeface="Arial" charset="0"/>
              </a:rPr>
              <a:t>%</a:t>
            </a:r>
            <a:endParaRPr lang="en-US" sz="1500" b="1" dirty="0">
              <a:latin typeface="Arial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981B1F2E-B117-CAE3-BB69-01FE1A87E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364" y="2680182"/>
            <a:ext cx="292204" cy="3566160"/>
          </a:xfrm>
          <a:prstGeom prst="rect">
            <a:avLst/>
          </a:prstGeom>
          <a:solidFill>
            <a:srgbClr val="0AFF0A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5AB09B41-BA82-93E0-0021-9E707514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649" y="2438866"/>
            <a:ext cx="1051634" cy="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500" b="1" dirty="0">
                <a:latin typeface="Arial" charset="0"/>
              </a:rPr>
              <a:t>59.91</a:t>
            </a:r>
            <a:r>
              <a:rPr lang="en-US" sz="1200" b="1" dirty="0">
                <a:latin typeface="Arial" charset="0"/>
              </a:rPr>
              <a:t>%</a:t>
            </a:r>
            <a:endParaRPr lang="en-US" sz="15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2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9F2CC0D-6556-8FBD-30A0-D717834BD88A}"/>
              </a:ext>
            </a:extLst>
          </p:cNvPr>
          <p:cNvSpPr txBox="1"/>
          <p:nvPr/>
        </p:nvSpPr>
        <p:spPr>
          <a:xfrm>
            <a:off x="2038349" y="1800224"/>
            <a:ext cx="9801224" cy="15465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en-US" altLang="zh-CN" sz="4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</a:rPr>
              <a:t>Supporting Teachers and Monitoring Progress for the MCAS-Alt</a:t>
            </a:r>
          </a:p>
          <a:p>
            <a:endParaRPr lang="en-US" altLang="zh-CN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3DF2F-D71B-2767-FC81-5B69AD22A8F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937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FB1638-F1EA-3BB0-8F75-B0DB3419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652875"/>
            <a:ext cx="10818091" cy="48399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Principals can: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tabLst/>
              <a:defRPr/>
            </a:pPr>
            <a:r>
              <a:rPr lang="en-US" dirty="0">
                <a:solidFill>
                  <a:srgbClr val="002060"/>
                </a:solidFill>
                <a:latin typeface="Segoe UI"/>
                <a:cs typeface="Segoe UI"/>
              </a:rPr>
              <a:t>E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ncourage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 educators to start early in the school year.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defRPr/>
            </a:pPr>
            <a:r>
              <a:rPr lang="en-US" dirty="0">
                <a:solidFill>
                  <a:srgbClr val="002060"/>
                </a:solidFill>
                <a:latin typeface="Segoe UI"/>
                <a:cs typeface="Segoe UI"/>
              </a:rPr>
              <a:t>A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sk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 educators what </a:t>
            </a:r>
            <a:r>
              <a:rPr lang="en-US" dirty="0">
                <a:solidFill>
                  <a:srgbClr val="002060"/>
                </a:solidFill>
                <a:latin typeface="Segoe UI"/>
                <a:cs typeface="Segoe UI"/>
              </a:rPr>
              <a:t>supports are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 necessary.</a:t>
            </a:r>
            <a:r>
              <a:rPr lang="en-US" dirty="0">
                <a:solidFill>
                  <a:srgbClr val="002060"/>
                </a:solidFill>
                <a:latin typeface="Segoe UI"/>
                <a:cs typeface="Segoe UI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tabLst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educators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attend training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review sessions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 October, January, and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ymbol"/>
              </a:rPr>
              <a:t> February/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March.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Su</a:t>
            </a:r>
            <a:r>
              <a:rPr lang="en-US" dirty="0" err="1">
                <a:solidFill>
                  <a:srgbClr val="002060"/>
                </a:solidFill>
                <a:latin typeface="Segoe UI"/>
                <a:cs typeface="Segoe UI"/>
              </a:rPr>
              <a:t>pport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 educators by: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2060"/>
                </a:solidFill>
                <a:latin typeface="Segoe UI"/>
                <a:cs typeface="Segoe UI"/>
              </a:rPr>
              <a:t>allowing f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lexible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 scheduling, data entry, and planning time;</a:t>
            </a:r>
            <a:r>
              <a:rPr lang="en-US" sz="2800" dirty="0">
                <a:solidFill>
                  <a:srgbClr val="002060"/>
                </a:solidFill>
                <a:latin typeface="Segoe UI"/>
                <a:cs typeface="Segoe UI"/>
              </a:rPr>
              <a:t> 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provide </a:t>
            </a:r>
            <a:r>
              <a:rPr lang="en-US" sz="2800" dirty="0">
                <a:solidFill>
                  <a:srgbClr val="002060"/>
                </a:solidFill>
                <a:latin typeface="Segoe UI"/>
                <a:cs typeface="Segoe UI"/>
              </a:rPr>
              <a:t>sub coverage to allow for attending training/review sessions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cs typeface="Segoe UI"/>
              </a:rPr>
              <a:t>; 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Set a date for reviewing assessments. Give yourself or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designee adequate time prior to the due date in March.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244DBD-6D22-364D-5587-83F5C9B7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"/>
                <a:cs typeface="Segoe UI Semibold" panose="020B0702040204020203" pitchFamily="34" charset="0"/>
              </a:rPr>
              <a:t>Administrator’s Role</a:t>
            </a:r>
            <a:endParaRPr lang="en-US" sz="6000"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2577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60047D-3BD5-6532-D3B1-7E34011B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644074"/>
            <a:ext cx="11480800" cy="480290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Check in </a:t>
            </a:r>
            <a:r>
              <a:rPr lang="en-US" sz="2600" u="sng">
                <a:solidFill>
                  <a:srgbClr val="002060"/>
                </a:solidFill>
                <a:latin typeface="Segoe UI "/>
              </a:rPr>
              <a:t>periodically</a:t>
            </a:r>
            <a:r>
              <a:rPr lang="en-US" sz="2600">
                <a:solidFill>
                  <a:srgbClr val="002060"/>
                </a:solidFill>
                <a:latin typeface="Segoe UI "/>
              </a:rPr>
              <a:t> with the educators. Ask to review the student work.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Identify educators who need support and identify who will provide it.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To ensure that assessments are </a:t>
            </a:r>
            <a:r>
              <a:rPr lang="en-US" sz="2600" b="1">
                <a:solidFill>
                  <a:srgbClr val="002060"/>
                </a:solidFill>
                <a:latin typeface="Segoe UI "/>
              </a:rPr>
              <a:t>complete </a:t>
            </a:r>
            <a:r>
              <a:rPr lang="en-US" sz="2600">
                <a:solidFill>
                  <a:srgbClr val="002060"/>
                </a:solidFill>
                <a:latin typeface="Segoe UI "/>
              </a:rPr>
              <a:t>and </a:t>
            </a:r>
            <a:r>
              <a:rPr lang="en-US" sz="2600" b="1">
                <a:solidFill>
                  <a:srgbClr val="002060"/>
                </a:solidFill>
                <a:latin typeface="Segoe UI "/>
              </a:rPr>
              <a:t>authentic</a:t>
            </a:r>
            <a:r>
              <a:rPr lang="en-US" sz="2600">
                <a:solidFill>
                  <a:srgbClr val="002060"/>
                </a:solidFill>
                <a:latin typeface="Segoe UI "/>
              </a:rPr>
              <a:t>, the principal </a:t>
            </a:r>
            <a:r>
              <a:rPr lang="en-US" sz="2600" i="1">
                <a:solidFill>
                  <a:srgbClr val="002060"/>
                </a:solidFill>
                <a:latin typeface="Segoe UI "/>
              </a:rPr>
              <a:t>or</a:t>
            </a:r>
            <a:r>
              <a:rPr lang="en-US" sz="2600">
                <a:solidFill>
                  <a:srgbClr val="002060"/>
                </a:solidFill>
                <a:latin typeface="Segoe UI "/>
              </a:rPr>
              <a:t> designee should: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rgbClr val="002060"/>
                </a:solidFill>
                <a:latin typeface="Segoe UI "/>
              </a:rPr>
              <a:t>Reviews dates and brief descriptions on the data chart.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rgbClr val="002060"/>
                </a:solidFill>
                <a:latin typeface="Segoe UI "/>
              </a:rPr>
              <a:t>Do the activities address the measurable outcome?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rgbClr val="002060"/>
                </a:solidFill>
                <a:latin typeface="Segoe UI "/>
              </a:rPr>
              <a:t>No classroom activities should be dated on non-school days.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2060"/>
                </a:solidFill>
                <a:latin typeface="Segoe UI "/>
              </a:rPr>
              <a:t>Send reminder of deadlines to ensure completion by the submission date.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2060"/>
                </a:solidFill>
                <a:latin typeface="Segoe UI "/>
              </a:rPr>
              <a:t>Verification form is </a:t>
            </a:r>
            <a:r>
              <a:rPr lang="en-US" i="1" u="sng">
                <a:solidFill>
                  <a:srgbClr val="002060"/>
                </a:solidFill>
                <a:latin typeface="Segoe UI "/>
              </a:rPr>
              <a:t>not</a:t>
            </a:r>
            <a:r>
              <a:rPr lang="en-US">
                <a:solidFill>
                  <a:srgbClr val="002060"/>
                </a:solidFill>
                <a:latin typeface="Segoe UI "/>
              </a:rPr>
              <a:t> a consent form, it is an opportunity for parents to review their child’s work.</a:t>
            </a:r>
          </a:p>
          <a:p>
            <a:endParaRPr lang="en-US">
              <a:latin typeface="Segoe UI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5FF43-1822-2901-64D0-AE140577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197031"/>
            <a:ext cx="10066778" cy="1042852"/>
          </a:xfrm>
        </p:spPr>
        <p:txBody>
          <a:bodyPr/>
          <a:lstStyle/>
          <a:p>
            <a:r>
              <a:rPr lang="en-US">
                <a:latin typeface="Segoe UI "/>
              </a:rPr>
              <a:t>Assist Educators Conduct the MCAS-Alt</a:t>
            </a:r>
          </a:p>
        </p:txBody>
      </p:sp>
    </p:spTree>
    <p:extLst>
      <p:ext uri="{BB962C8B-B14F-4D97-AF65-F5344CB8AC3E}">
        <p14:creationId xmlns:p14="http://schemas.microsoft.com/office/powerpoint/2010/main" val="206326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9F2CC0D-6556-8FBD-30A0-D717834BD88A}"/>
              </a:ext>
            </a:extLst>
          </p:cNvPr>
          <p:cNvSpPr txBox="1"/>
          <p:nvPr/>
        </p:nvSpPr>
        <p:spPr>
          <a:xfrm>
            <a:off x="2183535" y="1800225"/>
            <a:ext cx="10008465" cy="140363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en-US" altLang="zh-CN" sz="4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</a:rPr>
              <a:t>Every Student Succeeds Act (ESSA) 1% Cap on MCAS-Alt Participation</a:t>
            </a:r>
          </a:p>
          <a:p>
            <a:endParaRPr lang="en-US" altLang="zh-CN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3DF2F-D71B-2767-FC81-5B69AD22A8F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092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F0669A-46CF-AC6A-BB54-0AD9A76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616364"/>
            <a:ext cx="10688452" cy="4854105"/>
          </a:xfrm>
        </p:spPr>
        <p:txBody>
          <a:bodyPr>
            <a:noAutofit/>
          </a:bodyPr>
          <a:lstStyle/>
          <a:p>
            <a:pPr marL="2286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 pitchFamily="34" charset="0"/>
                <a:cs typeface="Tahoma" pitchFamily="34" charset="0"/>
              </a:rPr>
              <a:t>MA must apply for 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 pitchFamily="34" charset="0"/>
                <a:cs typeface="Tahoma" pitchFamily="34" charset="0"/>
              </a:rPr>
              <a:t>one-year waiver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 pitchFamily="34" charset="0"/>
                <a:cs typeface="Tahoma" pitchFamily="34" charset="0"/>
              </a:rPr>
              <a:t>of the cap, each year that we are over 1%</a:t>
            </a:r>
            <a:r>
              <a:rPr lang="en-US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.  </a:t>
            </a:r>
          </a:p>
          <a:p>
            <a:pPr marL="2286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The US DOE may grant waivers for states that have at least: </a:t>
            </a:r>
          </a:p>
          <a:p>
            <a:pPr marL="685800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defRPr/>
            </a:pPr>
            <a:r>
              <a:rPr lang="en-US" sz="2400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95% participation of students tested in each subject, </a:t>
            </a:r>
          </a:p>
          <a:p>
            <a:pPr marL="685800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 pitchFamily="34" charset="0"/>
                <a:cs typeface="Tahoma" pitchFamily="34" charset="0"/>
              </a:rPr>
              <a:t>progress in lowering the number</a:t>
            </a:r>
            <a:r>
              <a:rPr lang="en-US" sz="2400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; 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"/>
              <a:ea typeface="Tahoma" pitchFamily="34" charset="0"/>
              <a:cs typeface="Tahoma" pitchFamily="34" charset="0"/>
            </a:endParaRPr>
          </a:p>
          <a:p>
            <a:pPr marL="685800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defRPr/>
            </a:pPr>
            <a:r>
              <a:rPr lang="en-US" sz="2400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assist districts that are consistently over the 1%.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Each year is an opportunity to </a:t>
            </a:r>
            <a:r>
              <a:rPr lang="en-US" b="1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revisit</a:t>
            </a:r>
            <a:r>
              <a:rPr lang="en-US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 and </a:t>
            </a:r>
            <a:r>
              <a:rPr lang="en-US" b="1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refine</a:t>
            </a:r>
            <a:r>
              <a:rPr lang="en-US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 our decision-making on which students take the alternate assessments.</a:t>
            </a:r>
          </a:p>
          <a:p>
            <a:pPr marL="685800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defRPr/>
            </a:pPr>
            <a:r>
              <a:rPr lang="en-US" sz="2400" dirty="0">
                <a:solidFill>
                  <a:srgbClr val="002060"/>
                </a:solidFill>
                <a:latin typeface="Segoe UI "/>
                <a:ea typeface="Tahoma" pitchFamily="34" charset="0"/>
                <a:cs typeface="Tahoma" pitchFamily="34" charset="0"/>
              </a:rPr>
              <a:t>Are IEP teams making defensible decisions and the least dangerous assumption for each student?</a:t>
            </a:r>
          </a:p>
          <a:p>
            <a:pPr marL="685800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8526"/>
              </a:buClr>
              <a:defRPr/>
            </a:pPr>
            <a:r>
              <a:rPr lang="en-US" sz="2400" dirty="0">
                <a:solidFill>
                  <a:srgbClr val="002060"/>
                </a:solidFill>
                <a:latin typeface="Segoe UI "/>
              </a:rPr>
              <a:t>Students who continue to take the alternate assessment based on alternate academic achievement standards </a:t>
            </a:r>
            <a:r>
              <a:rPr lang="en-US" sz="2400" u="sng" dirty="0">
                <a:solidFill>
                  <a:srgbClr val="002060"/>
                </a:solidFill>
                <a:latin typeface="Segoe UI "/>
              </a:rPr>
              <a:t>will not </a:t>
            </a:r>
            <a:r>
              <a:rPr lang="en-US" sz="2400" dirty="0">
                <a:solidFill>
                  <a:srgbClr val="002060"/>
                </a:solidFill>
                <a:latin typeface="Segoe UI "/>
              </a:rPr>
              <a:t>earn a diploma.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37E9E-09E0-9391-A9D3-570AD76D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7" y="0"/>
            <a:ext cx="10938164" cy="1616364"/>
          </a:xfrm>
        </p:spPr>
        <p:txBody>
          <a:bodyPr>
            <a:normAutofit fontScale="90000"/>
          </a:bodyPr>
          <a:lstStyle/>
          <a:p>
            <a:br>
              <a:rPr lang="en-US" sz="3600">
                <a:latin typeface="Segoe UI Semibold" panose="020B0702040204020203" pitchFamily="34" charset="0"/>
                <a:ea typeface="Tahoma" pitchFamily="34" charset="0"/>
                <a:cs typeface="Segoe UI Semibold" panose="020B0702040204020203" pitchFamily="34" charset="0"/>
              </a:rPr>
            </a:br>
            <a:r>
              <a:rPr lang="en-US" sz="4000">
                <a:latin typeface="Segoe UI "/>
                <a:ea typeface="Tahoma" pitchFamily="34" charset="0"/>
                <a:cs typeface="Segoe UI Semibold" panose="020B0702040204020203" pitchFamily="34" charset="0"/>
              </a:rPr>
              <a:t>ESSA imposes a </a:t>
            </a:r>
            <a:r>
              <a:rPr lang="en-US" sz="4000" u="sng">
                <a:latin typeface="Segoe UI "/>
                <a:ea typeface="Tahoma" pitchFamily="34" charset="0"/>
                <a:cs typeface="Segoe UI Semibold" panose="020B0702040204020203" pitchFamily="34" charset="0"/>
              </a:rPr>
              <a:t>Statewide</a:t>
            </a:r>
            <a:r>
              <a:rPr lang="en-US" sz="4000">
                <a:latin typeface="Segoe UI "/>
                <a:ea typeface="Tahoma" pitchFamily="34" charset="0"/>
                <a:cs typeface="Segoe UI Semibold" panose="020B0702040204020203" pitchFamily="34" charset="0"/>
              </a:rPr>
              <a:t> cap of 1% of all tested students on those who can take the MCAS-Alt. </a:t>
            </a:r>
            <a:br>
              <a:rPr lang="en-US" sz="4000">
                <a:latin typeface="Segoe UI Semibold" panose="020B0702040204020203" pitchFamily="34" charset="0"/>
                <a:ea typeface="Tahoma" pitchFamily="34" charset="0"/>
                <a:cs typeface="Segoe UI Semibold" panose="020B0702040204020203" pitchFamily="34" charset="0"/>
              </a:rPr>
            </a:br>
            <a:endParaRPr lang="en-US" sz="4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9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9AAF0-5301-DBE3-A0DB-A4BD687C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17" y="284117"/>
            <a:ext cx="10212514" cy="104285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Segoe UI "/>
                <a:cs typeface="Segoe UI Semibold" panose="020B0702040204020203" pitchFamily="34" charset="0"/>
              </a:rPr>
              <a:t>Resources to Help Districts Meet the </a:t>
            </a:r>
            <a:br>
              <a:rPr lang="en-US">
                <a:latin typeface="Segoe UI "/>
                <a:cs typeface="Segoe UI Semibold" panose="020B0702040204020203" pitchFamily="34" charset="0"/>
              </a:rPr>
            </a:br>
            <a:r>
              <a:rPr lang="en-US">
                <a:latin typeface="Segoe UI "/>
                <a:cs typeface="Segoe UI Semibold" panose="020B0702040204020203" pitchFamily="34" charset="0"/>
              </a:rPr>
              <a:t>ESSA 1%  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20CD0D-8B08-4D60-B01A-44FAE5467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30"/>
            <a:ext cx="10515600" cy="448491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Decision-making Guidelines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Alternate Assessment Participation Tool </a:t>
            </a: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uploaded for each student participating in the MCAS-Alt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Sample Parent Notification Letter</a:t>
            </a: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 for students participating in the MCAS-Alt</a:t>
            </a:r>
          </a:p>
          <a:p>
            <a:pPr marL="749300" lvl="2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Written </a:t>
            </a: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notification</a:t>
            </a: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 of parents </a:t>
            </a: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is required</a:t>
            </a: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!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District Data</a:t>
            </a: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 on percent taking MCAS-Alt at elementary, middle, and secondary levels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Training presentation </a:t>
            </a: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for IEP teams on meeting ESSA provisions.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Annual district training </a:t>
            </a:r>
            <a:r>
              <a:rPr lang="en-US" sz="2200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for teams is </a:t>
            </a:r>
            <a:r>
              <a:rPr lang="en-US" sz="2200" b="1" dirty="0">
                <a:solidFill>
                  <a:srgbClr val="002060"/>
                </a:solidFill>
                <a:latin typeface="Segoe UI "/>
                <a:cs typeface="Segoe UI Semilight" panose="020B0402040204020203" pitchFamily="34" charset="0"/>
              </a:rPr>
              <a:t>required</a:t>
            </a:r>
            <a:endParaRPr lang="en-US" sz="2200" dirty="0">
              <a:solidFill>
                <a:srgbClr val="002060"/>
              </a:solidFill>
              <a:latin typeface="Segoe UI 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9F2CC0D-6556-8FBD-30A0-D717834BD88A}"/>
              </a:ext>
            </a:extLst>
          </p:cNvPr>
          <p:cNvSpPr txBox="1"/>
          <p:nvPr/>
        </p:nvSpPr>
        <p:spPr>
          <a:xfrm>
            <a:off x="2038349" y="1800225"/>
            <a:ext cx="10014857" cy="15465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Grade-level and Competency Portfolios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3DF2F-D71B-2767-FC81-5B69AD22A8F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430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0128AAED-6175-EB97-C51D-25824C1BEF42}"/>
              </a:ext>
            </a:extLst>
          </p:cNvPr>
          <p:cNvSpPr txBox="1"/>
          <p:nvPr/>
        </p:nvSpPr>
        <p:spPr>
          <a:xfrm>
            <a:off x="1" y="2783339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002060"/>
                </a:solidFill>
                <a:latin typeface="Segoe UI "/>
                <a:ea typeface="Segoe UI Black" panose="020B0A02040204020203" pitchFamily="34" charset="0"/>
                <a:cs typeface="Segoe SemiBold" panose="020B0703040204020203" pitchFamily="34" charset="0"/>
              </a:rPr>
              <a:t>TOPICS</a:t>
            </a:r>
            <a:endParaRPr lang="zh-CN" altLang="en-US" sz="3200">
              <a:solidFill>
                <a:srgbClr val="002060"/>
              </a:solidFill>
              <a:latin typeface="Segoe UI "/>
              <a:cs typeface="Segoe SemiBold" panose="020B0703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031301-E8D5-F351-2491-D9AD10209EFC}"/>
              </a:ext>
            </a:extLst>
          </p:cNvPr>
          <p:cNvGrpSpPr>
            <a:grpSpLocks/>
          </p:cNvGrpSpPr>
          <p:nvPr/>
        </p:nvGrpSpPr>
        <p:grpSpPr>
          <a:xfrm>
            <a:off x="2977477" y="348917"/>
            <a:ext cx="7981411" cy="642828"/>
            <a:chOff x="3061062" y="3110799"/>
            <a:chExt cx="8839201" cy="809459"/>
          </a:xfrm>
        </p:grpSpPr>
        <p:sp>
          <p:nvSpPr>
            <p:cNvPr id="4" name="矩形 11">
              <a:extLst>
                <a:ext uri="{FF2B5EF4-FFF2-40B4-BE49-F238E27FC236}">
                  <a16:creationId xmlns:a16="http://schemas.microsoft.com/office/drawing/2014/main" id="{F3F71AB9-2A1C-9C9F-A6D3-E54D29A9729A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1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5" name="文本框 12">
              <a:extLst>
                <a:ext uri="{FF2B5EF4-FFF2-40B4-BE49-F238E27FC236}">
                  <a16:creationId xmlns:a16="http://schemas.microsoft.com/office/drawing/2014/main" id="{DFB6C7F4-213B-EE10-1ED3-FEA183CF6378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Segoe UI "/>
                </a:rPr>
                <a:t>Important Dates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D1AFB-1708-3AE5-02C9-018945A5BAA1}"/>
              </a:ext>
            </a:extLst>
          </p:cNvPr>
          <p:cNvGrpSpPr>
            <a:grpSpLocks/>
          </p:cNvGrpSpPr>
          <p:nvPr/>
        </p:nvGrpSpPr>
        <p:grpSpPr>
          <a:xfrm>
            <a:off x="2997698" y="5793469"/>
            <a:ext cx="8392184" cy="649913"/>
            <a:chOff x="3063333" y="5566136"/>
            <a:chExt cx="8839202" cy="809459"/>
          </a:xfrm>
        </p:grpSpPr>
        <p:sp>
          <p:nvSpPr>
            <p:cNvPr id="7" name="矩形 13">
              <a:extLst>
                <a:ext uri="{FF2B5EF4-FFF2-40B4-BE49-F238E27FC236}">
                  <a16:creationId xmlns:a16="http://schemas.microsoft.com/office/drawing/2014/main" id="{836902C2-83E7-7B0C-892C-A20481EF3032}"/>
                </a:ext>
              </a:extLst>
            </p:cNvPr>
            <p:cNvSpPr/>
            <p:nvPr/>
          </p:nvSpPr>
          <p:spPr>
            <a:xfrm>
              <a:off x="3063333" y="5566136"/>
              <a:ext cx="758483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8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8" name="文本框 14">
              <a:extLst>
                <a:ext uri="{FF2B5EF4-FFF2-40B4-BE49-F238E27FC236}">
                  <a16:creationId xmlns:a16="http://schemas.microsoft.com/office/drawing/2014/main" id="{4AE1F678-7FD7-DC59-69D2-1371068B6431}"/>
                </a:ext>
              </a:extLst>
            </p:cNvPr>
            <p:cNvSpPr txBox="1"/>
            <p:nvPr/>
          </p:nvSpPr>
          <p:spPr>
            <a:xfrm>
              <a:off x="3921125" y="5591529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Segoe UI "/>
                </a:rPr>
                <a:t>Resources and Contacts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5223E-F524-A091-149C-86151CE54CF4}"/>
              </a:ext>
            </a:extLst>
          </p:cNvPr>
          <p:cNvGrpSpPr>
            <a:grpSpLocks/>
          </p:cNvGrpSpPr>
          <p:nvPr/>
        </p:nvGrpSpPr>
        <p:grpSpPr>
          <a:xfrm>
            <a:off x="2984976" y="5004070"/>
            <a:ext cx="8798320" cy="652170"/>
            <a:chOff x="3047409" y="180636"/>
            <a:chExt cx="9443800" cy="817606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07BA37C7-F04D-70E1-6879-D9563E27FD06}"/>
                </a:ext>
              </a:extLst>
            </p:cNvPr>
            <p:cNvSpPr/>
            <p:nvPr/>
          </p:nvSpPr>
          <p:spPr>
            <a:xfrm>
              <a:off x="3047409" y="180636"/>
              <a:ext cx="772956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7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8">
              <a:extLst>
                <a:ext uri="{FF2B5EF4-FFF2-40B4-BE49-F238E27FC236}">
                  <a16:creationId xmlns:a16="http://schemas.microsoft.com/office/drawing/2014/main" id="{FDF7C8F0-C3FE-2F28-7CD4-E7F724878A0E}"/>
                </a:ext>
              </a:extLst>
            </p:cNvPr>
            <p:cNvSpPr txBox="1"/>
            <p:nvPr/>
          </p:nvSpPr>
          <p:spPr>
            <a:xfrm>
              <a:off x="3854630" y="188784"/>
              <a:ext cx="8636579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Segoe UI "/>
                </a:rPr>
                <a:t>Locate/Interpret MCAS-Alt Feedback Forms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4F0CBA-C7B9-FBF9-521C-D968BBCDD171}"/>
              </a:ext>
            </a:extLst>
          </p:cNvPr>
          <p:cNvGrpSpPr>
            <a:grpSpLocks/>
          </p:cNvGrpSpPr>
          <p:nvPr/>
        </p:nvGrpSpPr>
        <p:grpSpPr>
          <a:xfrm>
            <a:off x="2977477" y="1131817"/>
            <a:ext cx="7981411" cy="642828"/>
            <a:chOff x="3061062" y="3110799"/>
            <a:chExt cx="8839201" cy="809459"/>
          </a:xfrm>
        </p:grpSpPr>
        <p:sp>
          <p:nvSpPr>
            <p:cNvPr id="13" name="矩形 11">
              <a:extLst>
                <a:ext uri="{FF2B5EF4-FFF2-40B4-BE49-F238E27FC236}">
                  <a16:creationId xmlns:a16="http://schemas.microsoft.com/office/drawing/2014/main" id="{A62C24DE-F8EB-8A5B-B3B0-ECA11AFAC037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2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AEDEFBDC-3E3C-CDBA-D0D0-25AA025BCE9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Segoe UI "/>
                </a:rPr>
                <a:t>Criteria/Guidelines for Assessment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0D2DBD-1789-0CB3-2859-DEFFBD73736C}"/>
              </a:ext>
            </a:extLst>
          </p:cNvPr>
          <p:cNvGrpSpPr>
            <a:grpSpLocks/>
          </p:cNvGrpSpPr>
          <p:nvPr/>
        </p:nvGrpSpPr>
        <p:grpSpPr>
          <a:xfrm>
            <a:off x="2977477" y="1905375"/>
            <a:ext cx="7981411" cy="642828"/>
            <a:chOff x="3061062" y="3110799"/>
            <a:chExt cx="8839201" cy="809459"/>
          </a:xfrm>
        </p:grpSpPr>
        <p:sp>
          <p:nvSpPr>
            <p:cNvPr id="16" name="矩形 11">
              <a:extLst>
                <a:ext uri="{FF2B5EF4-FFF2-40B4-BE49-F238E27FC236}">
                  <a16:creationId xmlns:a16="http://schemas.microsoft.com/office/drawing/2014/main" id="{675786FD-9E43-A0FD-2B1B-53116F231357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3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5EC6CBDB-0C54-DE33-FF45-C72AA9F306B4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Segoe UI "/>
                </a:rPr>
                <a:t>MCAS-Alt Statewide Results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05A84-D4D0-92AF-7812-38056D720065}"/>
              </a:ext>
            </a:extLst>
          </p:cNvPr>
          <p:cNvGrpSpPr>
            <a:grpSpLocks/>
          </p:cNvGrpSpPr>
          <p:nvPr/>
        </p:nvGrpSpPr>
        <p:grpSpPr>
          <a:xfrm>
            <a:off x="2977478" y="2688999"/>
            <a:ext cx="8805818" cy="651444"/>
            <a:chOff x="3061063" y="3110799"/>
            <a:chExt cx="8771190" cy="820309"/>
          </a:xfrm>
        </p:grpSpPr>
        <p:sp>
          <p:nvSpPr>
            <p:cNvPr id="19" name="矩形 11">
              <a:extLst>
                <a:ext uri="{FF2B5EF4-FFF2-40B4-BE49-F238E27FC236}">
                  <a16:creationId xmlns:a16="http://schemas.microsoft.com/office/drawing/2014/main" id="{3FC316DA-1469-C8EC-2E39-F866F86E804C}"/>
                </a:ext>
              </a:extLst>
            </p:cNvPr>
            <p:cNvSpPr/>
            <p:nvPr/>
          </p:nvSpPr>
          <p:spPr>
            <a:xfrm>
              <a:off x="3061063" y="3110799"/>
              <a:ext cx="712933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4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7D1BA8D7-3A2C-479A-30C6-83EBD1C3FC24}"/>
                </a:ext>
              </a:extLst>
            </p:cNvPr>
            <p:cNvSpPr txBox="1"/>
            <p:nvPr/>
          </p:nvSpPr>
          <p:spPr>
            <a:xfrm>
              <a:off x="3773996" y="3121650"/>
              <a:ext cx="8058257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Segoe UI "/>
                </a:rPr>
                <a:t>Supporting Teachers/Monitoring Progress</a:t>
              </a:r>
              <a:endParaRPr lang="zh-CN" altLang="en-US" sz="24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B61D21-5EBC-DD63-EC89-E38E9718E19E}"/>
              </a:ext>
            </a:extLst>
          </p:cNvPr>
          <p:cNvGrpSpPr>
            <a:grpSpLocks/>
          </p:cNvGrpSpPr>
          <p:nvPr/>
        </p:nvGrpSpPr>
        <p:grpSpPr>
          <a:xfrm>
            <a:off x="2977477" y="3444769"/>
            <a:ext cx="8874096" cy="642828"/>
            <a:chOff x="3061063" y="3110799"/>
            <a:chExt cx="8839200" cy="809459"/>
          </a:xfrm>
        </p:grpSpPr>
        <p:sp>
          <p:nvSpPr>
            <p:cNvPr id="22" name="矩形 11">
              <a:extLst>
                <a:ext uri="{FF2B5EF4-FFF2-40B4-BE49-F238E27FC236}">
                  <a16:creationId xmlns:a16="http://schemas.microsoft.com/office/drawing/2014/main" id="{32BCE330-E872-116B-F2EB-2B0958AC7C8C}"/>
                </a:ext>
              </a:extLst>
            </p:cNvPr>
            <p:cNvSpPr/>
            <p:nvPr/>
          </p:nvSpPr>
          <p:spPr>
            <a:xfrm>
              <a:off x="3061063" y="3110799"/>
              <a:ext cx="717292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5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184380D3-9ED7-27C9-FCE8-C0ED2C9CBF19}"/>
                </a:ext>
              </a:extLst>
            </p:cNvPr>
            <p:cNvSpPr txBox="1"/>
            <p:nvPr/>
          </p:nvSpPr>
          <p:spPr>
            <a:xfrm>
              <a:off x="3842006" y="3110799"/>
              <a:ext cx="8058257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endParaRPr lang="zh-CN" altLang="en-US" sz="24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4D67E1-2801-5BF5-9981-A5E1E3ACE36C}"/>
              </a:ext>
            </a:extLst>
          </p:cNvPr>
          <p:cNvGrpSpPr>
            <a:grpSpLocks/>
          </p:cNvGrpSpPr>
          <p:nvPr/>
        </p:nvGrpSpPr>
        <p:grpSpPr>
          <a:xfrm>
            <a:off x="2977478" y="4230512"/>
            <a:ext cx="8874095" cy="836192"/>
            <a:chOff x="3061063" y="3110799"/>
            <a:chExt cx="8839199" cy="1052946"/>
          </a:xfrm>
        </p:grpSpPr>
        <p:sp>
          <p:nvSpPr>
            <p:cNvPr id="25" name="矩形 11">
              <a:extLst>
                <a:ext uri="{FF2B5EF4-FFF2-40B4-BE49-F238E27FC236}">
                  <a16:creationId xmlns:a16="http://schemas.microsoft.com/office/drawing/2014/main" id="{279D90B8-D7D5-C09D-BC04-8F48B68FBE13}"/>
                </a:ext>
              </a:extLst>
            </p:cNvPr>
            <p:cNvSpPr/>
            <p:nvPr/>
          </p:nvSpPr>
          <p:spPr>
            <a:xfrm>
              <a:off x="3061063" y="3110799"/>
              <a:ext cx="724762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Segoe UI "/>
                  <a:cs typeface="Segoe SemiBold" panose="020B0703040204020203" pitchFamily="34" charset="0"/>
                </a:rPr>
                <a:t>6</a:t>
              </a:r>
              <a:endParaRPr lang="zh-CN" altLang="en-US" sz="3200">
                <a:latin typeface="Segoe UI "/>
                <a:cs typeface="Segoe SemiBold" panose="020B0703040204020203" pitchFamily="34" charset="0"/>
              </a:endParaRPr>
            </a:p>
          </p:txBody>
        </p:sp>
        <p:sp>
          <p:nvSpPr>
            <p:cNvPr id="26" name="文本框 12">
              <a:extLst>
                <a:ext uri="{FF2B5EF4-FFF2-40B4-BE49-F238E27FC236}">
                  <a16:creationId xmlns:a16="http://schemas.microsoft.com/office/drawing/2014/main" id="{B021A09E-0E39-7448-0BF0-D6F320CBFD97}"/>
                </a:ext>
              </a:extLst>
            </p:cNvPr>
            <p:cNvSpPr txBox="1"/>
            <p:nvPr/>
          </p:nvSpPr>
          <p:spPr>
            <a:xfrm>
              <a:off x="3842005" y="3354287"/>
              <a:ext cx="8058257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endParaRPr lang="en-US" altLang="zh-CN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Segoe UI "/>
                </a:rPr>
                <a:t>Grade-Level and Competency Portfolios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  <a:p>
              <a:endParaRPr lang="en-US" altLang="zh-CN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  <a:p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Segoe UI 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62F125-7B4C-D02D-97DB-75A046A937EA}"/>
              </a:ext>
            </a:extLst>
          </p:cNvPr>
          <p:cNvSpPr txBox="1"/>
          <p:nvPr/>
        </p:nvSpPr>
        <p:spPr>
          <a:xfrm>
            <a:off x="3761503" y="3473794"/>
            <a:ext cx="6651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Segoe UI "/>
                <a:ea typeface="Segoe UI Black" panose="020B0A02040204020203" pitchFamily="34" charset="0"/>
              </a:rPr>
              <a:t>ESSA 1% Cap Update</a:t>
            </a:r>
            <a:endParaRPr lang="zh-CN" altLang="en-US" sz="3200">
              <a:solidFill>
                <a:schemeClr val="accent1">
                  <a:lumMod val="50000"/>
                </a:schemeClr>
              </a:solidFill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65263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29784"/>
            <a:ext cx="10744200" cy="4863090"/>
          </a:xfrm>
        </p:spPr>
        <p:txBody>
          <a:bodyPr>
            <a:noAutofit/>
          </a:bodyPr>
          <a:lstStyle/>
          <a:p>
            <a:pPr indent="9525">
              <a:lnSpc>
                <a:spcPct val="110000"/>
              </a:lnSpc>
              <a:spcAft>
                <a:spcPts val="1200"/>
              </a:spcAft>
              <a:buSzPct val="100000"/>
              <a:buNone/>
            </a:pPr>
            <a:r>
              <a:rPr lang="en-US" sz="2800" dirty="0">
                <a:solidFill>
                  <a:srgbClr val="002060"/>
                </a:solidFill>
              </a:rPr>
              <a:t>A student with a significant disability can submit a </a:t>
            </a:r>
            <a:r>
              <a:rPr lang="en-US" sz="2800" b="1" dirty="0">
                <a:solidFill>
                  <a:srgbClr val="002060"/>
                </a:solidFill>
              </a:rPr>
              <a:t>grade-level</a:t>
            </a:r>
            <a:r>
              <a:rPr lang="en-US" sz="2800" dirty="0">
                <a:solidFill>
                  <a:srgbClr val="002060"/>
                </a:solidFill>
              </a:rPr>
              <a:t> or </a:t>
            </a:r>
            <a:r>
              <a:rPr lang="en-US" sz="2800" b="1" dirty="0">
                <a:solidFill>
                  <a:srgbClr val="002060"/>
                </a:solidFill>
              </a:rPr>
              <a:t>competency</a:t>
            </a:r>
            <a:r>
              <a:rPr lang="en-US" sz="2800" dirty="0">
                <a:solidFill>
                  <a:srgbClr val="002060"/>
                </a:solidFill>
              </a:rPr>
              <a:t> portfolio if they:</a:t>
            </a:r>
          </a:p>
          <a:p>
            <a:pPr marL="749300" lvl="2">
              <a:lnSpc>
                <a:spcPct val="11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</a:rPr>
              <a:t>perform classroom work </a:t>
            </a:r>
            <a:r>
              <a:rPr lang="en-US" sz="2800" b="1" dirty="0">
                <a:solidFill>
                  <a:srgbClr val="002060"/>
                </a:solidFill>
              </a:rPr>
              <a:t>at or near grade level;</a:t>
            </a:r>
          </a:p>
          <a:p>
            <a:pPr marL="749300" lvl="2">
              <a:lnSpc>
                <a:spcPct val="11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</a:rPr>
              <a:t>cannot demonstrate knowledge and skills on the MCAS test in that grade and subject; </a:t>
            </a:r>
            <a:r>
              <a:rPr lang="en-US" sz="2800" b="1" dirty="0">
                <a:solidFill>
                  <a:srgbClr val="002060"/>
                </a:solidFill>
              </a:rPr>
              <a:t>and</a:t>
            </a:r>
          </a:p>
          <a:p>
            <a:pPr marL="749300" lvl="2">
              <a:lnSpc>
                <a:spcPct val="11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</a:rPr>
              <a:t>is attempting to earn an equivalent score to a student who takes the test.</a:t>
            </a:r>
          </a:p>
          <a:p>
            <a:pPr marL="749300" lvl="2">
              <a:lnSpc>
                <a:spcPct val="11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</a:rPr>
              <a:t>See </a:t>
            </a:r>
            <a:r>
              <a:rPr lang="en-US" sz="2800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Grade-Level and Competency Portfolio Manual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or visit DESE website for portfolio requirements.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"/>
              </a:rPr>
              <a:t>Who Should Compile a Grade-level or Competency Portfolio?</a:t>
            </a:r>
          </a:p>
        </p:txBody>
      </p:sp>
    </p:spTree>
    <p:extLst>
      <p:ext uri="{BB962C8B-B14F-4D97-AF65-F5344CB8AC3E}">
        <p14:creationId xmlns:p14="http://schemas.microsoft.com/office/powerpoint/2010/main" val="3650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9AAF0-5301-DBE3-A0DB-A4BD687C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138545"/>
            <a:ext cx="10670309" cy="126943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Segoe UI "/>
                <a:cs typeface="Segoe UI Semibold" panose="020B0702040204020203" pitchFamily="34" charset="0"/>
              </a:rPr>
              <a:t>Students may be well-suited for a grade-level or competency portfolio if…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415DAB-7A52-AD14-70DE-B31EA4BB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579562"/>
            <a:ext cx="10670309" cy="4913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Segoe UI "/>
              </a:rPr>
              <a:t>…</a:t>
            </a:r>
            <a:r>
              <a:rPr lang="en-US" sz="3000" dirty="0">
                <a:solidFill>
                  <a:srgbClr val="002060"/>
                </a:solidFill>
                <a:latin typeface="Segoe UI "/>
              </a:rPr>
              <a:t>a student produces grade-level work in the classroom, but cannot demonstrate knowledge and skills on the MCAS test due to</a:t>
            </a:r>
            <a:r>
              <a:rPr lang="en-US" dirty="0">
                <a:solidFill>
                  <a:srgbClr val="002060"/>
                </a:solidFill>
                <a:latin typeface="Segoe UI "/>
              </a:rPr>
              <a:t>: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Segoe UI "/>
              </a:rPr>
              <a:t>a significant </a:t>
            </a:r>
            <a:r>
              <a:rPr lang="en-US" b="1" dirty="0">
                <a:solidFill>
                  <a:srgbClr val="002060"/>
                </a:solidFill>
                <a:latin typeface="Segoe UI "/>
              </a:rPr>
              <a:t>emotional, behavioral, or other disability </a:t>
            </a:r>
            <a:r>
              <a:rPr lang="en-US" dirty="0">
                <a:solidFill>
                  <a:srgbClr val="002060"/>
                </a:solidFill>
                <a:latin typeface="Segoe UI "/>
              </a:rPr>
              <a:t>and is </a:t>
            </a:r>
            <a:r>
              <a:rPr lang="en-US" u="sng" dirty="0">
                <a:solidFill>
                  <a:srgbClr val="002060"/>
                </a:solidFill>
                <a:latin typeface="Segoe UI "/>
              </a:rPr>
              <a:t>unable to maintain concentration</a:t>
            </a:r>
            <a:r>
              <a:rPr lang="en-US" dirty="0">
                <a:solidFill>
                  <a:srgbClr val="002060"/>
                </a:solidFill>
                <a:latin typeface="Segoe UI "/>
              </a:rPr>
              <a:t> to participate in standardized testing, even with accommodations; 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Segoe UI "/>
              </a:rPr>
              <a:t>a significant </a:t>
            </a:r>
            <a:r>
              <a:rPr lang="en-US" b="1" dirty="0">
                <a:solidFill>
                  <a:srgbClr val="002060"/>
                </a:solidFill>
                <a:latin typeface="Segoe UI "/>
              </a:rPr>
              <a:t>health-related disability, neurological disorder, or other complex disability </a:t>
            </a:r>
            <a:r>
              <a:rPr lang="en-US" dirty="0">
                <a:solidFill>
                  <a:srgbClr val="002060"/>
                </a:solidFill>
                <a:latin typeface="Segoe UI "/>
              </a:rPr>
              <a:t>and is </a:t>
            </a:r>
            <a:r>
              <a:rPr lang="en-US" u="sng" dirty="0">
                <a:solidFill>
                  <a:srgbClr val="002060"/>
                </a:solidFill>
                <a:latin typeface="Segoe UI "/>
              </a:rPr>
              <a:t>unable to meet the demands of a prolonged test administration</a:t>
            </a:r>
            <a:r>
              <a:rPr lang="en-US" dirty="0">
                <a:solidFill>
                  <a:srgbClr val="002060"/>
                </a:solidFill>
                <a:latin typeface="Segoe UI "/>
              </a:rPr>
              <a:t>;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Segoe UI "/>
              </a:rPr>
              <a:t>a significant </a:t>
            </a:r>
            <a:r>
              <a:rPr lang="en-US" b="1" dirty="0">
                <a:solidFill>
                  <a:srgbClr val="002060"/>
                </a:solidFill>
                <a:latin typeface="Segoe UI "/>
              </a:rPr>
              <a:t>motor, communication, or other disability </a:t>
            </a:r>
            <a:r>
              <a:rPr lang="en-US" dirty="0">
                <a:solidFill>
                  <a:srgbClr val="002060"/>
                </a:solidFill>
                <a:latin typeface="Segoe UI "/>
              </a:rPr>
              <a:t>and </a:t>
            </a:r>
            <a:r>
              <a:rPr lang="en-US" u="sng" dirty="0">
                <a:solidFill>
                  <a:srgbClr val="002060"/>
                </a:solidFill>
                <a:latin typeface="Segoe UI "/>
              </a:rPr>
              <a:t>requires more time than is reasonable or available</a:t>
            </a:r>
            <a:r>
              <a:rPr lang="en-US" dirty="0">
                <a:solidFill>
                  <a:srgbClr val="002060"/>
                </a:solidFill>
                <a:latin typeface="Segoe UI "/>
              </a:rPr>
              <a:t> for testing.</a:t>
            </a:r>
          </a:p>
        </p:txBody>
      </p:sp>
    </p:spTree>
    <p:extLst>
      <p:ext uri="{BB962C8B-B14F-4D97-AF65-F5344CB8AC3E}">
        <p14:creationId xmlns:p14="http://schemas.microsoft.com/office/powerpoint/2010/main" val="21905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DDFD9-E408-9FBD-2553-71A5D790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197031"/>
            <a:ext cx="10515600" cy="1135380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Segoe UI "/>
                <a:cs typeface="Segoe UI Semibold" panose="020B0702040204020203" pitchFamily="34" charset="0"/>
              </a:rPr>
              <a:t>How Should High Schools Approach the Task of Compiling a Competency Portfolio?</a:t>
            </a:r>
            <a:endParaRPr lang="en-US">
              <a:latin typeface="Segoe UI "/>
              <a:cs typeface="Segoe UI Semibold" panose="020B07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AD329B-9533-BAE0-4996-0F2A794D9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72" y="1588799"/>
            <a:ext cx="11436927" cy="4895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Determine students for whom a competency portfolio would be appropriate.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Principal and other adults familiar with the student decide whether to pursue this option.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Review submission requirements.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Identify staff who can collaborate (e.g., special educators, content teachers, curriculum coordinators).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Review MA Curriculum Frameworks, portfolio requirements, and portfolio samples posted to </a:t>
            </a:r>
            <a:r>
              <a:rPr lang="en-US" sz="2600">
                <a:solidFill>
                  <a:srgbClr val="002060"/>
                </a:solidFill>
                <a:latin typeface="Segoe UI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MCAS-Alt</a:t>
            </a:r>
            <a:r>
              <a:rPr lang="en-US" sz="2600">
                <a:solidFill>
                  <a:srgbClr val="002060"/>
                </a:solidFill>
                <a:latin typeface="Segoe UI "/>
              </a:rPr>
              <a:t> and </a:t>
            </a:r>
            <a:r>
              <a:rPr lang="en-US" sz="2600">
                <a:solidFill>
                  <a:srgbClr val="002060"/>
                </a:solidFill>
                <a:latin typeface="Segoe UI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Appeals</a:t>
            </a:r>
            <a:r>
              <a:rPr lang="en-US" sz="2600">
                <a:solidFill>
                  <a:srgbClr val="002060"/>
                </a:solidFill>
                <a:latin typeface="Segoe UI "/>
              </a:rPr>
              <a:t> web pages.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Instruct student on the standards required in the portfolio.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Collect samples of student’s work for the portfolio.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>
                <a:solidFill>
                  <a:srgbClr val="002060"/>
                </a:solidFill>
                <a:latin typeface="Segoe UI "/>
              </a:rPr>
              <a:t>Follow submission requirements and deadlines.</a:t>
            </a:r>
          </a:p>
          <a:p>
            <a:endParaRPr lang="en-US"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67610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9AAF0-5301-DBE3-A0DB-A4BD687C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 "/>
                <a:cs typeface="Segoe UI Semibold" panose="020B0702040204020203" pitchFamily="34" charset="0"/>
              </a:rPr>
              <a:t>Also, consider these options for a high school student…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73493B-A25B-00B0-7D91-8F4F9BDA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44073"/>
            <a:ext cx="10769600" cy="47290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Segoe UI "/>
              </a:rPr>
              <a:t>Students who previously took standard MCAS tests should consider taking MCAS </a:t>
            </a:r>
            <a:r>
              <a:rPr lang="en-US" sz="2800" b="1" dirty="0">
                <a:solidFill>
                  <a:srgbClr val="002060"/>
                </a:solidFill>
                <a:latin typeface="Segoe UI "/>
              </a:rPr>
              <a:t>retests</a:t>
            </a:r>
            <a:r>
              <a:rPr lang="en-US" sz="2800" dirty="0">
                <a:solidFill>
                  <a:srgbClr val="002060"/>
                </a:solidFill>
                <a:latin typeface="Segoe UI "/>
              </a:rPr>
              <a:t>, in addition to submitting  a competency portfolio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600" dirty="0">
                <a:solidFill>
                  <a:srgbClr val="002060"/>
                </a:solidFill>
                <a:latin typeface="Segoe UI "/>
              </a:rPr>
              <a:t>Beyond grade 10, a student can submit (or resubmit) a portfolio </a:t>
            </a:r>
            <a:r>
              <a:rPr lang="en-US" sz="2600" u="sng" dirty="0">
                <a:solidFill>
                  <a:srgbClr val="002060"/>
                </a:solidFill>
                <a:latin typeface="Segoe UI "/>
              </a:rPr>
              <a:t>and</a:t>
            </a:r>
            <a:r>
              <a:rPr lang="en-US" sz="2600" dirty="0">
                <a:solidFill>
                  <a:srgbClr val="002060"/>
                </a:solidFill>
                <a:latin typeface="Segoe UI "/>
              </a:rPr>
              <a:t> take the retest.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600" dirty="0">
                <a:solidFill>
                  <a:srgbClr val="002060"/>
                </a:solidFill>
                <a:latin typeface="Segoe UI "/>
              </a:rPr>
              <a:t>Remember: all MCAS participation after grade 10 is optional unless the student is seeking a high school diploma.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Segoe UI "/>
              </a:rPr>
              <a:t>Consider submitting a cohort </a:t>
            </a:r>
            <a:r>
              <a:rPr lang="en-US" sz="2800" b="1" dirty="0">
                <a:solidFill>
                  <a:srgbClr val="002060"/>
                </a:solidFill>
                <a:latin typeface="Segoe UI "/>
              </a:rPr>
              <a:t>MCAS Appeal</a:t>
            </a:r>
            <a:r>
              <a:rPr lang="en-US" sz="2800" dirty="0">
                <a:solidFill>
                  <a:srgbClr val="002060"/>
                </a:solidFill>
                <a:latin typeface="Segoe UI "/>
              </a:rPr>
              <a:t>, if a cohort exists.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002060"/>
                </a:solidFill>
                <a:latin typeface="Segoe UI "/>
              </a:rPr>
              <a:t>Cohort: </a:t>
            </a:r>
            <a:r>
              <a:rPr lang="en-US" sz="2400" dirty="0">
                <a:solidFill>
                  <a:srgbClr val="002060"/>
                </a:solidFill>
                <a:latin typeface="Segoe UI "/>
              </a:rPr>
              <a:t>At least 6 other students at the school who took the same grades 10 and 11 courses as the appellant and scored </a:t>
            </a:r>
            <a:r>
              <a:rPr lang="en-US" sz="2400" i="1" dirty="0">
                <a:solidFill>
                  <a:srgbClr val="002060"/>
                </a:solidFill>
                <a:latin typeface="Segoe UI "/>
              </a:rPr>
              <a:t>Partially Meeting Expectations </a:t>
            </a:r>
            <a:r>
              <a:rPr lang="en-US" sz="2400" dirty="0">
                <a:solidFill>
                  <a:srgbClr val="002060"/>
                </a:solidFill>
                <a:latin typeface="Segoe UI "/>
              </a:rPr>
              <a:t>on the high school MCAS in the subject being appealed.</a:t>
            </a:r>
          </a:p>
        </p:txBody>
      </p:sp>
    </p:spTree>
    <p:extLst>
      <p:ext uri="{BB962C8B-B14F-4D97-AF65-F5344CB8AC3E}">
        <p14:creationId xmlns:p14="http://schemas.microsoft.com/office/powerpoint/2010/main" val="2607777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9F2CC0D-6556-8FBD-30A0-D717834BD88A}"/>
              </a:ext>
            </a:extLst>
          </p:cNvPr>
          <p:cNvSpPr txBox="1"/>
          <p:nvPr/>
        </p:nvSpPr>
        <p:spPr>
          <a:xfrm>
            <a:off x="2183535" y="1800225"/>
            <a:ext cx="10008465" cy="15465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en-US" altLang="zh-CN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How to locate and interpret MCAS-Alt </a:t>
            </a:r>
            <a:r>
              <a:rPr lang="en-US" altLang="zh-CN" sz="4000" dirty="0">
                <a:solidFill>
                  <a:srgbClr val="002060"/>
                </a:solidFill>
              </a:rPr>
              <a:t>Feedback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 Forms</a:t>
            </a:r>
          </a:p>
          <a:p>
            <a:endParaRPr lang="en-US" altLang="zh-C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3DF2F-D71B-2767-FC81-5B69AD22A8F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5935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980F88-6407-3BCE-ABD9-9DB652EB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1" y="5837382"/>
            <a:ext cx="11601641" cy="4229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060"/>
                </a:solidFill>
                <a:latin typeface="Segoe UI "/>
                <a:ea typeface="Times New Roman" panose="02020603050405020304" pitchFamily="18" charset="0"/>
              </a:rPr>
              <a:t>For assistance logging in, see your district or organization </a:t>
            </a:r>
            <a:r>
              <a:rPr lang="en-US" sz="2400" u="sng" dirty="0">
                <a:solidFill>
                  <a:srgbClr val="002060"/>
                </a:solidFill>
                <a:latin typeface="Segoe UI 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Directory Administrator</a:t>
            </a:r>
            <a:r>
              <a:rPr lang="en-US" sz="2400" u="sng" dirty="0">
                <a:solidFill>
                  <a:srgbClr val="0000FF"/>
                </a:solidFill>
                <a:latin typeface="Segoe UI "/>
                <a:ea typeface="Times New Roman" panose="02020603050405020304" pitchFamily="18" charset="0"/>
              </a:rPr>
              <a:t>.</a:t>
            </a:r>
            <a:endParaRPr lang="en-US" sz="2400" dirty="0">
              <a:latin typeface="Segoe UI 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latin typeface="Segoe UI 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B02D91-2925-9A24-C54D-9DF4B6DC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7" y="129309"/>
            <a:ext cx="11517746" cy="1278669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Segoe UI "/>
                <a:ea typeface="Times New Roman" panose="02020603050405020304" pitchFamily="18" charset="0"/>
              </a:rPr>
              <a:t>Viewing and Downloading MCAS-Alt Preliminary Results</a:t>
            </a:r>
            <a:endParaRPr lang="en-US">
              <a:latin typeface="Segoe UI 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FB1618-5ACC-97FE-3482-9CF12D84CC66}"/>
              </a:ext>
            </a:extLst>
          </p:cNvPr>
          <p:cNvSpPr txBox="1">
            <a:spLocks/>
          </p:cNvSpPr>
          <p:nvPr/>
        </p:nvSpPr>
        <p:spPr>
          <a:xfrm>
            <a:off x="239376" y="1611178"/>
            <a:ext cx="11713247" cy="702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2060"/>
                </a:solidFill>
                <a:latin typeface="Segoe UI "/>
                <a:ea typeface="Times New Roman" panose="02020603050405020304" pitchFamily="18" charset="0"/>
              </a:rPr>
              <a:t>To view the MCAS-Alt Feedback Forms (FFs), available in mid-June from the previous spring. Use the password given in January from MCAS.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solidFill>
                <a:srgbClr val="002060"/>
              </a:solidFill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solidFill>
                <a:srgbClr val="002060"/>
              </a:solidFill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solidFill>
                <a:srgbClr val="002060"/>
              </a:solidFill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latin typeface="Segoe UI "/>
              <a:ea typeface="Times New Roman" panose="02020603050405020304" pitchFamily="18" charset="0"/>
            </a:endParaRPr>
          </a:p>
          <a:p>
            <a:endParaRPr lang="en-US" dirty="0">
              <a:latin typeface="Segoe UI 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E5646-D70C-F83C-153A-D4F21B5CA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5" y="2597292"/>
            <a:ext cx="5525227" cy="2956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D3D4C6-27DE-9C3E-DB7C-131A5647D9EE}"/>
              </a:ext>
            </a:extLst>
          </p:cNvPr>
          <p:cNvSpPr txBox="1"/>
          <p:nvPr/>
        </p:nvSpPr>
        <p:spPr>
          <a:xfrm>
            <a:off x="350981" y="3304278"/>
            <a:ext cx="1666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Segoe UI "/>
              </a:rPr>
              <a:t>Log in to the Department’s Gateway Portal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D584B-2FE8-4F7C-41AF-E061033196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092"/>
          <a:stretch/>
        </p:blipFill>
        <p:spPr>
          <a:xfrm>
            <a:off x="6668655" y="2539565"/>
            <a:ext cx="4737278" cy="290976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8716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526C9-BEAA-0120-7BBE-DB39C7948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7" r="9961"/>
          <a:stretch/>
        </p:blipFill>
        <p:spPr>
          <a:xfrm>
            <a:off x="418212" y="1985589"/>
            <a:ext cx="6278947" cy="36024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B02D91-2925-9A24-C54D-9DF4B6DC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5" y="111123"/>
            <a:ext cx="11647055" cy="1296855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Segoe UI "/>
                <a:ea typeface="Times New Roman" panose="02020603050405020304" pitchFamily="18" charset="0"/>
              </a:rPr>
              <a:t>Viewing and Downloading MCAS-Alt Preliminary Results</a:t>
            </a:r>
            <a:endParaRPr lang="en-US">
              <a:latin typeface="Segoe UI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7E2C2-8538-BCD2-B38F-149D76ECBF7A}"/>
              </a:ext>
            </a:extLst>
          </p:cNvPr>
          <p:cNvSpPr txBox="1"/>
          <p:nvPr/>
        </p:nvSpPr>
        <p:spPr>
          <a:xfrm>
            <a:off x="187559" y="5760620"/>
            <a:ext cx="10897086" cy="8925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Segoe UI "/>
              </a:rPr>
              <a:t>Instructions are also found in the </a:t>
            </a:r>
            <a:r>
              <a:rPr lang="en-US" sz="2600" i="1">
                <a:solidFill>
                  <a:srgbClr val="002060"/>
                </a:solidFill>
                <a:latin typeface="Segoe UI "/>
              </a:rPr>
              <a:t>Principal’s Manual for the MCAS-Alt</a:t>
            </a:r>
            <a:r>
              <a:rPr lang="en-US" sz="2600">
                <a:solidFill>
                  <a:srgbClr val="002060"/>
                </a:solidFill>
                <a:latin typeface="Segoe UI "/>
              </a:rPr>
              <a:t>, the</a:t>
            </a:r>
          </a:p>
          <a:p>
            <a:r>
              <a:rPr lang="en-US" sz="2600">
                <a:solidFill>
                  <a:srgbClr val="002060"/>
                </a:solidFill>
                <a:latin typeface="Segoe UI "/>
              </a:rPr>
              <a:t> SAS Update and the MCAS-Alt Newsletter</a:t>
            </a:r>
            <a:r>
              <a:rPr lang="en-US" sz="2400">
                <a:solidFill>
                  <a:srgbClr val="002060"/>
                </a:solidFill>
                <a:latin typeface="Segoe UI 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5D7C48-1B6E-A85E-BD02-F6A0512C71DC}"/>
              </a:ext>
            </a:extLst>
          </p:cNvPr>
          <p:cNvCxnSpPr>
            <a:cxnSpLocks/>
          </p:cNvCxnSpPr>
          <p:nvPr/>
        </p:nvCxnSpPr>
        <p:spPr>
          <a:xfrm>
            <a:off x="1257869" y="4003713"/>
            <a:ext cx="1678193" cy="5622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E9FB43A-1C21-A07C-C49D-6F2B41C3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27" y="2000650"/>
            <a:ext cx="5138314" cy="3542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2EB97A-970E-5AD4-7902-7952D44D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614" y="1496034"/>
            <a:ext cx="3302170" cy="806491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56ECA2-F725-C49B-D34D-4BC836243905}"/>
              </a:ext>
            </a:extLst>
          </p:cNvPr>
          <p:cNvCxnSpPr/>
          <p:nvPr/>
        </p:nvCxnSpPr>
        <p:spPr>
          <a:xfrm>
            <a:off x="7026494" y="1314493"/>
            <a:ext cx="1678193" cy="6861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94A43F-E13A-1F19-D2B7-2A874F5BBB46}"/>
                  </a:ext>
                </a:extLst>
              </p14:cNvPr>
              <p14:cNvContentPartPr/>
              <p14:nvPr/>
            </p14:nvContentPartPr>
            <p14:xfrm>
              <a:off x="3387338" y="4921265"/>
              <a:ext cx="771480" cy="362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94A43F-E13A-1F19-D2B7-2A874F5BBB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9698" y="4903625"/>
                <a:ext cx="80712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22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mple 2023 MCAS-Alt Feedback Form">
            <a:extLst>
              <a:ext uri="{FF2B5EF4-FFF2-40B4-BE49-F238E27FC236}">
                <a16:creationId xmlns:a16="http://schemas.microsoft.com/office/drawing/2014/main" id="{5AE27FB6-4F63-5014-AB6C-754B1DDF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90" y="33104"/>
            <a:ext cx="8888260" cy="67341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4E7B29-13BE-9F5D-DDF3-0680F20FC1E3}"/>
              </a:ext>
            </a:extLst>
          </p:cNvPr>
          <p:cNvSpPr/>
          <p:nvPr/>
        </p:nvSpPr>
        <p:spPr>
          <a:xfrm>
            <a:off x="3809414" y="1921204"/>
            <a:ext cx="6396842" cy="1506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CDB89-D6C8-6E02-AAF8-68AA74A2D659}"/>
              </a:ext>
            </a:extLst>
          </p:cNvPr>
          <p:cNvSpPr/>
          <p:nvPr/>
        </p:nvSpPr>
        <p:spPr>
          <a:xfrm>
            <a:off x="1559859" y="1972235"/>
            <a:ext cx="624791" cy="16781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3AD501-C7C0-11E4-28F9-367CDB462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64748"/>
              </p:ext>
            </p:extLst>
          </p:nvPr>
        </p:nvGraphicFramePr>
        <p:xfrm>
          <a:off x="84731" y="176996"/>
          <a:ext cx="11649691" cy="1535579"/>
        </p:xfrm>
        <a:graphic>
          <a:graphicData uri="http://schemas.openxmlformats.org/drawingml/2006/table">
            <a:tbl>
              <a:tblPr/>
              <a:tblGrid>
                <a:gridCol w="1253448">
                  <a:extLst>
                    <a:ext uri="{9D8B030D-6E8A-4147-A177-3AD203B41FA5}">
                      <a16:colId xmlns:a16="http://schemas.microsoft.com/office/drawing/2014/main" val="1795365430"/>
                    </a:ext>
                  </a:extLst>
                </a:gridCol>
                <a:gridCol w="1769573">
                  <a:extLst>
                    <a:ext uri="{9D8B030D-6E8A-4147-A177-3AD203B41FA5}">
                      <a16:colId xmlns:a16="http://schemas.microsoft.com/office/drawing/2014/main" val="317430384"/>
                    </a:ext>
                  </a:extLst>
                </a:gridCol>
                <a:gridCol w="2138234">
                  <a:extLst>
                    <a:ext uri="{9D8B030D-6E8A-4147-A177-3AD203B41FA5}">
                      <a16:colId xmlns:a16="http://schemas.microsoft.com/office/drawing/2014/main" val="1668422422"/>
                    </a:ext>
                  </a:extLst>
                </a:gridCol>
                <a:gridCol w="2064503">
                  <a:extLst>
                    <a:ext uri="{9D8B030D-6E8A-4147-A177-3AD203B41FA5}">
                      <a16:colId xmlns:a16="http://schemas.microsoft.com/office/drawing/2014/main" val="3057036845"/>
                    </a:ext>
                  </a:extLst>
                </a:gridCol>
                <a:gridCol w="4423933">
                  <a:extLst>
                    <a:ext uri="{9D8B030D-6E8A-4147-A177-3AD203B41FA5}">
                      <a16:colId xmlns:a16="http://schemas.microsoft.com/office/drawing/2014/main" val="2392539420"/>
                    </a:ext>
                  </a:extLst>
                </a:gridCol>
              </a:tblGrid>
              <a:tr h="290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effectLst/>
                          <a:latin typeface="Segoe U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 4 and 5 Not Applicable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Segoe U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(See Grade-Level/Competency)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80115"/>
                  </a:ext>
                </a:extLst>
              </a:tr>
              <a:tr h="1146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Complexity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Portfolio strand reflects little or no basis in, or is unmatched to, curriculum framework learning standard(s) required for assessment.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primarily addresses motor and communication “access skills” during instruction based on curriculum framework standards in this strand.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addresses curriculum framework standards that have been modified below grade-level expectations in this strand.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5079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310826-A47F-80DD-6CA2-90A0D283D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95897"/>
              </p:ext>
            </p:extLst>
          </p:nvPr>
        </p:nvGraphicFramePr>
        <p:xfrm>
          <a:off x="84731" y="1904591"/>
          <a:ext cx="11661568" cy="4897991"/>
        </p:xfrm>
        <a:graphic>
          <a:graphicData uri="http://schemas.openxmlformats.org/drawingml/2006/table">
            <a:tbl>
              <a:tblPr/>
              <a:tblGrid>
                <a:gridCol w="1293447">
                  <a:extLst>
                    <a:ext uri="{9D8B030D-6E8A-4147-A177-3AD203B41FA5}">
                      <a16:colId xmlns:a16="http://schemas.microsoft.com/office/drawing/2014/main" val="1149808585"/>
                    </a:ext>
                  </a:extLst>
                </a:gridCol>
                <a:gridCol w="1764787">
                  <a:extLst>
                    <a:ext uri="{9D8B030D-6E8A-4147-A177-3AD203B41FA5}">
                      <a16:colId xmlns:a16="http://schemas.microsoft.com/office/drawing/2014/main" val="3650584829"/>
                    </a:ext>
                  </a:extLst>
                </a:gridCol>
                <a:gridCol w="2121947">
                  <a:extLst>
                    <a:ext uri="{9D8B030D-6E8A-4147-A177-3AD203B41FA5}">
                      <a16:colId xmlns:a16="http://schemas.microsoft.com/office/drawing/2014/main" val="2110356227"/>
                    </a:ext>
                  </a:extLst>
                </a:gridCol>
                <a:gridCol w="2072923">
                  <a:extLst>
                    <a:ext uri="{9D8B030D-6E8A-4147-A177-3AD203B41FA5}">
                      <a16:colId xmlns:a16="http://schemas.microsoft.com/office/drawing/2014/main" val="699841423"/>
                    </a:ext>
                  </a:extLst>
                </a:gridCol>
                <a:gridCol w="2283018">
                  <a:extLst>
                    <a:ext uri="{9D8B030D-6E8A-4147-A177-3AD203B41FA5}">
                      <a16:colId xmlns:a16="http://schemas.microsoft.com/office/drawing/2014/main" val="1729933152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508223615"/>
                    </a:ext>
                  </a:extLst>
                </a:gridCol>
              </a:tblGrid>
              <a:tr h="238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70857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Demonstration of Skills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Concepts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(Accuracy)</a:t>
                      </a:r>
                    </a:p>
                  </a:txBody>
                  <a:tcPr marL="67642" marR="6764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portfolio strand contains insufficient information to determine a score.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Student’s performance is primarily inaccurate and demonstrates minimal understanding in this strand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(0–25% accurate).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Student’s performance is limited and inconsistent with regard to accuracy and demonstrates limited understanding in this strand     (26–50% accurate).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Student’s performance is mostly accurate and demonstrates some understanding in this strand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(51–75% accurate).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Student’s performance is accurate and is of consistently high quality in this strand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(76–100% accurate).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75003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Independence</a:t>
                      </a:r>
                    </a:p>
                  </a:txBody>
                  <a:tcPr marL="67642" marR="6764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portfolio strand contains insufficient information to determine a score.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requires extensive verbal, visual, and physical assistance to demonstrate skills and concepts in this strand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(0–25% independent).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requires frequent verbal, visual, and physical assistance to demonstrate skills and concepts in this strand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(26–50% independent).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requires some verbal, visual, and physical assistance to demonstrate skills and concepts in this strand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(51–75% independent).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requires minimal verbal, visual, and physical assistance to demonstrate skills and concepts in this strand                          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(76–100% independent).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65708"/>
                  </a:ext>
                </a:extLst>
              </a:tr>
              <a:tr h="1340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Self-Evaluation</a:t>
                      </a:r>
                    </a:p>
                  </a:txBody>
                  <a:tcPr marL="67642" marR="6764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Evidence of planning, self-correction, task- monitoring, goal-setting, and reflection was not found in the student’s portfolio in this content area.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infrequently plans,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self-corrects monitors, sets goals, and reflects in this content area — only one example of self-evaluation was found in this strand.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plans, self-corrects monitors, sets goals, and reflects in this content area — multiple examples of self-evaluation were found in this strand.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82826"/>
                  </a:ext>
                </a:extLst>
              </a:tr>
              <a:tr h="83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Generalized Performance</a:t>
                      </a:r>
                    </a:p>
                  </a:txBody>
                  <a:tcPr marL="67642" marR="6764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demonstrates knowledge and skills in one context or uses one approach and/or method of response and participation in this strand.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demonstrates knowledge and skills in multiple contexts or uses multiple approaches and/or methods of response and participation in this strand.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322254"/>
                  </a:ext>
                </a:extLst>
              </a:tr>
            </a:tbl>
          </a:graphicData>
        </a:graphic>
      </p:graphicFrame>
      <p:sp>
        <p:nvSpPr>
          <p:cNvPr id="4" name="Text Box 20" descr="Educator’s Manual p.6&#10;">
            <a:extLst>
              <a:ext uri="{FF2B5EF4-FFF2-40B4-BE49-F238E27FC236}">
                <a16:creationId xmlns:a16="http://schemas.microsoft.com/office/drawing/2014/main" id="{065FEA3A-4AFA-8054-9873-C0CEBAF1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949" y="176996"/>
            <a:ext cx="2929473" cy="301609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1969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Educator’s Manual, pp. 29-34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070AE-DE6C-5E4A-DD4E-B4E181A8B7E6}"/>
              </a:ext>
            </a:extLst>
          </p:cNvPr>
          <p:cNvSpPr/>
          <p:nvPr/>
        </p:nvSpPr>
        <p:spPr>
          <a:xfrm>
            <a:off x="84731" y="605353"/>
            <a:ext cx="1270733" cy="102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1634BD-D721-4BE3-BDEF-346DD6A554A9}"/>
              </a:ext>
            </a:extLst>
          </p:cNvPr>
          <p:cNvSpPr/>
          <p:nvPr/>
        </p:nvSpPr>
        <p:spPr>
          <a:xfrm>
            <a:off x="3866606" y="176996"/>
            <a:ext cx="653143" cy="3629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CFC933-2F7F-4EA8-8D37-402C4E5E702C}"/>
              </a:ext>
            </a:extLst>
          </p:cNvPr>
          <p:cNvSpPr/>
          <p:nvPr/>
        </p:nvSpPr>
        <p:spPr>
          <a:xfrm>
            <a:off x="5909576" y="201592"/>
            <a:ext cx="653143" cy="3629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929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1F82FB-2D76-7C82-166E-E01AA4853D0E}"/>
              </a:ext>
            </a:extLst>
          </p:cNvPr>
          <p:cNvSpPr txBox="1">
            <a:spLocks/>
          </p:cNvSpPr>
          <p:nvPr/>
        </p:nvSpPr>
        <p:spPr>
          <a:xfrm>
            <a:off x="488887" y="289711"/>
            <a:ext cx="11407366" cy="993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Segoe UI "/>
              </a:rPr>
              <a:t>ELA: Demonstration of Skills and Concepts (Accuracy)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F7F3C44-5DB1-0FD8-5890-09C4B3F5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7273" r="3032" b="51073"/>
          <a:stretch/>
        </p:blipFill>
        <p:spPr>
          <a:xfrm>
            <a:off x="23654" y="1583701"/>
            <a:ext cx="12168346" cy="17242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865D34-BF7D-E8C1-9DD9-8C499FE5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82772"/>
              </p:ext>
            </p:extLst>
          </p:nvPr>
        </p:nvGraphicFramePr>
        <p:xfrm>
          <a:off x="138207" y="4321682"/>
          <a:ext cx="11915585" cy="2171192"/>
        </p:xfrm>
        <a:graphic>
          <a:graphicData uri="http://schemas.openxmlformats.org/drawingml/2006/table">
            <a:tbl>
              <a:tblPr/>
              <a:tblGrid>
                <a:gridCol w="1590630">
                  <a:extLst>
                    <a:ext uri="{9D8B030D-6E8A-4147-A177-3AD203B41FA5}">
                      <a16:colId xmlns:a16="http://schemas.microsoft.com/office/drawing/2014/main" val="3585212813"/>
                    </a:ext>
                  </a:extLst>
                </a:gridCol>
                <a:gridCol w="2928526">
                  <a:extLst>
                    <a:ext uri="{9D8B030D-6E8A-4147-A177-3AD203B41FA5}">
                      <a16:colId xmlns:a16="http://schemas.microsoft.com/office/drawing/2014/main" val="193659535"/>
                    </a:ext>
                  </a:extLst>
                </a:gridCol>
                <a:gridCol w="2704069">
                  <a:extLst>
                    <a:ext uri="{9D8B030D-6E8A-4147-A177-3AD203B41FA5}">
                      <a16:colId xmlns:a16="http://schemas.microsoft.com/office/drawing/2014/main" val="3729981476"/>
                    </a:ext>
                  </a:extLst>
                </a:gridCol>
                <a:gridCol w="2286090">
                  <a:extLst>
                    <a:ext uri="{9D8B030D-6E8A-4147-A177-3AD203B41FA5}">
                      <a16:colId xmlns:a16="http://schemas.microsoft.com/office/drawing/2014/main" val="2455967135"/>
                    </a:ext>
                  </a:extLst>
                </a:gridCol>
                <a:gridCol w="2406270">
                  <a:extLst>
                    <a:ext uri="{9D8B030D-6E8A-4147-A177-3AD203B41FA5}">
                      <a16:colId xmlns:a16="http://schemas.microsoft.com/office/drawing/2014/main" val="3726904940"/>
                    </a:ext>
                  </a:extLst>
                </a:gridCol>
              </a:tblGrid>
              <a:tr h="184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22092"/>
                  </a:ext>
                </a:extLst>
              </a:tr>
              <a:tr h="1151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portfolio strand contains insufficient information to determine a score.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Student’s performance is primarily inaccurate and demonstrates minimal understanding in this strand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(0–25% accurate)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Student’s performance is limited and inconsistent with regard to accuracy and demonstrates limited understanding in this strand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(26–50% accurate)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Student’s performance is mostly accurate and demonstrates some understanding in this strand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(51–75% accurate)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Student’s performance is accurate and is of consistently high quality in this strand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(76–100% accurate)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49922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8E83754-FBF8-8803-B18C-F32476CABC1C}"/>
              </a:ext>
            </a:extLst>
          </p:cNvPr>
          <p:cNvSpPr/>
          <p:nvPr/>
        </p:nvSpPr>
        <p:spPr>
          <a:xfrm>
            <a:off x="4989090" y="1656598"/>
            <a:ext cx="1985211" cy="10664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DFC04-B150-5484-21E7-9BFBB3C7D12A}"/>
              </a:ext>
            </a:extLst>
          </p:cNvPr>
          <p:cNvSpPr/>
          <p:nvPr/>
        </p:nvSpPr>
        <p:spPr>
          <a:xfrm>
            <a:off x="138206" y="3380861"/>
            <a:ext cx="1191558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Times New Roman" panose="02020603050405020304" pitchFamily="18" charset="0"/>
                <a:cs typeface="+mn-cs"/>
              </a:rPr>
              <a:t>This rubric area measures the degree to which the student gave the correct or desired response(s) during a task or activity.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26B5FD-7925-ADF1-A940-2137D0607A25}"/>
              </a:ext>
            </a:extLst>
          </p:cNvPr>
          <p:cNvSpPr/>
          <p:nvPr/>
        </p:nvSpPr>
        <p:spPr>
          <a:xfrm>
            <a:off x="9421090" y="4020892"/>
            <a:ext cx="2723601" cy="27727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4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517DE2BA-BCDE-6DC1-0163-7FF14F0CBE20}"/>
              </a:ext>
            </a:extLst>
          </p:cNvPr>
          <p:cNvSpPr txBox="1"/>
          <p:nvPr/>
        </p:nvSpPr>
        <p:spPr>
          <a:xfrm>
            <a:off x="2159868" y="1800225"/>
            <a:ext cx="9801224" cy="15465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</a:rPr>
              <a:t>Important Dates for the MCAS-Alt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04716-CA62-2550-F2E3-DA4D3C64863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6955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A429E6-1A72-817A-53CD-AF75C550C4FC}"/>
              </a:ext>
            </a:extLst>
          </p:cNvPr>
          <p:cNvSpPr txBox="1">
            <a:spLocks/>
          </p:cNvSpPr>
          <p:nvPr/>
        </p:nvSpPr>
        <p:spPr>
          <a:xfrm>
            <a:off x="410514" y="378725"/>
            <a:ext cx="11370972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Segoe SemiBold"/>
              </a:rPr>
              <a:t>ELA: Independence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B8F3F-A414-E7BC-205F-9611039E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7273" r="3032" b="51073"/>
          <a:stretch/>
        </p:blipFill>
        <p:spPr>
          <a:xfrm>
            <a:off x="-24784" y="1539531"/>
            <a:ext cx="12168346" cy="16975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A15EBB-ACD3-CBDD-8926-63C89807C5EC}"/>
              </a:ext>
            </a:extLst>
          </p:cNvPr>
          <p:cNvSpPr/>
          <p:nvPr/>
        </p:nvSpPr>
        <p:spPr>
          <a:xfrm>
            <a:off x="23654" y="3294584"/>
            <a:ext cx="121446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rubric area measures the frequency with which prompts were used to assist the student in responding to a task, activity, or assignment.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3EA765-BECB-6128-BA34-75EC016D5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23108"/>
              </p:ext>
            </p:extLst>
          </p:nvPr>
        </p:nvGraphicFramePr>
        <p:xfrm>
          <a:off x="23654" y="4183120"/>
          <a:ext cx="11782306" cy="2579112"/>
        </p:xfrm>
        <a:graphic>
          <a:graphicData uri="http://schemas.openxmlformats.org/drawingml/2006/table">
            <a:tbl>
              <a:tblPr/>
              <a:tblGrid>
                <a:gridCol w="1492397">
                  <a:extLst>
                    <a:ext uri="{9D8B030D-6E8A-4147-A177-3AD203B41FA5}">
                      <a16:colId xmlns:a16="http://schemas.microsoft.com/office/drawing/2014/main" val="1543933455"/>
                    </a:ext>
                  </a:extLst>
                </a:gridCol>
                <a:gridCol w="2750451">
                  <a:extLst>
                    <a:ext uri="{9D8B030D-6E8A-4147-A177-3AD203B41FA5}">
                      <a16:colId xmlns:a16="http://schemas.microsoft.com/office/drawing/2014/main" val="2024142661"/>
                    </a:ext>
                  </a:extLst>
                </a:gridCol>
                <a:gridCol w="2455312">
                  <a:extLst>
                    <a:ext uri="{9D8B030D-6E8A-4147-A177-3AD203B41FA5}">
                      <a16:colId xmlns:a16="http://schemas.microsoft.com/office/drawing/2014/main" val="2138154867"/>
                    </a:ext>
                  </a:extLst>
                </a:gridCol>
                <a:gridCol w="2582424">
                  <a:extLst>
                    <a:ext uri="{9D8B030D-6E8A-4147-A177-3AD203B41FA5}">
                      <a16:colId xmlns:a16="http://schemas.microsoft.com/office/drawing/2014/main" val="438736059"/>
                    </a:ext>
                  </a:extLst>
                </a:gridCol>
                <a:gridCol w="2501722">
                  <a:extLst>
                    <a:ext uri="{9D8B030D-6E8A-4147-A177-3AD203B41FA5}">
                      <a16:colId xmlns:a16="http://schemas.microsoft.com/office/drawing/2014/main" val="1494179999"/>
                    </a:ext>
                  </a:extLst>
                </a:gridCol>
              </a:tblGrid>
              <a:tr h="389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05689"/>
                  </a:ext>
                </a:extLst>
              </a:tr>
              <a:tr h="1490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portfolio strand contains insufficient information to determine a score.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requires extensive verbal, visual, and physical assistance to demonstrate skills and concepts in this strand  </a:t>
                      </a:r>
                      <a:r>
                        <a:rPr lang="en-US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(0–25% independent</a:t>
                      </a: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requires frequent verbal, visual, and physical assistance to demonstrate skills and concepts in this strand   (</a:t>
                      </a:r>
                      <a:r>
                        <a:rPr lang="en-US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26–50%</a:t>
                      </a: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</a:t>
                      </a: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requires some verbal, visual, and physical assistance to demonstrate skills and concepts in this strand                               (</a:t>
                      </a:r>
                      <a:r>
                        <a:rPr lang="en-US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51–75%</a:t>
                      </a: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</a:t>
                      </a: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requires minimal verbal, visual, and physical assistance to demonstrate skills and concepts in this strand   (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76–100% independent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4275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8836AD6-8ED7-4353-A893-5AAFCA449D04}"/>
              </a:ext>
            </a:extLst>
          </p:cNvPr>
          <p:cNvSpPr/>
          <p:nvPr/>
        </p:nvSpPr>
        <p:spPr>
          <a:xfrm>
            <a:off x="6714309" y="1960989"/>
            <a:ext cx="1898469" cy="8534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7CCD87-3792-4608-8C62-7158344026FB}"/>
              </a:ext>
            </a:extLst>
          </p:cNvPr>
          <p:cNvSpPr/>
          <p:nvPr/>
        </p:nvSpPr>
        <p:spPr>
          <a:xfrm>
            <a:off x="8900160" y="3971374"/>
            <a:ext cx="3048000" cy="27908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62047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EC8CC6-F778-36F5-2A44-A73EFE112FED}"/>
              </a:ext>
            </a:extLst>
          </p:cNvPr>
          <p:cNvSpPr txBox="1">
            <a:spLocks/>
          </p:cNvSpPr>
          <p:nvPr/>
        </p:nvSpPr>
        <p:spPr>
          <a:xfrm>
            <a:off x="284033" y="441567"/>
            <a:ext cx="11624257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ELA: Demonstration of Skills </a:t>
            </a:r>
            <a:r>
              <a:rPr lang="en-US" b="1"/>
              <a:t>/</a:t>
            </a:r>
            <a:r>
              <a:rPr lang="en-US"/>
              <a:t> Independence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DCD082-27BB-C5BE-129E-7DAF37B4F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7273" r="3032"/>
          <a:stretch/>
        </p:blipFill>
        <p:spPr>
          <a:xfrm>
            <a:off x="45979" y="1792267"/>
            <a:ext cx="11988069" cy="327346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22A8AEA-2B6A-414E-8626-E79A8CB40D35}"/>
              </a:ext>
            </a:extLst>
          </p:cNvPr>
          <p:cNvSpPr/>
          <p:nvPr/>
        </p:nvSpPr>
        <p:spPr>
          <a:xfrm>
            <a:off x="5568777" y="3302201"/>
            <a:ext cx="653143" cy="3831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222E2F-8225-48A5-A4D1-50B0C1DDF92B}"/>
              </a:ext>
            </a:extLst>
          </p:cNvPr>
          <p:cNvSpPr/>
          <p:nvPr/>
        </p:nvSpPr>
        <p:spPr>
          <a:xfrm>
            <a:off x="7184572" y="3302201"/>
            <a:ext cx="870858" cy="41283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CB02E-EA7B-40B0-87D1-6AF5B5E39695}"/>
              </a:ext>
            </a:extLst>
          </p:cNvPr>
          <p:cNvSpPr txBox="1"/>
          <p:nvPr/>
        </p:nvSpPr>
        <p:spPr>
          <a:xfrm>
            <a:off x="409792" y="5140550"/>
            <a:ext cx="11624256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baseline="0" dirty="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 score of “M” is given when a portfolio strand contains insufficient information to be scored.</a:t>
            </a:r>
            <a:endParaRPr lang="en-US" sz="2800" b="0" i="0" u="none" strike="noStrike" dirty="0">
              <a:solidFill>
                <a:srgbClr val="002060"/>
              </a:solidFill>
              <a:effectLst/>
              <a:latin typeface="Segoe UI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05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B02D91-2925-9A24-C54D-9DF4B6DC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7" y="286327"/>
            <a:ext cx="10607963" cy="1121651"/>
          </a:xfrm>
        </p:spPr>
        <p:txBody>
          <a:bodyPr/>
          <a:lstStyle/>
          <a:p>
            <a:r>
              <a:rPr lang="en-US">
                <a:latin typeface="Segoe UI "/>
              </a:rPr>
              <a:t>ELA: Demonstration of Skills / Independence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5707D4-4F0C-0FC5-7351-2BA4C025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5" y="1671927"/>
            <a:ext cx="10744201" cy="4899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 "/>
              </a:rPr>
              <a:t>Comment on MCAS-Alt Feedback Form:</a:t>
            </a:r>
          </a:p>
          <a:p>
            <a:pPr lv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Segoe UI "/>
              </a:rPr>
              <a:t>“</a:t>
            </a:r>
            <a:r>
              <a:rPr lang="en-US" sz="2800" b="1" i="1" dirty="0">
                <a:solidFill>
                  <a:srgbClr val="002060"/>
                </a:solidFill>
                <a:latin typeface="Segoe UI "/>
              </a:rPr>
              <a:t>All</a:t>
            </a:r>
            <a:r>
              <a:rPr lang="en-US" sz="2800" dirty="0">
                <a:solidFill>
                  <a:srgbClr val="002060"/>
                </a:solidFill>
                <a:latin typeface="Segoe UI "/>
              </a:rPr>
              <a:t> skills listed in the measurable outcome were not addressed during each activity on the data chart”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Segoe UI "/>
              </a:rPr>
              <a:t>“</a:t>
            </a:r>
            <a:r>
              <a:rPr lang="en-US" sz="2800" b="1" i="1" dirty="0">
                <a:solidFill>
                  <a:srgbClr val="002060"/>
                </a:solidFill>
                <a:latin typeface="Segoe UI "/>
              </a:rPr>
              <a:t>All</a:t>
            </a:r>
            <a:r>
              <a:rPr lang="en-US" sz="2800" dirty="0">
                <a:solidFill>
                  <a:srgbClr val="002060"/>
                </a:solidFill>
                <a:latin typeface="Segoe UI "/>
              </a:rPr>
              <a:t> skills listed in the measurable outcome were not addressed on at least two (2) pieces of evidence.”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dirty="0">
                <a:solidFill>
                  <a:srgbClr val="002060"/>
                </a:solidFill>
                <a:latin typeface="Segoe UI "/>
              </a:rPr>
              <a:t>Prior to submitting an appeal, the teacher needs to review the copy of the assessment: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Segoe UI "/>
              </a:rPr>
              <a:t>Does the entry point contain more than one skill?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Segoe UI "/>
              </a:rPr>
              <a:t>If yes, did the educator assess both skills, on 8 data points and in both pieces of student evidence? </a:t>
            </a:r>
          </a:p>
        </p:txBody>
      </p:sp>
    </p:spTree>
    <p:extLst>
      <p:ext uri="{BB962C8B-B14F-4D97-AF65-F5344CB8AC3E}">
        <p14:creationId xmlns:p14="http://schemas.microsoft.com/office/powerpoint/2010/main" val="13185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068A3-3374-6F16-0B62-A26FB0DA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608956"/>
            <a:ext cx="10910455" cy="49783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>
                <a:solidFill>
                  <a:srgbClr val="002060"/>
                </a:solidFill>
                <a:latin typeface="Segoe UI "/>
              </a:rPr>
              <a:t>Scores used to report results of students who take the MCAS-Alt:</a:t>
            </a:r>
          </a:p>
          <a:p>
            <a:pPr>
              <a:spcBef>
                <a:spcPts val="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600" b="1" i="1">
                <a:solidFill>
                  <a:srgbClr val="002060"/>
                </a:solidFill>
                <a:latin typeface="Segoe UI "/>
              </a:rPr>
              <a:t>Awareness</a:t>
            </a:r>
          </a:p>
          <a:p>
            <a:pPr lvl="1">
              <a:spcBef>
                <a:spcPts val="200"/>
              </a:spcBef>
              <a:buClr>
                <a:schemeClr val="accent2"/>
              </a:buClr>
            </a:pPr>
            <a:r>
              <a:rPr lang="en-US" sz="180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Students demonstrate </a:t>
            </a:r>
            <a:r>
              <a:rPr lang="en-US" sz="1800" b="1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very little understanding </a:t>
            </a:r>
            <a:r>
              <a:rPr lang="en-US" sz="180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of standards and require extensive prompting and assistance. Their performance is mostly inaccurate.</a:t>
            </a:r>
            <a:endParaRPr lang="en-US" sz="1800">
              <a:solidFill>
                <a:srgbClr val="002060"/>
              </a:solidFill>
              <a:latin typeface="Segoe UI "/>
            </a:endParaRPr>
          </a:p>
          <a:p>
            <a:pPr>
              <a:spcBef>
                <a:spcPts val="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600" b="1" i="1">
                <a:solidFill>
                  <a:srgbClr val="002060"/>
                </a:solidFill>
                <a:latin typeface="Segoe UI "/>
              </a:rPr>
              <a:t>Emerging 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</a:pPr>
            <a:r>
              <a:rPr lang="en-US" sz="220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Students demonstrate </a:t>
            </a:r>
            <a:r>
              <a:rPr lang="en-US" sz="2200">
                <a:solidFill>
                  <a:srgbClr val="002060"/>
                </a:solidFill>
                <a:latin typeface="Segoe UI "/>
                <a:ea typeface="Times New Roman" panose="02020603050405020304" pitchFamily="18" charset="0"/>
              </a:rPr>
              <a:t>a very </a:t>
            </a:r>
            <a:r>
              <a:rPr lang="en-US" sz="2200" b="1">
                <a:solidFill>
                  <a:srgbClr val="002060"/>
                </a:solidFill>
                <a:latin typeface="Segoe UI "/>
                <a:ea typeface="Times New Roman" panose="02020603050405020304" pitchFamily="18" charset="0"/>
              </a:rPr>
              <a:t>basic</a:t>
            </a:r>
            <a:r>
              <a:rPr lang="en-US" sz="2200" b="1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 understanding of a limited number of standards below grade-level expectations</a:t>
            </a:r>
            <a:r>
              <a:rPr lang="en-US" sz="220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. Their performance is limited and inconsistent.</a:t>
            </a:r>
            <a:endParaRPr lang="en-US" sz="2200" i="1">
              <a:solidFill>
                <a:srgbClr val="002060"/>
              </a:solidFill>
              <a:latin typeface="Segoe UI "/>
            </a:endParaRPr>
          </a:p>
          <a:p>
            <a:pPr>
              <a:spcBef>
                <a:spcPts val="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600" b="1" i="1">
                <a:solidFill>
                  <a:srgbClr val="002060"/>
                </a:solidFill>
                <a:latin typeface="Segoe UI "/>
              </a:rPr>
              <a:t>Progressing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</a:pPr>
            <a:r>
              <a:rPr lang="en-US" sz="220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Students demonstrate a </a:t>
            </a:r>
            <a:r>
              <a:rPr lang="en-US" sz="2200" b="1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partial understanding of selected standards below grade-level expectations</a:t>
            </a:r>
            <a:r>
              <a:rPr lang="en-US" sz="220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. Steadily learning knowledge and skills. Performance is mostly accurate and requires minimal prompting and assistance.</a:t>
            </a:r>
            <a:endParaRPr lang="en-US" sz="2200" i="1">
              <a:solidFill>
                <a:srgbClr val="002060"/>
              </a:solidFill>
              <a:latin typeface="Segoe UI "/>
            </a:endParaRPr>
          </a:p>
          <a:p>
            <a:pPr>
              <a:spcBef>
                <a:spcPts val="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600" b="1" i="1">
                <a:solidFill>
                  <a:srgbClr val="002060"/>
                </a:solidFill>
                <a:latin typeface="Segoe UI "/>
              </a:rPr>
              <a:t>Incomplete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</a:pPr>
            <a:r>
              <a:rPr lang="en-US" sz="2200" b="1">
                <a:solidFill>
                  <a:srgbClr val="002060"/>
                </a:solidFill>
                <a:latin typeface="Segoe UI "/>
                <a:ea typeface="Times New Roman" panose="02020603050405020304" pitchFamily="18" charset="0"/>
              </a:rPr>
              <a:t>Ins</a:t>
            </a:r>
            <a:r>
              <a:rPr lang="en-US" sz="2200" b="1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ufficient evidence and information</a:t>
            </a:r>
            <a:r>
              <a:rPr lang="en-US" sz="2200">
                <a:solidFill>
                  <a:srgbClr val="002060"/>
                </a:solidFill>
                <a:effectLst/>
                <a:latin typeface="Segoe UI "/>
                <a:ea typeface="Times New Roman" panose="02020603050405020304" pitchFamily="18" charset="0"/>
              </a:rPr>
              <a:t> to determine an achievement level.</a:t>
            </a:r>
            <a:endParaRPr lang="en-US" sz="2200" i="1">
              <a:solidFill>
                <a:srgbClr val="002060"/>
              </a:solidFill>
              <a:latin typeface="Segoe UI "/>
            </a:endParaRPr>
          </a:p>
          <a:p>
            <a:endParaRPr lang="en-US">
              <a:latin typeface="Segoe UI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67D8B-7BCA-59E9-E2B2-1D4C9829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"/>
              </a:rPr>
              <a:t>How MCAS-Alt Results are Reported</a:t>
            </a:r>
          </a:p>
        </p:txBody>
      </p:sp>
    </p:spTree>
    <p:extLst>
      <p:ext uri="{BB962C8B-B14F-4D97-AF65-F5344CB8AC3E}">
        <p14:creationId xmlns:p14="http://schemas.microsoft.com/office/powerpoint/2010/main" val="4093945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81729-4F8B-B9E5-E76E-BE93D24A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35" y="84341"/>
            <a:ext cx="10790382" cy="1343323"/>
          </a:xfrm>
        </p:spPr>
        <p:txBody>
          <a:bodyPr>
            <a:normAutofit/>
          </a:bodyPr>
          <a:lstStyle/>
          <a:p>
            <a:r>
              <a:rPr lang="en-US">
                <a:latin typeface="Segoe UI "/>
              </a:rPr>
              <a:t>How MCAS-Alt Results are Reported: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EBB99C6-6EAD-6229-C977-ABB32A24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530035"/>
            <a:ext cx="11210659" cy="4608827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Segoe UI "/>
              </a:rPr>
              <a:t>MCAS-Alt results will be included in the accountability system, together with the results of students who took the standard MCAS tests. </a:t>
            </a:r>
          </a:p>
          <a:p>
            <a:r>
              <a:rPr lang="en-US" sz="2400" dirty="0">
                <a:solidFill>
                  <a:srgbClr val="002060"/>
                </a:solidFill>
                <a:latin typeface="Segoe UI "/>
              </a:rPr>
              <a:t>For </a:t>
            </a:r>
            <a:r>
              <a:rPr lang="en-US" sz="2400" b="1" dirty="0">
                <a:solidFill>
                  <a:srgbClr val="002060"/>
                </a:solidFill>
                <a:latin typeface="Segoe UI "/>
              </a:rPr>
              <a:t>school accountability</a:t>
            </a:r>
            <a:r>
              <a:rPr lang="en-US" sz="2400" dirty="0">
                <a:solidFill>
                  <a:srgbClr val="002060"/>
                </a:solidFill>
                <a:latin typeface="Segoe UI "/>
              </a:rPr>
              <a:t>, schools </a:t>
            </a:r>
            <a:r>
              <a:rPr lang="en-US" sz="2400" u="sng" dirty="0">
                <a:solidFill>
                  <a:srgbClr val="002060"/>
                </a:solidFill>
                <a:latin typeface="Segoe UI "/>
              </a:rPr>
              <a:t>do</a:t>
            </a:r>
            <a:r>
              <a:rPr lang="en-US" sz="2400" dirty="0">
                <a:solidFill>
                  <a:srgbClr val="002060"/>
                </a:solidFill>
                <a:latin typeface="Segoe UI "/>
              </a:rPr>
              <a:t> receive the following MCAS Scaled Score Equivalent: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52770-F3DE-8C55-1531-DB7561E8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71" y="3078101"/>
            <a:ext cx="815105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5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6A255C-07E5-9B18-8BE0-E67CEFC602C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0" i="1" kern="12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score of Progressing on MCAS-Alt </a:t>
            </a:r>
            <a:r>
              <a:rPr lang="en-US" sz="3700" b="0" kern="12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</a:t>
            </a:r>
            <a:r>
              <a:rPr lang="en-US" sz="3700" b="0" u="sng" kern="12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</a:t>
            </a:r>
            <a:r>
              <a:rPr lang="en-US" sz="3700" b="0" kern="12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“Passing”</a:t>
            </a:r>
          </a:p>
        </p:txBody>
      </p:sp>
      <p:sp>
        <p:nvSpPr>
          <p:cNvPr id="80" name="Content Placeholder 1">
            <a:extLst>
              <a:ext uri="{FF2B5EF4-FFF2-40B4-BE49-F238E27FC236}">
                <a16:creationId xmlns:a16="http://schemas.microsoft.com/office/drawing/2014/main" id="{2DAE6AE1-A678-D466-55D7-AE223BC66795}"/>
              </a:ext>
            </a:extLst>
          </p:cNvPr>
          <p:cNvSpPr>
            <a:spLocks noGrp="1"/>
          </p:cNvSpPr>
          <p:nvPr/>
        </p:nvSpPr>
        <p:spPr>
          <a:xfrm>
            <a:off x="316832" y="1595695"/>
            <a:ext cx="11197389" cy="4824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444444"/>
                </a:solidFill>
                <a:latin typeface="Segoe UI "/>
                <a:cs typeface="Calibri"/>
              </a:rPr>
              <a:t>A score of Progressing means the student is making progress: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444444"/>
                </a:solidFill>
                <a:latin typeface="Segoe UI "/>
                <a:cs typeface="Calibri"/>
              </a:rPr>
              <a:t>is steadily learning new knowledge, skills, and concepts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444444"/>
                </a:solidFill>
                <a:latin typeface="Segoe UI "/>
                <a:cs typeface="Calibri"/>
              </a:rPr>
              <a:t>requires minimal prompting and assistance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444444"/>
                </a:solidFill>
                <a:latin typeface="Segoe UI "/>
                <a:cs typeface="Calibri"/>
              </a:rPr>
              <a:t>performance is basically accurate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444444"/>
                </a:solidFill>
                <a:latin typeface="Segoe UI "/>
                <a:cs typeface="Calibri"/>
              </a:rPr>
              <a:t>      …but is still achieving </a:t>
            </a:r>
            <a:r>
              <a:rPr lang="en-US" sz="2400" u="sng" dirty="0">
                <a:solidFill>
                  <a:srgbClr val="444444"/>
                </a:solidFill>
                <a:latin typeface="Segoe UI "/>
                <a:cs typeface="Calibri"/>
              </a:rPr>
              <a:t>below grade-level expectations</a:t>
            </a:r>
            <a:r>
              <a:rPr lang="en-US" sz="2400" dirty="0">
                <a:solidFill>
                  <a:srgbClr val="444444"/>
                </a:solidFill>
                <a:latin typeface="Segoe UI "/>
                <a:cs typeface="Calibri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444444"/>
              </a:solidFill>
              <a:latin typeface="Segoe UI 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444444"/>
                </a:solidFill>
                <a:latin typeface="Segoe UI "/>
                <a:cs typeface="Calibri"/>
              </a:rPr>
              <a:t>Progressing does </a:t>
            </a:r>
            <a:r>
              <a:rPr lang="en-US" sz="2400" u="sng" dirty="0">
                <a:solidFill>
                  <a:srgbClr val="444444"/>
                </a:solidFill>
                <a:latin typeface="Segoe UI "/>
                <a:cs typeface="Calibri"/>
              </a:rPr>
              <a:t>not</a:t>
            </a:r>
            <a:r>
              <a:rPr lang="en-US" sz="2400" dirty="0">
                <a:solidFill>
                  <a:srgbClr val="444444"/>
                </a:solidFill>
                <a:latin typeface="Segoe UI "/>
                <a:cs typeface="Calibri"/>
              </a:rPr>
              <a:t> mean a student has achieved the score needed for a Competency Determination in high school (i.e., Partially Meeting Expectations).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444444"/>
                </a:solidFill>
                <a:latin typeface="Segoe UI "/>
                <a:cs typeface="Calibri"/>
              </a:rPr>
              <a:t>MCAS-Alt scores are included at the Not Meeting Expectations level in school/district results</a:t>
            </a:r>
            <a:endParaRPr lang="en-US" dirty="0"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2209098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9F2CC0D-6556-8FBD-30A0-D717834BD88A}"/>
              </a:ext>
            </a:extLst>
          </p:cNvPr>
          <p:cNvSpPr txBox="1"/>
          <p:nvPr/>
        </p:nvSpPr>
        <p:spPr>
          <a:xfrm>
            <a:off x="2122575" y="1800225"/>
            <a:ext cx="10008465" cy="15465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Resources and Contacts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3DF2F-D71B-2767-FC81-5B69AD22A8F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89413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068A3-3374-6F16-0B62-A26FB0DA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608956"/>
            <a:ext cx="10910455" cy="4978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Segoe UI "/>
              </a:rPr>
              <a:t> MCAS-Alt Website:</a:t>
            </a:r>
          </a:p>
          <a:p>
            <a:pPr lvl="1">
              <a:buClr>
                <a:schemeClr val="accent2"/>
              </a:buClr>
            </a:pPr>
            <a:r>
              <a:rPr lang="en-US" sz="2800" dirty="0">
                <a:solidFill>
                  <a:srgbClr val="002060"/>
                </a:solidFill>
                <a:latin typeface="Segoe UI "/>
                <a:hlinkClick r:id="rId3"/>
              </a:rPr>
              <a:t>www.doe.mass.edu/mcas/alt</a:t>
            </a:r>
            <a:r>
              <a:rPr lang="en-US" sz="2800" dirty="0">
                <a:solidFill>
                  <a:srgbClr val="002060"/>
                </a:solidFill>
                <a:latin typeface="Segoe UI "/>
              </a:rPr>
              <a:t> </a:t>
            </a:r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Segoe UI "/>
              </a:rPr>
              <a:t> Student Assessment Update:</a:t>
            </a:r>
          </a:p>
          <a:p>
            <a:pPr lvl="1">
              <a:buClr>
                <a:schemeClr val="accent2"/>
              </a:buClr>
            </a:pPr>
            <a:r>
              <a:rPr lang="en-US" sz="2800" dirty="0">
                <a:solidFill>
                  <a:srgbClr val="002060"/>
                </a:solidFill>
                <a:latin typeface="Segoe UI "/>
                <a:hlinkClick r:id="rId4"/>
              </a:rPr>
              <a:t>www.doe.mass.edu/mcas/updates.html</a:t>
            </a:r>
            <a:endParaRPr lang="en-US" sz="2800" dirty="0">
              <a:solidFill>
                <a:srgbClr val="002060"/>
              </a:solidFill>
              <a:latin typeface="Segoe UI "/>
            </a:endParaRPr>
          </a:p>
          <a:p>
            <a:pPr marL="457200" lvl="1" indent="-4572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Segoe UI "/>
              </a:rPr>
              <a:t>MCAS Service Center:</a:t>
            </a:r>
          </a:p>
          <a:p>
            <a:pPr marL="914400" lvl="2" indent="-4572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Segoe UI 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mcas@cognia.org</a:t>
            </a:r>
            <a:r>
              <a:rPr lang="en-US" sz="2800" dirty="0">
                <a:solidFill>
                  <a:srgbClr val="0070C0"/>
                </a:solidFill>
                <a:latin typeface="Segoe UI "/>
              </a:rPr>
              <a:t>   </a:t>
            </a:r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2060"/>
                </a:solidFill>
                <a:latin typeface="Segoe UI "/>
              </a:rPr>
              <a:t> Robert Pelychaty, Manager of Inclusive Assessment</a:t>
            </a:r>
          </a:p>
          <a:p>
            <a:pPr lvl="1">
              <a:buClr>
                <a:schemeClr val="accent2"/>
              </a:buClr>
            </a:pPr>
            <a:r>
              <a:rPr lang="en-US" sz="2800" dirty="0">
                <a:solidFill>
                  <a:srgbClr val="0563C1"/>
                </a:solidFill>
                <a:latin typeface="Segoe UI 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</a:t>
            </a:r>
            <a:r>
              <a:rPr lang="en-US" sz="2800" dirty="0">
                <a:solidFill>
                  <a:srgbClr val="0070C0"/>
                </a:solidFill>
                <a:latin typeface="Segoe UI 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.Pelychaty@mass.gov</a:t>
            </a:r>
            <a:endParaRPr lang="en-US" sz="2800" dirty="0">
              <a:solidFill>
                <a:srgbClr val="0070C0"/>
              </a:solidFill>
              <a:latin typeface="Segoe UI "/>
            </a:endParaRPr>
          </a:p>
          <a:p>
            <a:pPr marL="457200" lvl="1" indent="-4572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Segoe UI "/>
              </a:rPr>
              <a:t>Debra Hand, MCAS-Alt Coordinator</a:t>
            </a:r>
          </a:p>
          <a:p>
            <a:pPr lvl="1">
              <a:buClr>
                <a:schemeClr val="accent2"/>
              </a:buClr>
            </a:pPr>
            <a:r>
              <a:rPr lang="en-US" sz="2800" dirty="0">
                <a:solidFill>
                  <a:srgbClr val="0070C0"/>
                </a:solidFill>
                <a:latin typeface="Segoe UI 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Debra.D.Hand@mass.gov</a:t>
            </a:r>
            <a:endParaRPr lang="en-US" sz="2800" dirty="0">
              <a:solidFill>
                <a:srgbClr val="0070C0"/>
              </a:solidFill>
              <a:latin typeface="Segoe UI "/>
            </a:endParaRPr>
          </a:p>
          <a:p>
            <a:pPr marL="342900" lvl="2" indent="-342900"/>
            <a:endParaRPr lang="en-US" sz="2800" dirty="0">
              <a:latin typeface="Segoe UI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67D8B-7BCA-59E9-E2B2-1D4C9829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SemiBold"/>
              </a:rPr>
              <a:t>Resource and 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287508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0FF45C-6A69-F743-626D-80FA0DA0ADF2}"/>
              </a:ext>
            </a:extLst>
          </p:cNvPr>
          <p:cNvSpPr/>
          <p:nvPr/>
        </p:nvSpPr>
        <p:spPr>
          <a:xfrm>
            <a:off x="257877" y="4433331"/>
            <a:ext cx="11676245" cy="201574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</a:rPr>
              <a:t>Use the online </a:t>
            </a:r>
            <a:r>
              <a:rPr lang="en-US" sz="2800" kern="0" dirty="0">
                <a:solidFill>
                  <a:srgbClr val="002060"/>
                </a:solidFill>
                <a:latin typeface="Segoe UI "/>
                <a:hlinkClick r:id="rId3"/>
              </a:rPr>
              <a:t>MCAS Service Center</a:t>
            </a:r>
            <a:r>
              <a:rPr lang="en-US" sz="2800" kern="0" dirty="0">
                <a:solidFill>
                  <a:srgbClr val="002060"/>
                </a:solidFill>
                <a:latin typeface="Segoe UI 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</a:rPr>
              <a:t>to schedule UPS pick-up by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</a:rPr>
              <a:t>2:30 p.m., Wednesday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 pitchFamily="34" charset="0"/>
                <a:cs typeface="Tahoma" pitchFamily="34" charset="0"/>
              </a:rPr>
              <a:t>, March 27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"/>
            </a:endParaRPr>
          </a:p>
          <a:p>
            <a:pPr marL="228600" marR="0" lvl="0" indent="-2286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</a:rPr>
              <a:t>Assessments must be picked up from schools by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</a:rPr>
              <a:t>5:00 p.m., Thursday, March 28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8DFCA91-0854-0464-A489-B86A5F58512B}"/>
              </a:ext>
            </a:extLst>
          </p:cNvPr>
          <p:cNvSpPr txBox="1">
            <a:spLocks/>
          </p:cNvSpPr>
          <p:nvPr/>
        </p:nvSpPr>
        <p:spPr>
          <a:xfrm>
            <a:off x="325255" y="136525"/>
            <a:ext cx="11433757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</a:rPr>
              <a:t>Important MCAS-Alt Dates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E3977F-F6DE-7700-7B21-1D966976D8B1}"/>
              </a:ext>
            </a:extLst>
          </p:cNvPr>
          <p:cNvSpPr txBox="1">
            <a:spLocks/>
          </p:cNvSpPr>
          <p:nvPr/>
        </p:nvSpPr>
        <p:spPr>
          <a:xfrm>
            <a:off x="228620" y="3797274"/>
            <a:ext cx="11676244" cy="490842"/>
          </a:xfrm>
          <a:prstGeom prst="rect">
            <a:avLst/>
          </a:prstGeom>
          <a:solidFill>
            <a:srgbClr val="E3852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prstClr val="white"/>
                </a:solidFill>
                <a:latin typeface="Segoe UI "/>
                <a:ea typeface="Tahoma" pitchFamily="34" charset="0"/>
                <a:cs typeface="Segoe UI" panose="020B0502040204020203" pitchFamily="34" charset="0"/>
              </a:rPr>
              <a:t>Preparing for Submission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C7B855A-B992-75AB-A10F-B42C94B2E13A}"/>
              </a:ext>
            </a:extLst>
          </p:cNvPr>
          <p:cNvSpPr txBox="1">
            <a:spLocks/>
          </p:cNvSpPr>
          <p:nvPr/>
        </p:nvSpPr>
        <p:spPr>
          <a:xfrm>
            <a:off x="228622" y="1479465"/>
            <a:ext cx="11676245" cy="15812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SzPct val="75000"/>
              <a:buFont typeface="Courier New" panose="02070309020205020404" pitchFamily="49" charset="0"/>
              <a:buChar char="o"/>
              <a:tabLst>
                <a:tab pos="4619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Segoe UI"/>
              </a:rPr>
              <a:t>Order MCAS-Alt materials (binders, etc.):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Segoe UI"/>
              </a:rPr>
              <a:t>Jan. 2–12, 2024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"/>
              <a:ea typeface="Tahoma" pitchFamily="34" charset="0"/>
              <a:cs typeface="Segoe U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SzPct val="75000"/>
              <a:buFont typeface="Courier New" panose="02070309020205020404" pitchFamily="49" charset="0"/>
              <a:buChar char="o"/>
              <a:tabLst>
                <a:tab pos="461963" algn="l"/>
              </a:tabLst>
              <a:defRPr/>
            </a:pPr>
            <a:r>
              <a:rPr lang="en-US" sz="2800" dirty="0">
                <a:solidFill>
                  <a:srgbClr val="002060"/>
                </a:solidFill>
                <a:latin typeface="Segoe UI "/>
                <a:ea typeface="Tahoma"/>
                <a:cs typeface="Tahoma"/>
              </a:rPr>
              <a:t>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aterials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 will be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received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in late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February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Segoe UI "/>
                <a:ea typeface="Tahoma"/>
                <a:cs typeface="Tahoma"/>
              </a:rPr>
              <a:t> 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SzPct val="75000"/>
              <a:buFont typeface="Courier New" panose="02070309020205020404" pitchFamily="49" charset="0"/>
              <a:buChar char="o"/>
              <a:tabLst>
                <a:tab pos="461963" algn="l"/>
              </a:tabLst>
              <a:defRPr/>
            </a:pPr>
            <a:r>
              <a:rPr lang="en-US" sz="2800" dirty="0">
                <a:solidFill>
                  <a:srgbClr val="002060"/>
                </a:solidFill>
                <a:latin typeface="Segoe UI "/>
                <a:ea typeface="Tahoma"/>
                <a:cs typeface="Tahoma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heck the shipment</a:t>
            </a:r>
            <a:r>
              <a:rPr lang="en-US" sz="2800" dirty="0">
                <a:solidFill>
                  <a:srgbClr val="002060"/>
                </a:solidFill>
                <a:latin typeface="Segoe UI "/>
                <a:ea typeface="Tahoma"/>
                <a:cs typeface="Tahoma"/>
              </a:rPr>
              <a:t> when received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complete Part 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ahoma"/>
                <a:cs typeface="Tahoma"/>
              </a:rPr>
              <a:t>of the PCPA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"/>
              <a:ea typeface="Tahoma"/>
              <a:cs typeface="Tahoma"/>
            </a:endParaRPr>
          </a:p>
          <a:p>
            <a:pPr marL="168275" marR="0" lvl="1" indent="76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FF0000"/>
              </a:buClr>
              <a:buSzPct val="75000"/>
              <a:buFont typeface="Courier New" panose="02070309020205020404" pitchFamily="49" charset="0"/>
              <a:buNone/>
              <a:tabLst/>
              <a:defRPr/>
            </a:pP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Segoe UI "/>
              <a:ea typeface="Tahoma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3523490-CB84-1E1D-B26A-5152D687A1E6}"/>
              </a:ext>
            </a:extLst>
          </p:cNvPr>
          <p:cNvSpPr txBox="1">
            <a:spLocks/>
          </p:cNvSpPr>
          <p:nvPr/>
        </p:nvSpPr>
        <p:spPr>
          <a:xfrm>
            <a:off x="228621" y="849559"/>
            <a:ext cx="11676243" cy="534798"/>
          </a:xfrm>
          <a:prstGeom prst="rect">
            <a:avLst/>
          </a:prstGeom>
          <a:solidFill>
            <a:srgbClr val="E3852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"/>
              </a:rPr>
              <a:t>Ordering Materials for the MCAS-Alt</a:t>
            </a:r>
          </a:p>
        </p:txBody>
      </p:sp>
    </p:spTree>
    <p:extLst>
      <p:ext uri="{BB962C8B-B14F-4D97-AF65-F5344CB8AC3E}">
        <p14:creationId xmlns:p14="http://schemas.microsoft.com/office/powerpoint/2010/main" val="33446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517DE2BA-BCDE-6DC1-0163-7FF14F0CBE20}"/>
              </a:ext>
            </a:extLst>
          </p:cNvPr>
          <p:cNvSpPr txBox="1"/>
          <p:nvPr/>
        </p:nvSpPr>
        <p:spPr>
          <a:xfrm>
            <a:off x="2038349" y="1832609"/>
            <a:ext cx="9801224" cy="15465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</a:rPr>
              <a:t>Criteria and Guidelines for Determining Participation in the Assessment.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04716-CA62-2550-F2E3-DA4D3C64863B}"/>
              </a:ext>
            </a:extLst>
          </p:cNvPr>
          <p:cNvSpPr/>
          <p:nvPr/>
        </p:nvSpPr>
        <p:spPr>
          <a:xfrm>
            <a:off x="230908" y="1800225"/>
            <a:ext cx="1807441" cy="1546513"/>
          </a:xfrm>
          <a:prstGeom prst="rect">
            <a:avLst/>
          </a:prstGeom>
          <a:solidFill>
            <a:srgbClr val="E3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36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93DCD2-90B5-F342-44CB-C39D3740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505527"/>
            <a:ext cx="10864273" cy="526010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Computer-based MCAS testing with universal accessibility features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MCAS </a:t>
            </a:r>
            <a:r>
              <a:rPr lang="en-US" sz="30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accommodations, including paper-based testing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MCAS-Alt for Students with the Most Significant Disabilities (See criteria)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Grade-level/Competency portfolios</a:t>
            </a:r>
          </a:p>
          <a:p>
            <a:pPr marL="279400" indent="-279400">
              <a:lnSpc>
                <a:spcPct val="100000"/>
              </a:lnSpc>
              <a:spcBef>
                <a:spcPts val="12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IEPs must list all assessment decisions, including accommodations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8526"/>
              </a:buClr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Alternate assessments require documented evidenced-based data.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8526"/>
              </a:buClr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Reminder: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Assessments beyond grade 10 are optional, IEP teams should determine whether the student is expected to graduate.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85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If expected to graduate, students should continue to take MCAS retests, and/or submit an MCAS appeal or complete a competency portfolio.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AB7A3-CCD3-8522-DFD2-26A3DB1C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6" y="265480"/>
            <a:ext cx="10967523" cy="1032098"/>
          </a:xfrm>
        </p:spPr>
        <p:txBody>
          <a:bodyPr>
            <a:normAutofit/>
          </a:bodyPr>
          <a:lstStyle/>
          <a:p>
            <a:r>
              <a:rPr lang="en-US" sz="4000" spc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Assessment Options</a:t>
            </a:r>
            <a:r>
              <a:rPr lang="en-US" sz="4000"/>
              <a:t> for Students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40879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8D1CBA3-4149-9109-E6D1-138716D8E591}"/>
              </a:ext>
            </a:extLst>
          </p:cNvPr>
          <p:cNvSpPr txBox="1"/>
          <p:nvPr/>
        </p:nvSpPr>
        <p:spPr>
          <a:xfrm>
            <a:off x="522514" y="1633281"/>
            <a:ext cx="111469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previously failed the MCAS test.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took an alternate assessment previously (since this is an annual decision).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have not been provided instruction in the general curriculum.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were absent excessively.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have a specific disability (e.g., all students with intellectual disabilities should not   automatically take the MCAS-Alt).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200" dirty="0">
                <a:solidFill>
                  <a:srgbClr val="002060"/>
                </a:solidFill>
                <a:latin typeface="Segoe UI "/>
                <a:cs typeface="Arial" panose="020B0604020202020204" pitchFamily="34" charset="0"/>
              </a:rPr>
              <a:t>are enrolled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 a program where it is expected that students will take the MCAS-Alt.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200" dirty="0">
                <a:solidFill>
                  <a:srgbClr val="002060"/>
                </a:solidFill>
                <a:latin typeface="Segoe UI "/>
                <a:cs typeface="Arial" panose="020B0604020202020204" pitchFamily="34" charset="0"/>
              </a:rPr>
              <a:t>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 an English learner (EL).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require an alternative augmentative communication system.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cs typeface="Arial" panose="020B0604020202020204" pitchFamily="34" charset="0"/>
              </a:rPr>
              <a:t>the school’s accountability is affected by the decision.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7B766-108E-375C-714C-8FC30B346EBD}"/>
              </a:ext>
            </a:extLst>
          </p:cNvPr>
          <p:cNvSpPr txBox="1"/>
          <p:nvPr/>
        </p:nvSpPr>
        <p:spPr>
          <a:xfrm>
            <a:off x="784629" y="195791"/>
            <a:ext cx="101010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"/>
                <a:cs typeface="Segoe UI Semibold" panose="020B0702040204020203" pitchFamily="34" charset="0"/>
              </a:rPr>
              <a:t>A student should </a:t>
            </a: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"/>
                <a:cs typeface="Segoe UI Semibold" panose="020B0702040204020203" pitchFamily="34" charset="0"/>
              </a:rPr>
              <a:t>not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"/>
                <a:cs typeface="Segoe UI Semibold" panose="020B0702040204020203" pitchFamily="34" charset="0"/>
              </a:rPr>
              <a:t> take MCAS-Alt based </a:t>
            </a: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"/>
                <a:cs typeface="Segoe UI Semibold" panose="020B0702040204020203" pitchFamily="34" charset="0"/>
              </a:rPr>
              <a:t>solely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"/>
                <a:cs typeface="Segoe UI Semibold" panose="020B0702040204020203" pitchFamily="34" charset="0"/>
              </a:rPr>
              <a:t> on whether they…</a:t>
            </a:r>
          </a:p>
        </p:txBody>
      </p:sp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2" y="198871"/>
            <a:ext cx="10515600" cy="1042852"/>
          </a:xfrm>
        </p:spPr>
        <p:txBody>
          <a:bodyPr/>
          <a:lstStyle/>
          <a:p>
            <a:r>
              <a:rPr lang="en-US" sz="4400">
                <a:latin typeface="Segoe UI "/>
              </a:rPr>
              <a:t>Decision-Making</a:t>
            </a:r>
            <a:r>
              <a:rPr lang="en-US" sz="4400">
                <a:latin typeface="Segoe SemiBold"/>
              </a:rPr>
              <a:t> Guide for Assessment </a:t>
            </a:r>
            <a:endParaRPr lang="en-US">
              <a:latin typeface="Segoe SemiBold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0423115-BF6F-D4AF-D366-8BCA55ABA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09" y="1736436"/>
            <a:ext cx="11804073" cy="47564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1200150" algn="l"/>
              </a:tabLst>
            </a:pPr>
            <a:r>
              <a:rPr lang="en-US" sz="4900" b="1" dirty="0">
                <a:solidFill>
                  <a:srgbClr val="002060"/>
                </a:solidFill>
                <a:latin typeface="Segoe UI "/>
              </a:rPr>
              <a:t>Question 1: Does the student meet the Massachusetts definition and all criteria of a “student with the most significant 	cognitive disabilities”?    (next slide)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1200150" algn="l"/>
              </a:tabLst>
            </a:pPr>
            <a:endParaRPr lang="en-US" sz="4900" dirty="0">
              <a:solidFill>
                <a:srgbClr val="002060"/>
              </a:solidFill>
              <a:latin typeface="Segoe UI "/>
            </a:endParaRPr>
          </a:p>
          <a:p>
            <a:pPr defTabSz="1090613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sz="4900" b="1" dirty="0">
                <a:solidFill>
                  <a:srgbClr val="002060"/>
                </a:solidFill>
                <a:latin typeface="Segoe UI "/>
              </a:rPr>
              <a:t>If Yes:</a:t>
            </a:r>
            <a:r>
              <a:rPr lang="en-US" sz="4900" dirty="0">
                <a:solidFill>
                  <a:srgbClr val="002060"/>
                </a:solidFill>
                <a:latin typeface="Segoe UI "/>
              </a:rPr>
              <a:t>     The student is eligible for the MCAS-Alt, which is an Alternate Assessment based on Alternate Academic 	    	  Achievement Standards. </a:t>
            </a:r>
          </a:p>
          <a:p>
            <a:pPr marL="0" indent="0" defTabSz="1144588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  <a:buNone/>
            </a:pPr>
            <a:r>
              <a:rPr lang="en-US" sz="4900" dirty="0">
                <a:solidFill>
                  <a:srgbClr val="002060"/>
                </a:solidFill>
                <a:latin typeface="Segoe UI "/>
              </a:rPr>
              <a:t>	</a:t>
            </a:r>
            <a:r>
              <a:rPr lang="en-US" sz="4900" b="1" dirty="0">
                <a:solidFill>
                  <a:srgbClr val="002060"/>
                </a:solidFill>
                <a:latin typeface="Segoe UI "/>
              </a:rPr>
              <a:t>Note</a:t>
            </a:r>
            <a:r>
              <a:rPr lang="en-US" sz="4900" dirty="0">
                <a:solidFill>
                  <a:srgbClr val="002060"/>
                </a:solidFill>
                <a:latin typeface="Segoe UI "/>
              </a:rPr>
              <a:t>: Simply because the student is eligible does not warrant the Team recommending the MCAS-Alt. 	Students taking the MCAS-Alt likely will face challenges earning their high school diploma.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</a:pPr>
            <a:endParaRPr lang="en-US" sz="4900" dirty="0">
              <a:solidFill>
                <a:srgbClr val="002060"/>
              </a:solidFill>
              <a:latin typeface="Segoe UI "/>
            </a:endParaRPr>
          </a:p>
          <a:p>
            <a:pPr defTabSz="5461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4900" b="1" dirty="0">
                <a:solidFill>
                  <a:srgbClr val="002060"/>
                </a:solidFill>
                <a:latin typeface="Segoe UI "/>
              </a:rPr>
              <a:t>If No:</a:t>
            </a:r>
            <a:r>
              <a:rPr lang="en-US" sz="4900" dirty="0">
                <a:solidFill>
                  <a:srgbClr val="002060"/>
                </a:solidFill>
                <a:latin typeface="Segoe UI "/>
              </a:rPr>
              <a:t>   	Proceed to question 2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</a:pPr>
            <a:endParaRPr lang="en-US" sz="4900" dirty="0">
              <a:solidFill>
                <a:srgbClr val="002060"/>
              </a:solidFill>
              <a:latin typeface="Segoe UI 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  <a:buNone/>
            </a:pPr>
            <a:r>
              <a:rPr lang="en-US" sz="4900" b="1" dirty="0">
                <a:solidFill>
                  <a:srgbClr val="002060"/>
                </a:solidFill>
                <a:latin typeface="Segoe UI "/>
              </a:rPr>
              <a:t>Question 2: Does the student have a disability </a:t>
            </a:r>
            <a:r>
              <a:rPr lang="en-US" sz="4900" b="1" u="sng" dirty="0">
                <a:solidFill>
                  <a:srgbClr val="002060"/>
                </a:solidFill>
                <a:latin typeface="Segoe UI "/>
              </a:rPr>
              <a:t>and</a:t>
            </a:r>
            <a:r>
              <a:rPr lang="en-US" sz="4900" b="1" dirty="0">
                <a:solidFill>
                  <a:srgbClr val="002060"/>
                </a:solidFill>
                <a:latin typeface="Segoe UI "/>
              </a:rPr>
              <a:t> require specific, allowable accommodations and accessibility 	 	     features to demonstrate knowledge and skills on assessments?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</a:pPr>
            <a:endParaRPr lang="en-US" sz="4900" dirty="0">
              <a:solidFill>
                <a:srgbClr val="002060"/>
              </a:solidFill>
              <a:latin typeface="Segoe UI 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sz="4900" b="1" dirty="0">
                <a:solidFill>
                  <a:srgbClr val="002060"/>
                </a:solidFill>
                <a:latin typeface="Segoe UI "/>
              </a:rPr>
              <a:t>If Yes: </a:t>
            </a:r>
            <a:r>
              <a:rPr lang="en-US" sz="4900" dirty="0">
                <a:solidFill>
                  <a:srgbClr val="002060"/>
                </a:solidFill>
                <a:latin typeface="Segoe UI "/>
              </a:rPr>
              <a:t>The student’s IEP or 504 plan should include the specific allowable accommodations and accessibility features, which 	should generally mirror accommodations the student receives during routine instruction. Please review the </a:t>
            </a:r>
            <a:r>
              <a:rPr lang="en-US" sz="4900" i="1" dirty="0">
                <a:solidFill>
                  <a:srgbClr val="002060"/>
                </a:solidFill>
                <a:latin typeface="Segoe UI "/>
              </a:rPr>
              <a:t>Guidance 	for Selecting and Evaluating MCAS Accessibility Features and Accommodations for Students with Disabilities.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  <a:buNone/>
            </a:pPr>
            <a:endParaRPr lang="en-US" sz="4900" b="1" i="1" dirty="0">
              <a:solidFill>
                <a:srgbClr val="002060"/>
              </a:solidFill>
              <a:latin typeface="Segoe UI 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sz="4900" b="1" dirty="0">
                <a:solidFill>
                  <a:srgbClr val="002060"/>
                </a:solidFill>
                <a:latin typeface="Segoe UI "/>
              </a:rPr>
              <a:t>If</a:t>
            </a:r>
            <a:r>
              <a:rPr lang="en-US" sz="4900" dirty="0">
                <a:solidFill>
                  <a:srgbClr val="002060"/>
                </a:solidFill>
                <a:latin typeface="Segoe UI "/>
              </a:rPr>
              <a:t> </a:t>
            </a:r>
            <a:r>
              <a:rPr lang="en-US" sz="4900" b="1" dirty="0">
                <a:solidFill>
                  <a:srgbClr val="002060"/>
                </a:solidFill>
                <a:latin typeface="Segoe UI "/>
              </a:rPr>
              <a:t>No</a:t>
            </a:r>
            <a:r>
              <a:rPr lang="en-US" sz="4900" dirty="0">
                <a:solidFill>
                  <a:srgbClr val="002060"/>
                </a:solidFill>
                <a:latin typeface="Segoe UI "/>
              </a:rPr>
              <a:t>: 	The student must participate in the standard MCAS assessment using available accessibility features.             	Accommodations may be included later if the student’s needs change.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900" dirty="0">
              <a:solidFill>
                <a:srgbClr val="002060"/>
              </a:solidFill>
              <a:latin typeface="Segoe UI "/>
              <a:cs typeface="Segoe UI Semibold" panose="020B0702040204020203" pitchFamily="34" charset="0"/>
            </a:endParaRPr>
          </a:p>
          <a:p>
            <a:endParaRPr lang="en-US" dirty="0"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9EC9CBC-C0B8-1A74-9B30-4672C13C45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124601"/>
            <a:ext cx="10955383" cy="10287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</a:rPr>
              <a:t>Massachusetts defines “students with the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</a:rPr>
              <a:t>most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</a:rPr>
              <a:t> significant cognitive disabilities” as students who:   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76700-147F-4C81-6124-5DFCDFE1BAB5}"/>
              </a:ext>
            </a:extLst>
          </p:cNvPr>
          <p:cNvSpPr txBox="1"/>
          <p:nvPr/>
        </p:nvSpPr>
        <p:spPr>
          <a:xfrm>
            <a:off x="291548" y="1278064"/>
            <a:ext cx="11608904" cy="5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8375" lvl="1" indent="-51117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Have cognitive disabilities evidenced by significant delays in attaining age-level academic achievement standards, even with systematic, extensive individually designed instruction, related services, and modifications;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  </a:t>
            </a:r>
          </a:p>
          <a:p>
            <a:pPr marL="1033463" lvl="1" indent="-576263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Have cognitive disabilities that significantly impact their educational performance and ability to apply learning from one setting to another;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</a:p>
          <a:p>
            <a:pPr marL="1033463" lvl="1" indent="-576263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Require extensive, direct individualized instruction and substantial support to achieve measurable gains on the challenging State academic content standards for the grade in which the student is enrolled;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</a:p>
          <a:p>
            <a:pPr marL="1033463" lvl="1" indent="-576263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Perform significantly below average in general cognitive functioning and adaptive behavior. This is defined as a student functioning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two or more standard deviations below the mean on commonly accepted norm-referenced assessments in both cognitive functioning and adaptive behavior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(e.g., two or more adaptive skill areas such as daily living skills, communication, self-care, social skills, and academic skills).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"/>
                <a:ea typeface="Times New Roman" panose="02020603050405020304" pitchFamily="18" charset="0"/>
                <a:cs typeface="Arial" panose="020B0604020202020204" pitchFamily="34" charset="0"/>
              </a:rPr>
              <a:t>    </a:t>
            </a:r>
          </a:p>
        </p:txBody>
      </p:sp>
    </p:spTree>
    <p:extLst>
      <p:ext uri="{BB962C8B-B14F-4D97-AF65-F5344CB8AC3E}">
        <p14:creationId xmlns:p14="http://schemas.microsoft.com/office/powerpoint/2010/main" val="328884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5" ma:contentTypeDescription="Create a new document." ma:contentTypeScope="" ma:versionID="bee08fbf8caea40f87684c304c51588f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a1a2726c1657d062ab334e44d7d2c315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E9CC2E-19C3-401D-98AB-8587CB5EDA46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metadata/properties"/>
    <ds:schemaRef ds:uri="http://schemas.microsoft.com/office/2006/documentManagement/types"/>
    <ds:schemaRef ds:uri="1c210e20-2656-47be-8bfe-a34b7996932e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a12eb2f-f040-4639-9fb2-5a6588dc80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2961</Words>
  <Application>Microsoft Office PowerPoint</Application>
  <PresentationFormat>Widescreen</PresentationFormat>
  <Paragraphs>346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Arial Black</vt:lpstr>
      <vt:lpstr>Arial Narrow</vt:lpstr>
      <vt:lpstr>Calibri</vt:lpstr>
      <vt:lpstr>Calibri Light</vt:lpstr>
      <vt:lpstr>Courier New</vt:lpstr>
      <vt:lpstr>Segoe</vt:lpstr>
      <vt:lpstr>Segoe SemiBold</vt:lpstr>
      <vt:lpstr>Segoe UI</vt:lpstr>
      <vt:lpstr>Segoe UI </vt:lpstr>
      <vt:lpstr>Segoe UI Semibold</vt:lpstr>
      <vt:lpstr>Tahoma</vt:lpstr>
      <vt:lpstr>Times New Roman</vt:lpstr>
      <vt:lpstr>Wingdings</vt:lpstr>
      <vt:lpstr>Office Theme</vt:lpstr>
      <vt:lpstr>Administrator’s Overview</vt:lpstr>
      <vt:lpstr>PowerPoint Presentation</vt:lpstr>
      <vt:lpstr>PowerPoint Presentation</vt:lpstr>
      <vt:lpstr>PowerPoint Presentation</vt:lpstr>
      <vt:lpstr>PowerPoint Presentation</vt:lpstr>
      <vt:lpstr>Assessment Options for Students with Disabilities</vt:lpstr>
      <vt:lpstr>PowerPoint Presentation</vt:lpstr>
      <vt:lpstr>Decision-Making Guide for Assessment </vt:lpstr>
      <vt:lpstr>Massachusetts defines “students with the most significant cognitive disabilities” as students who:     </vt:lpstr>
      <vt:lpstr>PowerPoint Presentation</vt:lpstr>
      <vt:lpstr>PowerPoint Presentation</vt:lpstr>
      <vt:lpstr>2019-2023 MCAS-Alt: Statewide Results (All Content Areas - All Grades) </vt:lpstr>
      <vt:lpstr>PowerPoint Presentation</vt:lpstr>
      <vt:lpstr>Administrator’s Role</vt:lpstr>
      <vt:lpstr>Assist Educators Conduct the MCAS-Alt</vt:lpstr>
      <vt:lpstr>PowerPoint Presentation</vt:lpstr>
      <vt:lpstr> ESSA imposes a Statewide cap of 1% of all tested students on those who can take the MCAS-Alt.  </vt:lpstr>
      <vt:lpstr>Resources to Help Districts Meet the  ESSA 1%  Cap</vt:lpstr>
      <vt:lpstr>PowerPoint Presentation</vt:lpstr>
      <vt:lpstr>Who Should Compile a Grade-level or Competency Portfolio?</vt:lpstr>
      <vt:lpstr>Students may be well-suited for a grade-level or competency portfolio if…</vt:lpstr>
      <vt:lpstr>How Should High Schools Approach the Task of Compiling a Competency Portfolio?</vt:lpstr>
      <vt:lpstr>Also, consider these options for a high school student…</vt:lpstr>
      <vt:lpstr>PowerPoint Presentation</vt:lpstr>
      <vt:lpstr>Viewing and Downloading MCAS-Alt Preliminary Results</vt:lpstr>
      <vt:lpstr>Viewing and Downloading MCAS-Alt Preliminary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ELA: Demonstration of Skills / Independence</vt:lpstr>
      <vt:lpstr>How MCAS-Alt Results are Reported</vt:lpstr>
      <vt:lpstr>How MCAS-Alt Results are Reported:</vt:lpstr>
      <vt:lpstr>PowerPoint Presentation</vt:lpstr>
      <vt:lpstr>PowerPoint Presentation</vt:lpstr>
      <vt:lpstr>Resource and 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Kevin Froton</cp:lastModifiedBy>
  <cp:revision>14</cp:revision>
  <dcterms:created xsi:type="dcterms:W3CDTF">2022-10-11T20:32:22Z</dcterms:created>
  <dcterms:modified xsi:type="dcterms:W3CDTF">2023-09-26T16:08:59Z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0x010100A34FDFB0D707254C80754ACD9E71AC3D</vt:lpwstr>
  </property>
  <property fmtid="{D5CDD505-2E9C-101B-9397-08002B2CF9AE}" pid="3" name="MediaServiceImageTags">
    <vt:lpwstr/>
  </property>
  <property fmtid="{D5CDD505-2E9C-101B-9397-08002B2CF9AE}" pid="4" name="Order">
    <vt:r8>4411600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