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2" r:id="rId5"/>
    <p:sldId id="1214" r:id="rId6"/>
    <p:sldId id="1216" r:id="rId7"/>
    <p:sldId id="1217" r:id="rId8"/>
    <p:sldId id="1286" r:id="rId9"/>
    <p:sldId id="1287" r:id="rId10"/>
    <p:sldId id="295" r:id="rId11"/>
    <p:sldId id="1278" r:id="rId12"/>
    <p:sldId id="1284" r:id="rId13"/>
    <p:sldId id="1285" r:id="rId14"/>
    <p:sldId id="1289" r:id="rId15"/>
    <p:sldId id="1290" r:id="rId16"/>
    <p:sldId id="312" r:id="rId17"/>
    <p:sldId id="1291" r:id="rId18"/>
    <p:sldId id="1292" r:id="rId19"/>
    <p:sldId id="1293" r:id="rId20"/>
    <p:sldId id="1264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739D309D-4C34-4097-D726-46C62F4F2F97}" name="Holly Woodruff" initials="HW" userId="S::holly.woodruff@pearson.com::bd40664c-d0f9-47f6-9555-8f1bf1ec3b14" providerId="AD"/>
  <p188:author id="{D2B726C1-6B67-7C9B-17B0-EF1B90BE53D0}" name="Pelychaty, Robert (DESE)" initials="P(" userId="S::robert.pelychaty@mass.gov::4b7f82dc-9b90-4364-a63e-8be2ecd61eb5" providerId="AD"/>
  <p188:author id="{D7C264F7-7DD7-2006-D813-B710073AC89F}" name="Pelychaty, Robert (DESE)" initials="PR(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lk, Jodie (DESE)" initials="ZJ(" lastIdx="62" clrIdx="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2" name="Cullen, Shannon (DESE)" initials="CS(" lastIdx="58" clrIdx="1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3" name="Pelychaty, Robert (DESE)" initials="P(" lastIdx="36" clrIdx="2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000000"/>
    <a:srgbClr val="4948B6"/>
    <a:srgbClr val="8397E7"/>
    <a:srgbClr val="AFCBFD"/>
    <a:srgbClr val="93A9FF"/>
    <a:srgbClr val="86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71862-D329-488D-9708-4756BD249B35}" v="8" dt="2023-09-21T16:19:47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11163C-EE2E-7546-90F8-CF22AAE91DD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A251491-C050-C142-BE35-A9B9D73644B3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96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2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5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64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57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91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39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8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33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86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18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5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7118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019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rameworks/curren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e.mass.edu/mcas/cd-reqs/gl-cd-manual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cd-req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http://www.doe.mass.edu/mca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hyperlink" Target="mailto:mcas@doe.mass.edu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cd-reqs/gl-cd-manual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cd-reqs/gl-cd-manual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cd-reqs/gl-cd-manual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cd-reqs/gl-cd-manual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e.mass.edu/mcas/cd-req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ramework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318721"/>
            <a:ext cx="8631677" cy="1928238"/>
          </a:xfrm>
        </p:spPr>
        <p:txBody>
          <a:bodyPr>
            <a:normAutofit fontScale="90000"/>
          </a:bodyPr>
          <a:lstStyle/>
          <a:p>
            <a:r>
              <a:rPr lang="en-US" dirty="0"/>
              <a:t>MCAS Grade-Level and Competency Portfolio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699699" cy="1391055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</a:rPr>
              <a:t>The Office of Student </a:t>
            </a:r>
            <a:r>
              <a:rPr lang="en-US" altLang="zh-CN" sz="2799" dirty="0">
                <a:solidFill>
                  <a:srgbClr val="000000"/>
                </a:solidFill>
              </a:rPr>
              <a:t>Assessment</a:t>
            </a:r>
            <a:r>
              <a:rPr lang="en-US" altLang="zh-CN" dirty="0">
                <a:solidFill>
                  <a:srgbClr val="000000"/>
                </a:solidFill>
              </a:rPr>
              <a:t> Services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Fall, 2023</a:t>
            </a:r>
            <a:endParaRPr lang="zh-CN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2742" y="339725"/>
            <a:ext cx="10972800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Science Competency Portfolio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6458" y="1597025"/>
            <a:ext cx="10972800" cy="4643519"/>
          </a:xfrm>
        </p:spPr>
        <p:txBody>
          <a:bodyPr>
            <a:normAutofit/>
          </a:bodyPr>
          <a:lstStyle/>
          <a:p>
            <a:pPr marL="347663" indent="-3476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Competency portfolio requirements for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Introductory Physics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Biology</a:t>
            </a:r>
            <a:r>
              <a:rPr lang="en-US" sz="2000" dirty="0"/>
              <a:t>: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General requirements, based on the </a:t>
            </a:r>
            <a:r>
              <a:rPr lang="en-US" sz="2000" dirty="0">
                <a:hlinkClick r:id="rId3"/>
              </a:rPr>
              <a:t>2016 STE Curriculum Frameworks</a:t>
            </a:r>
            <a:r>
              <a:rPr lang="en-US" sz="2000" dirty="0"/>
              <a:t>:</a:t>
            </a:r>
            <a:endParaRPr lang="en-US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Biology—A total of 8 standards (5 required and 3 discretionary) selected across the core ideas.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Introductory Physics—A total of 7 standards (5 required and 2 discretionary) selected across the core ideas.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See new </a:t>
            </a:r>
            <a:r>
              <a:rPr lang="en-US" sz="2000" i="1" dirty="0">
                <a:hlinkClick r:id="rId4"/>
              </a:rPr>
              <a:t>MCAS Grade-Level and Competency Portfolio Manual</a:t>
            </a:r>
            <a:r>
              <a:rPr lang="en-US" sz="2000" dirty="0"/>
              <a:t> specific STE requirements.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Work samples must…</a:t>
            </a: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a typeface="Times New Roman" panose="02020603050405020304" pitchFamily="18" charset="0"/>
              </a:rPr>
              <a:t>Be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completed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by the student </a:t>
            </a:r>
            <a:r>
              <a:rPr lang="en-US" sz="1800" i="1" dirty="0">
                <a:ea typeface="Times New Roman" panose="02020603050405020304" pitchFamily="18" charset="0"/>
              </a:rPr>
              <a:t>must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demonstrate all aspects of standards selected for the discipline;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not be corrected by the teacher and submitted as the student’s own work;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i="1" dirty="0">
                <a:ea typeface="Times New Roman" panose="02020603050405020304" pitchFamily="18" charset="0"/>
              </a:rPr>
              <a:t>demonstrate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 the student’s thinking and problem-solving indicating the process used to solve each problem (i.e., show all student work); and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Not included simple multiple-choice, matching, or fill-in-the-blank worksheets.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17145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111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644" y="222993"/>
            <a:ext cx="10972901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Cover Sheets for Grade-Level and Competency Portfolios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ADA02-2ED2-4213-AF7F-93E60585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9" y="1716952"/>
            <a:ext cx="5627050" cy="300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D19B9-7FCD-4FE5-A64C-8D809D6B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94" y="1716952"/>
            <a:ext cx="5712877" cy="43920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235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644" y="222993"/>
            <a:ext cx="10972901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Example of Grade-Level Work Description and Work Sample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8E5C5-4EF0-45CB-8239-D8CE436EA30B}"/>
              </a:ext>
            </a:extLst>
          </p:cNvPr>
          <p:cNvGrpSpPr/>
          <p:nvPr/>
        </p:nvGrpSpPr>
        <p:grpSpPr>
          <a:xfrm>
            <a:off x="377526" y="1283605"/>
            <a:ext cx="4924910" cy="5132844"/>
            <a:chOff x="638007" y="1343704"/>
            <a:chExt cx="4523228" cy="50126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D9AB09-1A3C-4415-A62A-E64DAF9C1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007" y="1343704"/>
              <a:ext cx="4523228" cy="501264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A21C0F-3978-4B01-87AA-F3AF9FD5EDD9}"/>
                </a:ext>
              </a:extLst>
            </p:cNvPr>
            <p:cNvSpPr/>
            <p:nvPr/>
          </p:nvSpPr>
          <p:spPr>
            <a:xfrm>
              <a:off x="1385125" y="1688123"/>
              <a:ext cx="1769283" cy="3029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AEFA73-8963-4EF6-BFA5-6C4CA4336DC1}"/>
              </a:ext>
            </a:extLst>
          </p:cNvPr>
          <p:cNvGrpSpPr/>
          <p:nvPr/>
        </p:nvGrpSpPr>
        <p:grpSpPr>
          <a:xfrm>
            <a:off x="5612432" y="1283605"/>
            <a:ext cx="6135861" cy="4767874"/>
            <a:chOff x="5420786" y="1283605"/>
            <a:chExt cx="5933014" cy="51328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B9F21A-CB5C-4EB9-967C-0CC1A685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0786" y="1283605"/>
              <a:ext cx="5933014" cy="513284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B5F70A-468C-4741-9A0B-6CFE1404B626}"/>
                </a:ext>
              </a:extLst>
            </p:cNvPr>
            <p:cNvSpPr/>
            <p:nvPr/>
          </p:nvSpPr>
          <p:spPr>
            <a:xfrm>
              <a:off x="9583387" y="1537855"/>
              <a:ext cx="1686296" cy="231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002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03177-4869-4291-9826-55D26FBA8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40" y="1056563"/>
            <a:ext cx="4719904" cy="5667209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83024-776D-4C63-92AD-2E33C70CA7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754" y="134228"/>
            <a:ext cx="9968845" cy="10429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Example of Competency Work Description and Work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D58C-16B2-42B7-92B2-1FE6B460E4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69AE0-3DF9-4F32-9167-A8A07EDBE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1056563"/>
            <a:ext cx="5383862" cy="5664912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06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3024-776D-4C63-92AD-2E33C70CA7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754" y="134228"/>
            <a:ext cx="9968845" cy="1042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647B6"/>
                </a:solidFill>
              </a:rPr>
              <a:t>Feedback Form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D58C-16B2-42B7-92B2-1FE6B460E4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3F665-D266-4DC1-942B-B15A2F74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81" y="953158"/>
            <a:ext cx="9968845" cy="56272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07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7644" y="222993"/>
            <a:ext cx="10972901" cy="1257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647B6"/>
                </a:solidFill>
              </a:rPr>
              <a:t>How are portfolios scored?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CF5B0-B1C2-4EFF-AA5C-7EA66FE328E2}"/>
              </a:ext>
            </a:extLst>
          </p:cNvPr>
          <p:cNvSpPr txBox="1"/>
          <p:nvPr/>
        </p:nvSpPr>
        <p:spPr>
          <a:xfrm>
            <a:off x="673531" y="1480293"/>
            <a:ext cx="10844937" cy="465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Content experts will review portfolios for the following characteristics: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all required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submitted? 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the work address </a:t>
            </a: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each standard?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work at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grade-level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complexity?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student’s responses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(&gt;75%)</a:t>
            </a:r>
          </a:p>
          <a:p>
            <a:pPr marL="347472" indent="-347472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work produced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(&gt;75%) </a:t>
            </a:r>
          </a:p>
          <a:p>
            <a:pPr marL="796925" lvl="2" indent="-346075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Acceptable prompts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—Redirecting student’s attention; reminding student to show work, include correct units, round to nearest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2" indent="-346075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Unacceptable prompts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—Model or show sample problems on board or at top of worksheet; provide step-by-step supports to solve a problem</a:t>
            </a:r>
          </a:p>
          <a:p>
            <a:pPr marL="347663" indent="-346075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answer alone isn’t enough. </a:t>
            </a:r>
          </a:p>
          <a:p>
            <a:pPr marL="854075" lvl="1" indent="-336550">
              <a:buClr>
                <a:srgbClr val="FF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 all work: include drafts with edits, steps in solving problems, final version or solution.</a:t>
            </a:r>
          </a:p>
          <a:p>
            <a:pPr marL="855663" lvl="1" indent="-346075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Work Description forms.</a:t>
            </a:r>
          </a:p>
        </p:txBody>
      </p:sp>
    </p:spTree>
    <p:extLst>
      <p:ext uri="{BB962C8B-B14F-4D97-AF65-F5344CB8AC3E}">
        <p14:creationId xmlns:p14="http://schemas.microsoft.com/office/powerpoint/2010/main" val="285606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5608" y="222993"/>
            <a:ext cx="10844937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Process and Resources to complete a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CF5B0-B1C2-4EFF-AA5C-7EA66FE328E2}"/>
              </a:ext>
            </a:extLst>
          </p:cNvPr>
          <p:cNvSpPr txBox="1"/>
          <p:nvPr/>
        </p:nvSpPr>
        <p:spPr>
          <a:xfrm>
            <a:off x="673531" y="1480293"/>
            <a:ext cx="10844937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Determine the student(s) for whom a competency or GL portfolio would be appropriate.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Principal and other adults familiar with the student decide whether to pursue this option.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Review the portfolio submission requirements.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Identify staff who can collaborate (e.g., special educators, content teachers, curriculum coordinators).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Review MA Curriculum Frameworks, portfolio requirements, and the </a:t>
            </a:r>
            <a:r>
              <a:rPr lang="en-US" sz="2400" dirty="0">
                <a:latin typeface="+mn-lt"/>
                <a:ea typeface="Tahoma" pitchFamily="34" charset="0"/>
                <a:hlinkClick r:id="rId3"/>
              </a:rPr>
              <a:t>MCAS Grade-Level and Competency Portfolio </a:t>
            </a:r>
            <a:r>
              <a:rPr lang="en-US" sz="2400" dirty="0">
                <a:latin typeface="+mn-lt"/>
                <a:ea typeface="Tahoma" pitchFamily="34" charset="0"/>
              </a:rPr>
              <a:t>web page</a:t>
            </a:r>
            <a:r>
              <a:rPr lang="en-US" sz="2400" dirty="0"/>
              <a:t>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Instruct student(s) on the standards required for the portfolio.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Collect samples of student’s work guided by the required standards.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Be aware of submission deadlines.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Clr>
                <a:srgbClr val="FF0000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5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/>
              <a:t>THANK YOU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mcas@doe.mass.edu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197619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/>
                <a:cs typeface="Arial"/>
              </a:rPr>
              <a:t>Robert Pelychaty, Manager of Inclusive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</a:rPr>
              <a:t>Kevin Froton, Cognia Program Manager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may be covered during the course of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at the end of this session.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email questions and answers to participants.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</a:rPr>
              <a:t>Email questions about individual records or specific questions about your school/district to </a:t>
            </a:r>
            <a:r>
              <a:rPr lang="en-US">
                <a:hlinkClick r:id="rId2"/>
              </a:rPr>
              <a:t>mcas@doe.mass.edu</a:t>
            </a:r>
            <a:r>
              <a:rPr lang="en-US"/>
              <a:t> </a:t>
            </a:r>
            <a:r>
              <a:rPr lang="en-US">
                <a:solidFill>
                  <a:srgbClr val="010203"/>
                </a:solidFill>
              </a:rPr>
              <a:t>instead of asking here. </a:t>
            </a:r>
            <a:endParaRPr lang="en-US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“CC” to enable closed captioning (if needed).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</a:rPr>
              <a:t>Who should be considered for a grade-level or competency portfolio</a:t>
            </a:r>
            <a:endParaRPr lang="en-US" sz="3200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</a:rPr>
              <a:t>What is a grade-level portfolio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</a:rPr>
              <a:t>What is a competency portfolio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sz="3200" dirty="0"/>
              <a:t>Process and how to compile a grade-level or competency portfolio</a:t>
            </a:r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3889" y="365125"/>
            <a:ext cx="11001080" cy="1228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Who Should be Considered for a Grade-Level or Competency Portfolio?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888" y="1970202"/>
            <a:ext cx="11001080" cy="416866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 student with significant and complex disabilities who:</a:t>
            </a:r>
          </a:p>
          <a:p>
            <a:pPr lvl="1"/>
            <a:r>
              <a:rPr lang="en-US" dirty="0"/>
              <a:t>perform classroom work </a:t>
            </a:r>
            <a:r>
              <a:rPr lang="en-US" dirty="0">
                <a:solidFill>
                  <a:srgbClr val="0070C0"/>
                </a:solidFill>
              </a:rPr>
              <a:t>at or near grade-level;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cannot demonstrate knowledge and skills on the MCAS test in that grade and subject;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is attempting to </a:t>
            </a:r>
            <a:r>
              <a:rPr lang="en-US" dirty="0">
                <a:solidFill>
                  <a:srgbClr val="000000"/>
                </a:solidFill>
              </a:rPr>
              <a:t>earn a passing score on the MCAS test, such as partially meeting expectations or a high performance level.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NOTE: A score of </a:t>
            </a:r>
            <a:r>
              <a:rPr lang="en-US" b="1" i="1" dirty="0">
                <a:solidFill>
                  <a:srgbClr val="000000"/>
                </a:solidFill>
              </a:rPr>
              <a:t>Progressing </a:t>
            </a:r>
            <a:r>
              <a:rPr lang="en-US" dirty="0">
                <a:solidFill>
                  <a:srgbClr val="000000"/>
                </a:solidFill>
              </a:rPr>
              <a:t>on the MCAS-Alt is </a:t>
            </a:r>
            <a:r>
              <a:rPr lang="en-US" u="sng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a “passing score” for the purpose of earning a CD.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 descr="Download Word Document">
            <a:hlinkClick r:id="rId3"/>
            <a:extLst>
              <a:ext uri="{FF2B5EF4-FFF2-40B4-BE49-F238E27FC236}">
                <a16:creationId xmlns:a16="http://schemas.microsoft.com/office/drawing/2014/main" id="{745AFC71-1BB9-4C5B-954C-15E060A7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84138"/>
            <a:ext cx="13335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6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3889" y="365125"/>
            <a:ext cx="11001080" cy="1228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Examples of Student Profiles that may be Appropriate for the Grade-Level or Competency Portfolio.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888" y="1970202"/>
            <a:ext cx="11001080" cy="4168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A student with a complex disability should be considered if they produce grade-level work in the classroom, but has, for example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significant emotional, behavioral, or other disability and is unable to maintain concentration to participate in standard testing, even with accommodations;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significant health-related disability, neurological disorder, or other complex disability and is unable to meet the demands of a prolonged test administration;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 significant motor, communication, or other disability and requires more time than is reasonable or available for testing</a:t>
            </a:r>
            <a:endParaRPr lang="en-US" sz="2200" dirty="0"/>
          </a:p>
        </p:txBody>
      </p:sp>
      <p:pic>
        <p:nvPicPr>
          <p:cNvPr id="1026" name="Picture 2" descr="Download Word Document">
            <a:hlinkClick r:id="rId3"/>
            <a:extLst>
              <a:ext uri="{FF2B5EF4-FFF2-40B4-BE49-F238E27FC236}">
                <a16:creationId xmlns:a16="http://schemas.microsoft.com/office/drawing/2014/main" id="{745AFC71-1BB9-4C5B-954C-15E060A7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84138"/>
            <a:ext cx="13335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8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3889" y="365125"/>
            <a:ext cx="11001080" cy="12287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What is a “Grade-Level” Portfolio (grades 3–8)?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888" y="1593850"/>
            <a:ext cx="11001080" cy="45450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i="1" dirty="0"/>
              <a:t>A collection of work samples </a:t>
            </a:r>
            <a:r>
              <a:rPr lang="en-US" sz="2800" b="1" i="1" dirty="0"/>
              <a:t>at grade-level expectations </a:t>
            </a:r>
            <a:r>
              <a:rPr lang="en-US" sz="2800" i="1" dirty="0"/>
              <a:t>produced by a student in grades 3</a:t>
            </a:r>
            <a:r>
              <a:rPr lang="en-US" sz="2800" i="1" dirty="0">
                <a:sym typeface="Symbol" panose="05050102010706020507" pitchFamily="18" charset="2"/>
              </a:rPr>
              <a:t>8 </a:t>
            </a:r>
            <a:r>
              <a:rPr lang="en-US" sz="2800" i="1" dirty="0"/>
              <a:t>that includes:</a:t>
            </a:r>
          </a:p>
          <a:p>
            <a:r>
              <a:rPr lang="en-US" sz="2400" b="1" dirty="0"/>
              <a:t>Work samples only</a:t>
            </a:r>
            <a:r>
              <a:rPr lang="en-US" sz="2400" dirty="0"/>
              <a:t>; no data charts are required</a:t>
            </a:r>
          </a:p>
          <a:p>
            <a:r>
              <a:rPr lang="en-US" sz="2400" dirty="0"/>
              <a:t>Multiple work samples that together demonstrate </a:t>
            </a:r>
            <a:r>
              <a:rPr lang="en-US" sz="2400" b="1" i="1" dirty="0"/>
              <a:t>all </a:t>
            </a:r>
            <a:r>
              <a:rPr lang="en-US" sz="2400" dirty="0"/>
              <a:t>aspects of the required standards</a:t>
            </a:r>
          </a:p>
          <a:p>
            <a:pPr lvl="1"/>
            <a:r>
              <a:rPr lang="en-US" sz="2200" dirty="0"/>
              <a:t>Each work sample should address </a:t>
            </a:r>
            <a:r>
              <a:rPr lang="en-US" sz="2200" b="1" dirty="0">
                <a:solidFill>
                  <a:srgbClr val="000000"/>
                </a:solidFill>
              </a:rPr>
              <a:t>one standard (for 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2200" b="1" dirty="0"/>
              <a:t>Grade-level</a:t>
            </a:r>
            <a:r>
              <a:rPr lang="en-US" sz="2200" dirty="0"/>
              <a:t> </a:t>
            </a:r>
            <a:r>
              <a:rPr lang="en-US" sz="2200" b="1" dirty="0"/>
              <a:t>Work Description </a:t>
            </a:r>
            <a:r>
              <a:rPr lang="en-US" sz="2200" dirty="0"/>
              <a:t>forms should accompany each work sample.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i="1" dirty="0"/>
              <a:t>For </a:t>
            </a:r>
            <a:r>
              <a:rPr lang="en-US" i="1" dirty="0">
                <a:solidFill>
                  <a:srgbClr val="000000"/>
                </a:solidFill>
              </a:rPr>
              <a:t>each subject: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Mathematics—A total of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10 </a:t>
            </a:r>
            <a:r>
              <a:rPr lang="en-US" sz="2200" dirty="0"/>
              <a:t>standards must be documented in the student’s work.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ELA—3 standards each in </a:t>
            </a:r>
            <a:r>
              <a:rPr lang="en-US" sz="2200" dirty="0">
                <a:solidFill>
                  <a:srgbClr val="0070C0"/>
                </a:solidFill>
              </a:rPr>
              <a:t>Reading-Literature and Reading-Informational text</a:t>
            </a:r>
            <a:r>
              <a:rPr lang="en-US" sz="2200" dirty="0">
                <a:solidFill>
                  <a:schemeClr val="tx1"/>
                </a:solidFill>
              </a:rPr>
              <a:t>; plus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four (4)</a:t>
            </a:r>
            <a:r>
              <a:rPr lang="en-US" sz="2200" dirty="0"/>
              <a:t> writing samples (one in each of three text types, and one selected by student)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STE—A total of 9 standards (3 in each of 3 selected disciplines)</a:t>
            </a:r>
          </a:p>
        </p:txBody>
      </p:sp>
      <p:pic>
        <p:nvPicPr>
          <p:cNvPr id="1026" name="Picture 2" descr="Download Word Document">
            <a:hlinkClick r:id="rId3"/>
            <a:extLst>
              <a:ext uri="{FF2B5EF4-FFF2-40B4-BE49-F238E27FC236}">
                <a16:creationId xmlns:a16="http://schemas.microsoft.com/office/drawing/2014/main" id="{745AFC71-1BB9-4C5B-954C-15E060A7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84138"/>
            <a:ext cx="13335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0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2742" y="339725"/>
            <a:ext cx="10972800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What is a High School Competency Portfolio?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5885" y="1606452"/>
            <a:ext cx="10837682" cy="454925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000" dirty="0">
                <a:ea typeface="Tahoma" pitchFamily="34" charset="0"/>
              </a:rPr>
              <a:t>A collection of specific student work that is comparable in depth, breadth, and difficulty to a student who has achieved the Competency Determination (CD) in that subject by scoring</a:t>
            </a:r>
          </a:p>
          <a:p>
            <a:pPr lvl="1">
              <a:buClr>
                <a:schemeClr val="tx1"/>
              </a:buClr>
            </a:pPr>
            <a:r>
              <a:rPr lang="en-US" sz="1800" b="1" dirty="0"/>
              <a:t>Work samples only</a:t>
            </a:r>
            <a:r>
              <a:rPr lang="en-US" sz="1800" dirty="0"/>
              <a:t>; no data charts are required</a:t>
            </a:r>
          </a:p>
          <a:p>
            <a:pPr lvl="1">
              <a:buClr>
                <a:schemeClr val="tx1"/>
              </a:buClr>
            </a:pPr>
            <a:r>
              <a:rPr lang="en-US" sz="1800" dirty="0"/>
              <a:t>Multiple work samples that together demonstrate </a:t>
            </a:r>
            <a:r>
              <a:rPr lang="en-US" sz="1800" b="1" i="1" dirty="0"/>
              <a:t>all </a:t>
            </a:r>
            <a:r>
              <a:rPr lang="en-US" sz="1800" dirty="0"/>
              <a:t>aspects of the required standards</a:t>
            </a:r>
            <a:endParaRPr lang="en-US" sz="2000" dirty="0"/>
          </a:p>
          <a:p>
            <a:pPr marL="347472" lvl="1" indent="-347472">
              <a:lnSpc>
                <a:spcPct val="114000"/>
              </a:lnSpc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2000" dirty="0">
                <a:ea typeface="Tahoma" pitchFamily="34" charset="0"/>
              </a:rPr>
              <a:t>If initial submission does not achieve a passing score, the portfolio </a:t>
            </a:r>
            <a:r>
              <a:rPr lang="en-US" sz="2000" b="1" dirty="0">
                <a:ea typeface="Tahoma" pitchFamily="34" charset="0"/>
              </a:rPr>
              <a:t>may be resubmitted</a:t>
            </a:r>
            <a:r>
              <a:rPr lang="en-US" sz="2000" dirty="0">
                <a:ea typeface="Tahoma" pitchFamily="34" charset="0"/>
              </a:rPr>
              <a:t> each year with additional work. </a:t>
            </a:r>
          </a:p>
          <a:p>
            <a:pPr marL="804672" lvl="2" indent="-347472">
              <a:lnSpc>
                <a:spcPct val="114000"/>
              </a:lnSpc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800" dirty="0">
                <a:ea typeface="Tahoma" pitchFamily="34" charset="0"/>
              </a:rPr>
              <a:t>A cumulative collection</a:t>
            </a:r>
          </a:p>
          <a:p>
            <a:pPr marL="804672" lvl="2" indent="-347472">
              <a:lnSpc>
                <a:spcPct val="114000"/>
              </a:lnSpc>
              <a:buClr>
                <a:schemeClr val="tx1"/>
              </a:buClr>
              <a:buSzPct val="100000"/>
            </a:pPr>
            <a:r>
              <a:rPr lang="en-US" sz="1800" dirty="0">
                <a:ea typeface="Tahoma" pitchFamily="34" charset="0"/>
              </a:rPr>
              <a:t>Otherwise, MCAS/MCAS-Alt are </a:t>
            </a:r>
            <a:r>
              <a:rPr lang="en-US" sz="1800" u="sng" dirty="0">
                <a:ea typeface="Tahoma" pitchFamily="34" charset="0"/>
              </a:rPr>
              <a:t>not</a:t>
            </a:r>
            <a:r>
              <a:rPr lang="en-US" sz="1800" dirty="0">
                <a:ea typeface="Tahoma" pitchFamily="34" charset="0"/>
              </a:rPr>
              <a:t> required after grade 10.</a:t>
            </a:r>
          </a:p>
          <a:p>
            <a:pPr marL="347472" lvl="2" indent="-347472">
              <a:lnSpc>
                <a:spcPct val="114000"/>
              </a:lnSpc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800" dirty="0">
                <a:ea typeface="Tahoma" pitchFamily="34" charset="0"/>
              </a:rPr>
              <a:t>Requirements are described in the </a:t>
            </a:r>
            <a:r>
              <a:rPr lang="en-US" sz="1800" i="1" dirty="0">
                <a:hlinkClick r:id="rId3"/>
              </a:rPr>
              <a:t>MCAS Grade-Level and Competency Portfolio Manual</a:t>
            </a:r>
            <a:r>
              <a:rPr lang="en-US" sz="1800" i="1" dirty="0"/>
              <a:t> </a:t>
            </a:r>
            <a:r>
              <a:rPr lang="en-US" sz="1800" dirty="0">
                <a:ea typeface="Tahoma" pitchFamily="34" charset="0"/>
              </a:rPr>
              <a:t>and on the  </a:t>
            </a:r>
            <a:r>
              <a:rPr lang="en-US" sz="1800" dirty="0">
                <a:ea typeface="Tahoma" pitchFamily="34" charset="0"/>
                <a:hlinkClick r:id="rId4"/>
              </a:rPr>
              <a:t>MCAS Grade-Level and Competency </a:t>
            </a:r>
            <a:r>
              <a:rPr lang="en-US" sz="1800" dirty="0">
                <a:ea typeface="Tahoma" pitchFamily="34" charset="0"/>
              </a:rPr>
              <a:t>web page.</a:t>
            </a:r>
          </a:p>
          <a:p>
            <a:pPr marL="347472" lvl="2" indent="-347472">
              <a:lnSpc>
                <a:spcPct val="114000"/>
              </a:lnSpc>
              <a:buClr>
                <a:schemeClr val="tx1"/>
              </a:buClr>
              <a:buSzPct val="100000"/>
            </a:pPr>
            <a:r>
              <a:rPr lang="en-US" sz="1800" b="1" dirty="0">
                <a:solidFill>
                  <a:srgbClr val="0070C0"/>
                </a:solidFill>
                <a:ea typeface="Tahoma" pitchFamily="34" charset="0"/>
              </a:rPr>
              <a:t>Feedback Forms </a:t>
            </a:r>
            <a:r>
              <a:rPr lang="en-US" sz="1800" dirty="0">
                <a:ea typeface="Tahoma" pitchFamily="34" charset="0"/>
              </a:rPr>
              <a:t>are provided to the school with comments from reviewers.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2742" y="339725"/>
            <a:ext cx="10972800" cy="1257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47B6"/>
                </a:solidFill>
              </a:rPr>
              <a:t>Competency Portfolio Requirements for </a:t>
            </a:r>
            <a:br>
              <a:rPr lang="en-US" dirty="0">
                <a:solidFill>
                  <a:srgbClr val="3647B6"/>
                </a:solidFill>
              </a:rPr>
            </a:br>
            <a:r>
              <a:rPr lang="en-US" dirty="0">
                <a:solidFill>
                  <a:srgbClr val="3647B6"/>
                </a:solidFill>
              </a:rPr>
              <a:t>ELA and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6458" y="1597025"/>
            <a:ext cx="10972800" cy="50673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Clr>
                <a:srgbClr val="FF0000"/>
              </a:buClr>
              <a:buSzPct val="100000"/>
              <a:buNone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Requirements for ELA and Mathematics competency portfolios are </a:t>
            </a:r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lang="en-US" sz="2800" dirty="0"/>
              <a:t>ased on the </a:t>
            </a:r>
            <a:r>
              <a:rPr lang="en-US" sz="2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Curriculum Frameworks</a:t>
            </a:r>
            <a:r>
              <a:rPr lang="en-US" sz="2800" dirty="0"/>
              <a:t>: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b="1" dirty="0"/>
              <a:t>ELA</a:t>
            </a:r>
            <a:r>
              <a:rPr lang="en-US" sz="2400" dirty="0"/>
              <a:t>—produce four (4) essays, plus two (2) short responses, based on grade-10 texts (multiple essays and short responses cannot be based on the same text):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000" dirty="0">
                <a:effectLst/>
                <a:ea typeface="Times New Roman" panose="02020603050405020304" pitchFamily="18" charset="0"/>
              </a:rPr>
              <a:t>Each essay and short response must: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2000" dirty="0">
                <a:effectLst/>
                <a:ea typeface="Times New Roman" panose="02020603050405020304" pitchFamily="18" charset="0"/>
              </a:rPr>
              <a:t>include multiple drafts that are written entirely by the student, not rewritten by the teacher and indicate a progression of the student’s thinking in each successive draft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2000" dirty="0">
                <a:effectLst/>
                <a:ea typeface="Times New Roman" panose="02020603050405020304" pitchFamily="18" charset="0"/>
              </a:rPr>
              <a:t>Responses should not consist of plot summaries, multiple-choice worksheets, short-answer tests, or quizzes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/>
              <a:t>Mathematics</a:t>
            </a:r>
            <a:r>
              <a:rPr lang="en-US" sz="3000" dirty="0"/>
              <a:t>—work samples documenting all aspects of 15 standards (or clusters of standards) from all five conceptual categories.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35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2" ma:contentTypeDescription="Create a new document." ma:contentTypeScope="" ma:versionID="3563840b22273f173e4a1eedbb4fb722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7a9148ae09c1dcd685c5da280c706858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Zalk, Jodie (DESE)</DisplayName>
        <AccountId>18</AccountId>
        <AccountType/>
      </UserInfo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Ragsdale, David (DESE)</DisplayName>
        <AccountId>20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 xsi:nil="true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CC6662-A23C-4FB8-B702-CA0694FC4029}">
  <ds:schemaRefs>
    <ds:schemaRef ds:uri="049449a1-970d-4061-91c8-87f7c4621d9d"/>
    <ds:schemaRef ds:uri="e77133ba-eec1-4d51-86ef-7b6d23495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49449a1-970d-4061-91c8-87f7c4621d9d"/>
    <ds:schemaRef ds:uri="http://www.w3.org/XML/1998/namespace"/>
    <ds:schemaRef ds:uri="e77133ba-eec1-4d51-86ef-7b6d2349517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1268</Words>
  <Application>Microsoft Office PowerPoint</Application>
  <PresentationFormat>Widescreen</PresentationFormat>
  <Paragraphs>116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Segoe</vt:lpstr>
      <vt:lpstr>Segoe UI</vt:lpstr>
      <vt:lpstr>Segoe UI Semibold</vt:lpstr>
      <vt:lpstr>Symbol</vt:lpstr>
      <vt:lpstr>Wingdings</vt:lpstr>
      <vt:lpstr>Office Theme</vt:lpstr>
      <vt:lpstr>MCAS Grade-Level and Competency Portfolio Assessments</vt:lpstr>
      <vt:lpstr>Presenters</vt:lpstr>
      <vt:lpstr>Logistics for This Session </vt:lpstr>
      <vt:lpstr>Today’s Agenda</vt:lpstr>
      <vt:lpstr>Who Should be Considered for a Grade-Level or Competency Portfolio?</vt:lpstr>
      <vt:lpstr>Examples of Student Profiles that may be Appropriate for the Grade-Level or Competency Portfolio.</vt:lpstr>
      <vt:lpstr>What is a “Grade-Level” Portfolio (grades 3–8)?</vt:lpstr>
      <vt:lpstr>What is a High School Competency Portfolio?</vt:lpstr>
      <vt:lpstr>Competency Portfolio Requirements for  ELA and Mathematics</vt:lpstr>
      <vt:lpstr>Science Competency Portfolio Requirements</vt:lpstr>
      <vt:lpstr>Cover Sheets for Grade-Level and Competency Portfolios</vt:lpstr>
      <vt:lpstr>Example of Grade-Level Work Description and Work Sample</vt:lpstr>
      <vt:lpstr>Example of Competency Work Description and Work Sample</vt:lpstr>
      <vt:lpstr>Feedback Form Example</vt:lpstr>
      <vt:lpstr>How are portfolios scored?</vt:lpstr>
      <vt:lpstr>Process and Resources to complete a portfolio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Kevin Froton</cp:lastModifiedBy>
  <cp:revision>40</cp:revision>
  <cp:lastPrinted>2023-09-25T19:47:02Z</cp:lastPrinted>
  <dcterms:created xsi:type="dcterms:W3CDTF">2022-10-11T20:32:22Z</dcterms:created>
  <dcterms:modified xsi:type="dcterms:W3CDTF">2023-09-25T19:48:21Z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0x0101001632492CAC103A49A985C1EA3C99F8E6</vt:lpwstr>
  </property>
</Properties>
</file>