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handoutMasterIdLst>
    <p:handoutMasterId r:id="rId26"/>
  </p:handoutMasterIdLst>
  <p:sldIdLst>
    <p:sldId id="277" r:id="rId5"/>
    <p:sldId id="262" r:id="rId6"/>
    <p:sldId id="278" r:id="rId7"/>
    <p:sldId id="261" r:id="rId8"/>
    <p:sldId id="280" r:id="rId9"/>
    <p:sldId id="260" r:id="rId10"/>
    <p:sldId id="279" r:id="rId11"/>
    <p:sldId id="290" r:id="rId12"/>
    <p:sldId id="281" r:id="rId13"/>
    <p:sldId id="291" r:id="rId14"/>
    <p:sldId id="276" r:id="rId15"/>
    <p:sldId id="289" r:id="rId16"/>
    <p:sldId id="287" r:id="rId17"/>
    <p:sldId id="288" r:id="rId18"/>
    <p:sldId id="293" r:id="rId19"/>
    <p:sldId id="283" r:id="rId20"/>
    <p:sldId id="292" r:id="rId21"/>
    <p:sldId id="282" r:id="rId22"/>
    <p:sldId id="284"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397E7"/>
    <a:srgbClr val="AFCBFD"/>
    <a:srgbClr val="93A9FF"/>
    <a:srgbClr val="86A9E2"/>
    <a:srgbClr val="3647B6"/>
    <a:srgbClr val="494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4F4CD8-894C-452E-AB87-8D5AC79CC5D3}" v="69" dt="2023-09-15T14:22:30.5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86" autoAdjust="0"/>
  </p:normalViewPr>
  <p:slideViewPr>
    <p:cSldViewPr snapToGrid="0">
      <p:cViewPr varScale="1">
        <p:scale>
          <a:sx n="125" d="100"/>
          <a:sy n="125" d="100"/>
        </p:scale>
        <p:origin x="15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9/26/2023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9/26/2023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2165525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17</a:t>
            </a:fld>
            <a:endParaRPr lang="en-US"/>
          </a:p>
        </p:txBody>
      </p:sp>
    </p:spTree>
    <p:extLst>
      <p:ext uri="{BB962C8B-B14F-4D97-AF65-F5344CB8AC3E}">
        <p14:creationId xmlns:p14="http://schemas.microsoft.com/office/powerpoint/2010/main" val="2221976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18</a:t>
            </a:fld>
            <a:endParaRPr lang="en-US"/>
          </a:p>
        </p:txBody>
      </p:sp>
    </p:spTree>
    <p:extLst>
      <p:ext uri="{BB962C8B-B14F-4D97-AF65-F5344CB8AC3E}">
        <p14:creationId xmlns:p14="http://schemas.microsoft.com/office/powerpoint/2010/main" val="3142155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2740357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3875052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843011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a:p>
        </p:txBody>
      </p:sp>
    </p:spTree>
    <p:extLst>
      <p:ext uri="{BB962C8B-B14F-4D97-AF65-F5344CB8AC3E}">
        <p14:creationId xmlns:p14="http://schemas.microsoft.com/office/powerpoint/2010/main" val="385513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12</a:t>
            </a:fld>
            <a:endParaRPr lang="en-US"/>
          </a:p>
        </p:txBody>
      </p:sp>
    </p:spTree>
    <p:extLst>
      <p:ext uri="{BB962C8B-B14F-4D97-AF65-F5344CB8AC3E}">
        <p14:creationId xmlns:p14="http://schemas.microsoft.com/office/powerpoint/2010/main" val="1268061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171657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14</a:t>
            </a:fld>
            <a:endParaRPr lang="en-US" dirty="0"/>
          </a:p>
        </p:txBody>
      </p:sp>
    </p:spTree>
    <p:extLst>
      <p:ext uri="{BB962C8B-B14F-4D97-AF65-F5344CB8AC3E}">
        <p14:creationId xmlns:p14="http://schemas.microsoft.com/office/powerpoint/2010/main" val="1138054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16</a:t>
            </a:fld>
            <a:endParaRPr lang="en-US"/>
          </a:p>
        </p:txBody>
      </p:sp>
    </p:spTree>
    <p:extLst>
      <p:ext uri="{BB962C8B-B14F-4D97-AF65-F5344CB8AC3E}">
        <p14:creationId xmlns:p14="http://schemas.microsoft.com/office/powerpoint/2010/main" val="654035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https://aem.cast.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msu.edu/research/projects/solid-start/curriculu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www.openscied.org/access-the-materials/" TargetMode="External"/><Relationship Id="rId4" Type="http://schemas.openxmlformats.org/officeDocument/2006/relationships/hyperlink" Target="https://www.nextgenstorylines.org/elementar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mcas@doe.mass.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Robert.pelychaty@mass.gov" TargetMode="External"/><Relationship Id="rId2" Type="http://schemas.openxmlformats.org/officeDocument/2006/relationships/hyperlink" Target="mailto:Debra.d.hand@mass.gov" TargetMode="External"/><Relationship Id="rId1" Type="http://schemas.openxmlformats.org/officeDocument/2006/relationships/slideLayout" Target="../slideLayouts/slideLayout2.xml"/><Relationship Id="rId6" Type="http://schemas.openxmlformats.org/officeDocument/2006/relationships/hyperlink" Target="https://profile.measuredprogress.org/MCAS-Alt" TargetMode="External"/><Relationship Id="rId5" Type="http://schemas.openxmlformats.org/officeDocument/2006/relationships/hyperlink" Target="http://www.doe.mass.edu/mcas/alt" TargetMode="External"/><Relationship Id="rId4" Type="http://schemas.openxmlformats.org/officeDocument/2006/relationships/hyperlink" Target="mailto:mcas@doe.mass.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083" y="221673"/>
            <a:ext cx="11133244" cy="4035463"/>
          </a:xfrm>
        </p:spPr>
        <p:txBody>
          <a:bodyPr>
            <a:normAutofit/>
          </a:bodyPr>
          <a:lstStyle/>
          <a:p>
            <a:r>
              <a:rPr lang="en-US" altLang="zh-CN" i="1" dirty="0">
                <a:solidFill>
                  <a:srgbClr val="002060"/>
                </a:solidFill>
                <a:latin typeface="Segoe SemiBold" panose="020B0703040204020203" pitchFamily="34" charset="0"/>
                <a:cs typeface="Segoe SemiBold" panose="020B0703040204020203" pitchFamily="34" charset="0"/>
              </a:rPr>
              <a:t>MCAS-Alt Update 2024</a:t>
            </a:r>
            <a:br>
              <a:rPr lang="en-US" altLang="zh-CN" i="1" dirty="0">
                <a:solidFill>
                  <a:srgbClr val="002060"/>
                </a:solidFill>
                <a:latin typeface="Segoe SemiBold" panose="020B0703040204020203" pitchFamily="34" charset="0"/>
                <a:cs typeface="Segoe SemiBold" panose="020B0703040204020203" pitchFamily="34" charset="0"/>
              </a:rPr>
            </a:br>
            <a:br>
              <a:rPr lang="en-US" altLang="zh-CN" i="1" dirty="0">
                <a:solidFill>
                  <a:srgbClr val="002060"/>
                </a:solidFill>
                <a:latin typeface="Segoe SemiBold" panose="020B0703040204020203" pitchFamily="34" charset="0"/>
                <a:cs typeface="Segoe SemiBold" panose="020B0703040204020203" pitchFamily="34" charset="0"/>
              </a:rPr>
            </a:br>
            <a:endParaRPr lang="en-US" altLang="zh-CN" sz="3200" dirty="0">
              <a:solidFill>
                <a:srgbClr val="002060"/>
              </a:solidFill>
              <a:latin typeface="Segoe SemiBold" panose="020B0703040204020203" pitchFamily="34" charset="0"/>
              <a:cs typeface="Segoe SemiBold" panose="020B0703040204020203" pitchFamily="34" charset="0"/>
            </a:endParaRPr>
          </a:p>
        </p:txBody>
      </p:sp>
      <p:sp>
        <p:nvSpPr>
          <p:cNvPr id="5" name="Subtitle 4">
            <a:extLst>
              <a:ext uri="{FF2B5EF4-FFF2-40B4-BE49-F238E27FC236}">
                <a16:creationId xmlns:a16="http://schemas.microsoft.com/office/drawing/2014/main" id="{FAAA8650-C887-453B-83B0-8A6E3A20B67F}"/>
              </a:ext>
            </a:extLst>
          </p:cNvPr>
          <p:cNvSpPr>
            <a:spLocks noGrp="1"/>
          </p:cNvSpPr>
          <p:nvPr>
            <p:ph type="subTitle" idx="1"/>
          </p:nvPr>
        </p:nvSpPr>
        <p:spPr>
          <a:xfrm>
            <a:off x="329083" y="4636654"/>
            <a:ext cx="7497958" cy="1213564"/>
          </a:xfrm>
        </p:spPr>
        <p:txBody>
          <a:bodyPr>
            <a:normAutofit fontScale="92500"/>
          </a:bodyPr>
          <a:lstStyle/>
          <a:p>
            <a:pPr>
              <a:lnSpc>
                <a:spcPct val="100000"/>
              </a:lnSpc>
              <a:spcBef>
                <a:spcPts val="300"/>
              </a:spcBef>
            </a:pPr>
            <a:r>
              <a:rPr lang="en-US" sz="2200" dirty="0">
                <a:solidFill>
                  <a:srgbClr val="002060"/>
                </a:solidFill>
                <a:latin typeface="Segoe UI Semibold" panose="020B0702040204020203" pitchFamily="34" charset="0"/>
                <a:cs typeface="Segoe UI Semibold" panose="020B0702040204020203" pitchFamily="34" charset="0"/>
              </a:rPr>
              <a:t>Robert Pelychaty, Manager of Inclusive Assessments, DESE</a:t>
            </a:r>
          </a:p>
          <a:p>
            <a:pPr>
              <a:lnSpc>
                <a:spcPct val="100000"/>
              </a:lnSpc>
              <a:spcBef>
                <a:spcPts val="300"/>
              </a:spcBef>
            </a:pPr>
            <a:r>
              <a:rPr lang="en-US" sz="2200" dirty="0">
                <a:solidFill>
                  <a:srgbClr val="002060"/>
                </a:solidFill>
                <a:latin typeface="Segoe UI Semibold" panose="020B0702040204020203" pitchFamily="34" charset="0"/>
                <a:cs typeface="Segoe UI Semibold" panose="020B0702040204020203" pitchFamily="34" charset="0"/>
              </a:rPr>
              <a:t>Debra Hand, MCAS-Alt Coordinator, DESE</a:t>
            </a:r>
          </a:p>
          <a:p>
            <a:pPr>
              <a:lnSpc>
                <a:spcPct val="100000"/>
              </a:lnSpc>
              <a:spcBef>
                <a:spcPts val="300"/>
              </a:spcBef>
            </a:pPr>
            <a:r>
              <a:rPr lang="en-US" sz="2200" dirty="0">
                <a:solidFill>
                  <a:srgbClr val="002060"/>
                </a:solidFill>
                <a:latin typeface="Segoe UI Semibold" panose="020B0702040204020203" pitchFamily="34" charset="0"/>
                <a:cs typeface="Segoe UI Semibold" panose="020B0702040204020203" pitchFamily="34" charset="0"/>
              </a:rPr>
              <a:t>Kevin Froton, Senior Project Manager, Cognia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7B3A559-DED3-5C23-FC72-97F0D084AFE3}"/>
              </a:ext>
            </a:extLst>
          </p:cNvPr>
          <p:cNvGrpSpPr/>
          <p:nvPr/>
        </p:nvGrpSpPr>
        <p:grpSpPr>
          <a:xfrm>
            <a:off x="434109" y="1754909"/>
            <a:ext cx="11434618" cy="1781823"/>
            <a:chOff x="2764785" y="188784"/>
            <a:chExt cx="9309228" cy="848786"/>
          </a:xfrm>
        </p:grpSpPr>
        <p:sp>
          <p:nvSpPr>
            <p:cNvPr id="5" name="矩形 7">
              <a:extLst>
                <a:ext uri="{FF2B5EF4-FFF2-40B4-BE49-F238E27FC236}">
                  <a16:creationId xmlns:a16="http://schemas.microsoft.com/office/drawing/2014/main" id="{6889ACF9-2FF0-BF7F-0B45-8387BDCD1F12}"/>
                </a:ext>
              </a:extLst>
            </p:cNvPr>
            <p:cNvSpPr/>
            <p:nvPr/>
          </p:nvSpPr>
          <p:spPr>
            <a:xfrm>
              <a:off x="2764785" y="188784"/>
              <a:ext cx="1105738" cy="80945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Segoe SemiBold" panose="020B0703040204020203" pitchFamily="34" charset="0"/>
                  <a:cs typeface="Segoe SemiBold" panose="020B0703040204020203" pitchFamily="34" charset="0"/>
                </a:rPr>
                <a:t>2</a:t>
              </a:r>
              <a:endParaRPr lang="zh-CN" altLang="en-US" sz="4400" dirty="0">
                <a:latin typeface="Segoe SemiBold" panose="020B0703040204020203" pitchFamily="34" charset="0"/>
                <a:cs typeface="Segoe SemiBold" panose="020B0703040204020203" pitchFamily="34" charset="0"/>
              </a:endParaRPr>
            </a:p>
          </p:txBody>
        </p:sp>
        <p:sp>
          <p:nvSpPr>
            <p:cNvPr id="6" name="文本框 8">
              <a:extLst>
                <a:ext uri="{FF2B5EF4-FFF2-40B4-BE49-F238E27FC236}">
                  <a16:creationId xmlns:a16="http://schemas.microsoft.com/office/drawing/2014/main" id="{BB4B5227-66D0-F2E9-2D8F-16AB5A037F9C}"/>
                </a:ext>
              </a:extLst>
            </p:cNvPr>
            <p:cNvSpPr txBox="1"/>
            <p:nvPr/>
          </p:nvSpPr>
          <p:spPr>
            <a:xfrm>
              <a:off x="4004197" y="228112"/>
              <a:ext cx="8069816"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kumimoji="0" lang="en-US" sz="4400" b="0" i="0" u="none" strike="noStrike" kern="1200" cap="none" spc="0" normalizeH="0" baseline="0" noProof="0" dirty="0">
                  <a:ln>
                    <a:noFill/>
                  </a:ln>
                  <a:solidFill>
                    <a:srgbClr val="002060"/>
                  </a:solidFill>
                  <a:effectLst/>
                  <a:uLnTx/>
                  <a:uFillTx/>
                  <a:latin typeface="Segoe UI Semibold" panose="020B0702040204020203" pitchFamily="34" charset="0"/>
                  <a:ea typeface="+mn-ea"/>
                  <a:cs typeface="Segoe UI Semibold" panose="020B0702040204020203" pitchFamily="34" charset="0"/>
                </a:rPr>
                <a:t>Ensuring Appropriate Designation of Students for MCAS-Alt</a:t>
              </a:r>
              <a:r>
                <a:rPr lang="en-US" sz="4400" dirty="0">
                  <a:solidFill>
                    <a:srgbClr val="002060"/>
                  </a:solidFill>
                  <a:latin typeface="Segoe UI Semibold" panose="020B0702040204020203" pitchFamily="34" charset="0"/>
                  <a:ea typeface="Tahoma" pitchFamily="34" charset="0"/>
                  <a:cs typeface="Segoe UI Semibold" panose="020B0702040204020203" pitchFamily="34" charset="0"/>
                </a:rPr>
                <a:t> </a:t>
              </a:r>
              <a:endParaRPr lang="zh-CN" altLang="en-US" sz="4400" dirty="0">
                <a:solidFill>
                  <a:srgbClr val="002060"/>
                </a:solidFill>
                <a:latin typeface="Segoe UI Semibold" panose="020B0702040204020203" pitchFamily="34" charset="0"/>
                <a:cs typeface="Segoe UI Semibold" panose="020B0702040204020203" pitchFamily="34" charset="0"/>
              </a:endParaRPr>
            </a:p>
          </p:txBody>
        </p:sp>
      </p:grpSp>
    </p:spTree>
    <p:extLst>
      <p:ext uri="{BB962C8B-B14F-4D97-AF65-F5344CB8AC3E}">
        <p14:creationId xmlns:p14="http://schemas.microsoft.com/office/powerpoint/2010/main" val="2435270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5225CA-FDE5-BC23-65B4-258C2A0D3D33}"/>
              </a:ext>
            </a:extLst>
          </p:cNvPr>
          <p:cNvSpPr>
            <a:spLocks noGrp="1"/>
          </p:cNvSpPr>
          <p:nvPr>
            <p:ph idx="1"/>
          </p:nvPr>
        </p:nvSpPr>
        <p:spPr>
          <a:xfrm>
            <a:off x="378692" y="1754909"/>
            <a:ext cx="11508507" cy="4682835"/>
          </a:xfrm>
        </p:spPr>
        <p:txBody>
          <a:bodyPr/>
          <a:lstStyle/>
          <a:p>
            <a:pPr marL="0" indent="0">
              <a:buNone/>
            </a:pPr>
            <a:r>
              <a:rPr lang="en-US" sz="2800" i="1" dirty="0">
                <a:solidFill>
                  <a:schemeClr val="accent5">
                    <a:lumMod val="50000"/>
                  </a:schemeClr>
                </a:solidFill>
                <a:effectLst/>
                <a:latin typeface="Segoe UI" panose="020B0502040204020203" pitchFamily="34" charset="0"/>
                <a:ea typeface="Times New Roman" panose="02020603050405020304" pitchFamily="18" charset="0"/>
                <a:cs typeface="Segoe UI" panose="020B0502040204020203" pitchFamily="34" charset="0"/>
              </a:rPr>
              <a:t>All</a:t>
            </a:r>
            <a:r>
              <a:rPr lang="en-US" sz="2800" dirty="0">
                <a:solidFill>
                  <a:schemeClr val="accent5">
                    <a:lumMod val="50000"/>
                  </a:schemeClr>
                </a:solidFill>
                <a:effectLst/>
                <a:latin typeface="Segoe UI" panose="020B0502040204020203" pitchFamily="34" charset="0"/>
                <a:ea typeface="Times New Roman" panose="02020603050405020304" pitchFamily="18" charset="0"/>
                <a:cs typeface="Segoe UI" panose="020B0502040204020203" pitchFamily="34" charset="0"/>
              </a:rPr>
              <a:t> students must participate in MCAS testing for their grade level. It is not a question of </a:t>
            </a:r>
            <a:r>
              <a:rPr lang="en-US" sz="2800" b="1" dirty="0">
                <a:solidFill>
                  <a:schemeClr val="accent5">
                    <a:lumMod val="50000"/>
                  </a:schemeClr>
                </a:solidFill>
                <a:effectLst/>
                <a:latin typeface="Segoe UI" panose="020B0502040204020203" pitchFamily="34" charset="0"/>
                <a:ea typeface="Times New Roman" panose="02020603050405020304" pitchFamily="18" charset="0"/>
                <a:cs typeface="Segoe UI" panose="020B0502040204020203" pitchFamily="34" charset="0"/>
              </a:rPr>
              <a:t>whether</a:t>
            </a:r>
            <a:r>
              <a:rPr lang="en-US" sz="2800" dirty="0">
                <a:solidFill>
                  <a:schemeClr val="accent5">
                    <a:lumMod val="50000"/>
                  </a:schemeClr>
                </a:solidFill>
                <a:effectLst/>
                <a:latin typeface="Segoe UI" panose="020B0502040204020203" pitchFamily="34" charset="0"/>
                <a:ea typeface="Times New Roman" panose="02020603050405020304" pitchFamily="18" charset="0"/>
                <a:cs typeface="Segoe UI" panose="020B0502040204020203" pitchFamily="34" charset="0"/>
              </a:rPr>
              <a:t> students with disabilities participate, but </a:t>
            </a:r>
            <a:r>
              <a:rPr lang="en-US" sz="2800" b="1" dirty="0">
                <a:solidFill>
                  <a:schemeClr val="accent5">
                    <a:lumMod val="50000"/>
                  </a:schemeClr>
                </a:solidFill>
                <a:effectLst/>
                <a:latin typeface="Segoe UI" panose="020B0502040204020203" pitchFamily="34" charset="0"/>
                <a:ea typeface="Times New Roman" panose="02020603050405020304" pitchFamily="18" charset="0"/>
                <a:cs typeface="Segoe UI" panose="020B0502040204020203" pitchFamily="34" charset="0"/>
              </a:rPr>
              <a:t>how</a:t>
            </a:r>
            <a:r>
              <a:rPr lang="en-US" sz="2800" dirty="0">
                <a:solidFill>
                  <a:schemeClr val="accent5">
                    <a:lumMod val="50000"/>
                  </a:schemeClr>
                </a:solidFill>
                <a:effectLst/>
                <a:latin typeface="Segoe UI" panose="020B0502040204020203" pitchFamily="34" charset="0"/>
                <a:ea typeface="Times New Roman" panose="02020603050405020304" pitchFamily="18" charset="0"/>
                <a:cs typeface="Segoe UI" panose="020B0502040204020203" pitchFamily="34" charset="0"/>
              </a:rPr>
              <a:t> they will participate. </a:t>
            </a:r>
            <a:br>
              <a:rPr lang="en-US" sz="2800" dirty="0">
                <a:solidFill>
                  <a:schemeClr val="accent5">
                    <a:lumMod val="50000"/>
                  </a:schemeClr>
                </a:solidFill>
                <a:latin typeface="Segoe UI" panose="020B0502040204020203" pitchFamily="34" charset="0"/>
                <a:ea typeface="Times New Roman" panose="02020603050405020304" pitchFamily="18" charset="0"/>
                <a:cs typeface="Segoe UI" panose="020B0502040204020203" pitchFamily="34" charset="0"/>
              </a:rPr>
            </a:br>
            <a:br>
              <a:rPr lang="en-US" sz="2800" dirty="0">
                <a:solidFill>
                  <a:schemeClr val="accent5">
                    <a:lumMod val="50000"/>
                  </a:schemeClr>
                </a:solidFill>
                <a:latin typeface="Segoe UI" panose="020B0502040204020203" pitchFamily="34" charset="0"/>
                <a:ea typeface="Times New Roman" panose="02020603050405020304" pitchFamily="18" charset="0"/>
                <a:cs typeface="Segoe UI" panose="020B0502040204020203" pitchFamily="34" charset="0"/>
              </a:rPr>
            </a:br>
            <a:r>
              <a:rPr lang="en-US" sz="2800" i="1" dirty="0">
                <a:solidFill>
                  <a:schemeClr val="accent5">
                    <a:lumMod val="50000"/>
                  </a:schemeClr>
                </a:solidFill>
                <a:effectLst/>
                <a:latin typeface="Segoe UI" panose="020B0502040204020203" pitchFamily="34" charset="0"/>
                <a:ea typeface="Times New Roman" panose="02020603050405020304" pitchFamily="18" charset="0"/>
                <a:cs typeface="Segoe UI" panose="020B0502040204020203" pitchFamily="34" charset="0"/>
              </a:rPr>
              <a:t>All</a:t>
            </a:r>
            <a:r>
              <a:rPr lang="en-US" sz="2800" dirty="0">
                <a:solidFill>
                  <a:schemeClr val="accent5">
                    <a:lumMod val="50000"/>
                  </a:schemeClr>
                </a:solidFill>
                <a:effectLst/>
                <a:latin typeface="Segoe UI" panose="020B0502040204020203" pitchFamily="34" charset="0"/>
                <a:ea typeface="Times New Roman" panose="02020603050405020304" pitchFamily="18" charset="0"/>
                <a:cs typeface="Segoe UI" panose="020B0502040204020203" pitchFamily="34" charset="0"/>
              </a:rPr>
              <a:t> students who are educated with Massachusetts public funds, including students with disabilities, English learners, and English learners with disabilities, are required by state and federal laws to participate in statewide assessments.</a:t>
            </a:r>
            <a:endParaRPr lang="en-US" dirty="0">
              <a:latin typeface="Segoe UI" panose="020B0502040204020203" pitchFamily="34" charset="0"/>
              <a:cs typeface="Segoe UI" panose="020B0502040204020203" pitchFamily="34" charset="0"/>
            </a:endParaRPr>
          </a:p>
        </p:txBody>
      </p:sp>
      <p:sp>
        <p:nvSpPr>
          <p:cNvPr id="3" name="Title 2">
            <a:extLst>
              <a:ext uri="{FF2B5EF4-FFF2-40B4-BE49-F238E27FC236}">
                <a16:creationId xmlns:a16="http://schemas.microsoft.com/office/drawing/2014/main" id="{22C9C41A-0FC5-C5F0-1F44-1F069E6F0A5D}"/>
              </a:ext>
            </a:extLst>
          </p:cNvPr>
          <p:cNvSpPr>
            <a:spLocks noGrp="1"/>
          </p:cNvSpPr>
          <p:nvPr>
            <p:ph type="title"/>
          </p:nvPr>
        </p:nvSpPr>
        <p:spPr>
          <a:xfrm>
            <a:off x="378692" y="101600"/>
            <a:ext cx="11656290" cy="1297142"/>
          </a:xfrm>
        </p:spPr>
        <p:txBody>
          <a:bodyPr>
            <a:normAutofit fontScale="90000"/>
          </a:bodyPr>
          <a:lstStyle/>
          <a:p>
            <a:br>
              <a:rPr kumimoji="0" lang="en-US" sz="4400" b="1" i="0" u="none" strike="noStrike" kern="1200" cap="none" spc="0" normalizeH="0" baseline="0" noProof="0" dirty="0">
                <a:ln>
                  <a:noFill/>
                </a:ln>
                <a:effectLst/>
                <a:uLnTx/>
                <a:uFillTx/>
                <a:latin typeface="Segoe UI Semibold" panose="020B0702040204020203" pitchFamily="34" charset="0"/>
                <a:ea typeface="Times New Roman" panose="02020603050405020304" pitchFamily="18" charset="0"/>
                <a:cs typeface="Segoe UI Semibold" panose="020B0702040204020203" pitchFamily="34" charset="0"/>
              </a:rPr>
            </a:br>
            <a:r>
              <a:rPr kumimoji="0" lang="en-US" sz="4400" b="1" i="0" u="none" strike="noStrike" kern="1200" cap="none" spc="0" normalizeH="0" baseline="0" noProof="0" dirty="0">
                <a:ln>
                  <a:noFill/>
                </a:ln>
                <a:effectLst/>
                <a:uLnTx/>
                <a:uFillTx/>
                <a:latin typeface="Segoe UI Semibold" panose="020B0702040204020203" pitchFamily="34" charset="0"/>
                <a:ea typeface="Times New Roman" panose="02020603050405020304" pitchFamily="18" charset="0"/>
                <a:cs typeface="Segoe UI Semibold" panose="020B0702040204020203" pitchFamily="34" charset="0"/>
              </a:rPr>
              <a:t>Statewide Assessment Participation Requirements</a:t>
            </a:r>
            <a:br>
              <a:rPr lang="en-US" sz="1400" dirty="0"/>
            </a:br>
            <a:endParaRPr lang="en-US" dirty="0"/>
          </a:p>
        </p:txBody>
      </p:sp>
    </p:spTree>
    <p:extLst>
      <p:ext uri="{BB962C8B-B14F-4D97-AF65-F5344CB8AC3E}">
        <p14:creationId xmlns:p14="http://schemas.microsoft.com/office/powerpoint/2010/main" val="1655302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15A410-B1CC-828C-895D-E464EB206A94}"/>
              </a:ext>
            </a:extLst>
          </p:cNvPr>
          <p:cNvSpPr txBox="1">
            <a:spLocks/>
          </p:cNvSpPr>
          <p:nvPr/>
        </p:nvSpPr>
        <p:spPr>
          <a:xfrm>
            <a:off x="318654" y="711200"/>
            <a:ext cx="11792198" cy="5973334"/>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8000" b="1" dirty="0">
                <a:solidFill>
                  <a:srgbClr val="002060"/>
                </a:solidFill>
                <a:latin typeface="Segoe UI" panose="020B0502040204020203" pitchFamily="34" charset="0"/>
                <a:cs typeface="Segoe UI" panose="020B0502040204020203" pitchFamily="34" charset="0"/>
              </a:rPr>
              <a:t>Question 1: Does the student meet the Massachusetts definition of a “student with the most significant cognitive disabilities”?     </a:t>
            </a:r>
            <a:endParaRPr lang="en-US" sz="8000" dirty="0">
              <a:solidFill>
                <a:srgbClr val="002060"/>
              </a:solidFill>
              <a:latin typeface="Segoe UI" panose="020B0502040204020203" pitchFamily="34" charset="0"/>
              <a:cs typeface="Segoe UI" panose="020B0502040204020203" pitchFamily="34" charset="0"/>
            </a:endParaRPr>
          </a:p>
          <a:p>
            <a:pPr defTabSz="858838">
              <a:lnSpc>
                <a:spcPct val="120000"/>
              </a:lnSpc>
              <a:spcBef>
                <a:spcPts val="0"/>
              </a:spcBef>
              <a:buClr>
                <a:schemeClr val="accent2"/>
              </a:buClr>
              <a:buSzPct val="101000"/>
            </a:pPr>
            <a:r>
              <a:rPr lang="en-US" sz="8000" dirty="0">
                <a:solidFill>
                  <a:srgbClr val="002060"/>
                </a:solidFill>
                <a:latin typeface="Segoe UI" panose="020B0502040204020203" pitchFamily="34" charset="0"/>
                <a:cs typeface="Segoe UI" panose="020B0502040204020203" pitchFamily="34" charset="0"/>
              </a:rPr>
              <a:t>If</a:t>
            </a:r>
            <a:r>
              <a:rPr lang="en-US" sz="8000" b="1" dirty="0">
                <a:solidFill>
                  <a:srgbClr val="002060"/>
                </a:solidFill>
                <a:latin typeface="Segoe UI" panose="020B0502040204020203" pitchFamily="34" charset="0"/>
                <a:cs typeface="Segoe UI" panose="020B0502040204020203" pitchFamily="34" charset="0"/>
              </a:rPr>
              <a:t> YES, </a:t>
            </a:r>
            <a:r>
              <a:rPr lang="en-US" sz="8000" dirty="0">
                <a:solidFill>
                  <a:srgbClr val="002060"/>
                </a:solidFill>
                <a:latin typeface="Segoe UI" panose="020B0502040204020203" pitchFamily="34" charset="0"/>
                <a:cs typeface="Segoe UI" panose="020B0502040204020203" pitchFamily="34" charset="0"/>
              </a:rPr>
              <a:t>the</a:t>
            </a:r>
            <a:r>
              <a:rPr lang="en-US" sz="8000" b="1" dirty="0">
                <a:solidFill>
                  <a:srgbClr val="002060"/>
                </a:solidFill>
                <a:latin typeface="Segoe UI" panose="020B0502040204020203" pitchFamily="34" charset="0"/>
                <a:cs typeface="Segoe UI" panose="020B0502040204020203" pitchFamily="34" charset="0"/>
              </a:rPr>
              <a:t> </a:t>
            </a:r>
            <a:r>
              <a:rPr lang="en-US" sz="8000" dirty="0">
                <a:solidFill>
                  <a:srgbClr val="002060"/>
                </a:solidFill>
                <a:latin typeface="Segoe UI" panose="020B0502040204020203" pitchFamily="34" charset="0"/>
                <a:cs typeface="Segoe UI" panose="020B0502040204020203" pitchFamily="34" charset="0"/>
              </a:rPr>
              <a:t>student is eligible for the MCAS-Alt based on Alternate Academic Achievement Standards. See the MCAS-Alt website for further directions. Students taking the MCAS-Alt likely will face challenges earning their high school diploma. </a:t>
            </a:r>
            <a:r>
              <a:rPr lang="en-US" sz="8000" b="1" dirty="0">
                <a:solidFill>
                  <a:srgbClr val="002060"/>
                </a:solidFill>
                <a:latin typeface="Segoe UI" panose="020B0502040204020203" pitchFamily="34" charset="0"/>
                <a:cs typeface="Segoe UI" panose="020B0502040204020203" pitchFamily="34" charset="0"/>
              </a:rPr>
              <a:t>Note</a:t>
            </a:r>
            <a:r>
              <a:rPr lang="en-US" sz="8000" dirty="0">
                <a:solidFill>
                  <a:srgbClr val="002060"/>
                </a:solidFill>
                <a:latin typeface="Segoe UI" panose="020B0502040204020203" pitchFamily="34" charset="0"/>
                <a:cs typeface="Segoe UI" panose="020B0502040204020203" pitchFamily="34" charset="0"/>
              </a:rPr>
              <a:t>: Simply because the student is eligible does not warrant the Team recommending participation in the MCAS-Alt. </a:t>
            </a:r>
          </a:p>
          <a:p>
            <a:pPr marL="858838" indent="0" defTabSz="430213">
              <a:lnSpc>
                <a:spcPct val="120000"/>
              </a:lnSpc>
              <a:spcBef>
                <a:spcPts val="0"/>
              </a:spcBef>
              <a:buClr>
                <a:schemeClr val="accent2"/>
              </a:buClr>
              <a:buSzPct val="101000"/>
              <a:buNone/>
            </a:pPr>
            <a:endParaRPr lang="en-US" sz="8000" dirty="0">
              <a:solidFill>
                <a:srgbClr val="002060"/>
              </a:solidFill>
              <a:latin typeface="Segoe UI" panose="020B0502040204020203" pitchFamily="34" charset="0"/>
              <a:cs typeface="Segoe UI" panose="020B0502040204020203" pitchFamily="34" charset="0"/>
            </a:endParaRPr>
          </a:p>
          <a:p>
            <a:pPr>
              <a:lnSpc>
                <a:spcPct val="120000"/>
              </a:lnSpc>
              <a:spcBef>
                <a:spcPts val="0"/>
              </a:spcBef>
              <a:buClr>
                <a:schemeClr val="accent2"/>
              </a:buClr>
              <a:buSzPct val="101000"/>
            </a:pPr>
            <a:r>
              <a:rPr lang="en-US" sz="8000" dirty="0">
                <a:solidFill>
                  <a:srgbClr val="002060"/>
                </a:solidFill>
                <a:latin typeface="Segoe UI" panose="020B0502040204020203" pitchFamily="34" charset="0"/>
                <a:cs typeface="Segoe UI" panose="020B0502040204020203" pitchFamily="34" charset="0"/>
              </a:rPr>
              <a:t>If</a:t>
            </a:r>
            <a:r>
              <a:rPr lang="en-US" sz="8000" b="1" dirty="0">
                <a:solidFill>
                  <a:srgbClr val="002060"/>
                </a:solidFill>
                <a:latin typeface="Segoe UI" panose="020B0502040204020203" pitchFamily="34" charset="0"/>
                <a:cs typeface="Segoe UI" panose="020B0502040204020203" pitchFamily="34" charset="0"/>
              </a:rPr>
              <a:t> NO, </a:t>
            </a:r>
            <a:r>
              <a:rPr lang="en-US" sz="8000" dirty="0">
                <a:solidFill>
                  <a:srgbClr val="002060"/>
                </a:solidFill>
                <a:latin typeface="Segoe UI" panose="020B0502040204020203" pitchFamily="34" charset="0"/>
                <a:cs typeface="Segoe UI" panose="020B0502040204020203" pitchFamily="34" charset="0"/>
              </a:rPr>
              <a:t>proceed to question 2 </a:t>
            </a:r>
          </a:p>
          <a:p>
            <a:pPr marL="0" indent="0">
              <a:lnSpc>
                <a:spcPct val="120000"/>
              </a:lnSpc>
              <a:spcBef>
                <a:spcPts val="0"/>
              </a:spcBef>
              <a:buClr>
                <a:schemeClr val="accent2"/>
              </a:buClr>
              <a:buSzPct val="101000"/>
              <a:buFont typeface="Arial" panose="020B0604020202020204" pitchFamily="34" charset="0"/>
              <a:buNone/>
            </a:pPr>
            <a:endParaRPr lang="en-US" sz="8000" dirty="0">
              <a:solidFill>
                <a:srgbClr val="002060"/>
              </a:solidFill>
              <a:latin typeface="Segoe UI" panose="020B0502040204020203" pitchFamily="34" charset="0"/>
              <a:cs typeface="Segoe UI" panose="020B0502040204020203" pitchFamily="34" charset="0"/>
            </a:endParaRPr>
          </a:p>
          <a:p>
            <a:pPr marL="0" indent="0">
              <a:lnSpc>
                <a:spcPct val="120000"/>
              </a:lnSpc>
              <a:spcBef>
                <a:spcPts val="0"/>
              </a:spcBef>
              <a:buClr>
                <a:schemeClr val="accent2"/>
              </a:buClr>
              <a:buSzPct val="101000"/>
              <a:buFont typeface="Arial" panose="020B0604020202020204" pitchFamily="34" charset="0"/>
              <a:buNone/>
            </a:pPr>
            <a:r>
              <a:rPr lang="en-US" sz="8000" b="1" dirty="0">
                <a:solidFill>
                  <a:srgbClr val="002060"/>
                </a:solidFill>
                <a:latin typeface="Segoe UI" panose="020B0502040204020203" pitchFamily="34" charset="0"/>
                <a:cs typeface="Segoe UI" panose="020B0502040204020203" pitchFamily="34" charset="0"/>
              </a:rPr>
              <a:t>Question 2: Does the student have a disability and require specific and allowable accommodations and accessibility features to demonstrate knowledge and skills on assessments?  </a:t>
            </a:r>
          </a:p>
          <a:p>
            <a:pPr>
              <a:lnSpc>
                <a:spcPct val="120000"/>
              </a:lnSpc>
              <a:spcBef>
                <a:spcPts val="0"/>
              </a:spcBef>
              <a:buClr>
                <a:schemeClr val="accent2"/>
              </a:buClr>
              <a:buSzPct val="101000"/>
            </a:pPr>
            <a:r>
              <a:rPr lang="en-US" sz="8000" dirty="0">
                <a:solidFill>
                  <a:srgbClr val="002060"/>
                </a:solidFill>
                <a:latin typeface="Segoe UI" panose="020B0502040204020203" pitchFamily="34" charset="0"/>
                <a:cs typeface="Segoe UI" panose="020B0502040204020203" pitchFamily="34" charset="0"/>
              </a:rPr>
              <a:t> If </a:t>
            </a:r>
            <a:r>
              <a:rPr lang="en-US" sz="8000" b="1" dirty="0">
                <a:solidFill>
                  <a:srgbClr val="002060"/>
                </a:solidFill>
                <a:latin typeface="Segoe UI" panose="020B0502040204020203" pitchFamily="34" charset="0"/>
                <a:cs typeface="Segoe UI" panose="020B0502040204020203" pitchFamily="34" charset="0"/>
              </a:rPr>
              <a:t>YES</a:t>
            </a:r>
            <a:r>
              <a:rPr lang="en-US" sz="8000" dirty="0">
                <a:solidFill>
                  <a:srgbClr val="002060"/>
                </a:solidFill>
                <a:latin typeface="Segoe UI" panose="020B0502040204020203" pitchFamily="34" charset="0"/>
                <a:cs typeface="Segoe UI" panose="020B0502040204020203" pitchFamily="34" charset="0"/>
              </a:rPr>
              <a:t>, the student’s IEP or 504 plan should include the specific allowable accommodations and accessibility features, which should generally mirror accommodations the student receives during routine instruction. Please review the Guidance for Selecting and Evaluating MCAS Accessibility Features and Accommodations for Students with Disabilities. </a:t>
            </a:r>
          </a:p>
          <a:p>
            <a:pPr marL="0" indent="0">
              <a:lnSpc>
                <a:spcPct val="120000"/>
              </a:lnSpc>
              <a:spcBef>
                <a:spcPts val="0"/>
              </a:spcBef>
              <a:buClr>
                <a:schemeClr val="accent2"/>
              </a:buClr>
              <a:buSzPct val="101000"/>
              <a:buNone/>
            </a:pPr>
            <a:endParaRPr lang="en-US" sz="8000" dirty="0">
              <a:solidFill>
                <a:srgbClr val="002060"/>
              </a:solidFill>
              <a:latin typeface="Segoe UI" panose="020B0502040204020203" pitchFamily="34" charset="0"/>
              <a:cs typeface="Segoe UI" panose="020B0502040204020203" pitchFamily="34" charset="0"/>
            </a:endParaRPr>
          </a:p>
          <a:p>
            <a:pPr>
              <a:lnSpc>
                <a:spcPct val="120000"/>
              </a:lnSpc>
              <a:spcBef>
                <a:spcPts val="0"/>
              </a:spcBef>
              <a:buClr>
                <a:schemeClr val="accent2"/>
              </a:buClr>
              <a:buSzPct val="101000"/>
            </a:pPr>
            <a:r>
              <a:rPr lang="en-US" sz="8000" dirty="0">
                <a:solidFill>
                  <a:srgbClr val="002060"/>
                </a:solidFill>
                <a:latin typeface="Segoe UI" panose="020B0502040204020203" pitchFamily="34" charset="0"/>
                <a:cs typeface="Segoe UI" panose="020B0502040204020203" pitchFamily="34" charset="0"/>
              </a:rPr>
              <a:t>If </a:t>
            </a:r>
            <a:r>
              <a:rPr lang="en-US" sz="8000" b="1" dirty="0">
                <a:solidFill>
                  <a:srgbClr val="002060"/>
                </a:solidFill>
                <a:latin typeface="Segoe UI" panose="020B0502040204020203" pitchFamily="34" charset="0"/>
                <a:cs typeface="Segoe UI" panose="020B0502040204020203" pitchFamily="34" charset="0"/>
              </a:rPr>
              <a:t>NO</a:t>
            </a:r>
            <a:r>
              <a:rPr lang="en-US" sz="8000" dirty="0">
                <a:solidFill>
                  <a:srgbClr val="002060"/>
                </a:solidFill>
                <a:latin typeface="Segoe UI" panose="020B0502040204020203" pitchFamily="34" charset="0"/>
                <a:cs typeface="Segoe UI" panose="020B0502040204020203" pitchFamily="34" charset="0"/>
              </a:rPr>
              <a:t>, the student must participate in the standard MCAS assessment using available accessibility features. Accommodations may be included later if the student’s needs change. </a:t>
            </a:r>
          </a:p>
          <a:p>
            <a:pPr>
              <a:lnSpc>
                <a:spcPct val="120000"/>
              </a:lnSpc>
              <a:spcBef>
                <a:spcPts val="0"/>
              </a:spcBef>
            </a:pPr>
            <a:endParaRPr lang="en-US" sz="6400" dirty="0">
              <a:solidFill>
                <a:srgbClr val="002060"/>
              </a:solidFill>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CAAF0624-301F-9B10-E0A1-D803E3C72ACA}"/>
              </a:ext>
            </a:extLst>
          </p:cNvPr>
          <p:cNvSpPr txBox="1"/>
          <p:nvPr/>
        </p:nvSpPr>
        <p:spPr>
          <a:xfrm>
            <a:off x="318654" y="18473"/>
            <a:ext cx="9712778" cy="523220"/>
          </a:xfrm>
          <a:prstGeom prst="rect">
            <a:avLst/>
          </a:prstGeom>
          <a:noFill/>
        </p:spPr>
        <p:txBody>
          <a:bodyPr wrap="square">
            <a:spAutoFit/>
          </a:bodyPr>
          <a:lstStyle/>
          <a:p>
            <a:r>
              <a:rPr lang="en-US" sz="2800" b="1" dirty="0">
                <a:solidFill>
                  <a:srgbClr val="002060"/>
                </a:solidFill>
                <a:latin typeface="Segoe UI Semibold" panose="020B0702040204020203" pitchFamily="34" charset="0"/>
                <a:cs typeface="Segoe UI Semibold" panose="020B0702040204020203" pitchFamily="34" charset="0"/>
              </a:rPr>
              <a:t>Participation Guidelines</a:t>
            </a:r>
            <a:endParaRPr lang="en-US" sz="2800" dirty="0">
              <a:solidFill>
                <a:srgbClr val="002060"/>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95964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a:xfrm>
            <a:off x="76200" y="1676400"/>
            <a:ext cx="12115799" cy="4941216"/>
          </a:xfrm>
        </p:spPr>
        <p:txBody>
          <a:bodyPr>
            <a:normAutofit fontScale="92500" lnSpcReduction="20000"/>
          </a:bodyPr>
          <a:lstStyle/>
          <a:p>
            <a:pPr marL="0" indent="0" fontAlgn="base">
              <a:spcBef>
                <a:spcPts val="0"/>
              </a:spcBef>
              <a:buClr>
                <a:schemeClr val="accent2"/>
              </a:buClr>
              <a:buNone/>
            </a:pPr>
            <a:r>
              <a:rPr lang="en-US" sz="2600" b="1" dirty="0">
                <a:solidFill>
                  <a:srgbClr val="002060"/>
                </a:solidFill>
                <a:effectLst/>
                <a:latin typeface="Segoe UI" panose="020B0502040204020203" pitchFamily="34" charset="0"/>
                <a:ea typeface="Times New Roman" panose="02020603050405020304" pitchFamily="18" charset="0"/>
                <a:cs typeface="Segoe UI" panose="020B0502040204020203" pitchFamily="34" charset="0"/>
              </a:rPr>
              <a:t>Massachusetts defines “students with the most significant cognitive disabilities” as students who:   </a:t>
            </a:r>
          </a:p>
          <a:p>
            <a:pPr marL="971550" lvl="1" indent="-514350" fontAlgn="base">
              <a:spcBef>
                <a:spcPts val="800"/>
              </a:spcBef>
              <a:spcAft>
                <a:spcPts val="600"/>
              </a:spcAft>
              <a:buClr>
                <a:schemeClr val="accent2"/>
              </a:buClr>
              <a:buFont typeface="+mj-lt"/>
              <a:buAutoNum type="arabicPeriod"/>
            </a:pPr>
            <a:r>
              <a:rPr lang="en-US" sz="2600" dirty="0">
                <a:solidFill>
                  <a:srgbClr val="002060"/>
                </a:solidFill>
                <a:effectLst/>
                <a:latin typeface="Segoe UI" panose="020B0502040204020203" pitchFamily="34" charset="0"/>
                <a:ea typeface="Times New Roman" panose="02020603050405020304" pitchFamily="18" charset="0"/>
                <a:cs typeface="Segoe UI" panose="020B0502040204020203" pitchFamily="34" charset="0"/>
              </a:rPr>
              <a:t>have cognitive disabilities evidenced by significant delays in attaining age-level academic achievement standards, even with systematic, extensive individually designed instruction, related services, and modifications;</a:t>
            </a:r>
            <a:r>
              <a:rPr lang="en-US" sz="2600" b="1" dirty="0">
                <a:solidFill>
                  <a:srgbClr val="002060"/>
                </a:solidFill>
                <a:effectLst/>
                <a:latin typeface="Segoe UI" panose="020B0502040204020203" pitchFamily="34" charset="0"/>
                <a:ea typeface="Times New Roman" panose="02020603050405020304" pitchFamily="18" charset="0"/>
                <a:cs typeface="Segoe UI" panose="020B0502040204020203" pitchFamily="34" charset="0"/>
              </a:rPr>
              <a:t> and </a:t>
            </a:r>
          </a:p>
          <a:p>
            <a:pPr marL="971550" lvl="1" indent="-514350" fontAlgn="base">
              <a:spcBef>
                <a:spcPts val="800"/>
              </a:spcBef>
              <a:spcAft>
                <a:spcPts val="600"/>
              </a:spcAft>
              <a:buClr>
                <a:schemeClr val="accent2"/>
              </a:buClr>
              <a:buFont typeface="+mj-lt"/>
              <a:buAutoNum type="arabicPeriod"/>
            </a:pPr>
            <a:r>
              <a:rPr lang="en-US" sz="2600" dirty="0">
                <a:solidFill>
                  <a:srgbClr val="002060"/>
                </a:solidFill>
                <a:effectLst/>
                <a:latin typeface="Segoe UI" panose="020B0502040204020203" pitchFamily="34" charset="0"/>
                <a:ea typeface="Times New Roman" panose="02020603050405020304" pitchFamily="18" charset="0"/>
                <a:cs typeface="Segoe UI" panose="020B0502040204020203" pitchFamily="34" charset="0"/>
              </a:rPr>
              <a:t>have cognitive disabilities that significantly impact their educational performance and ability to apply learning from one setting to another; </a:t>
            </a:r>
            <a:r>
              <a:rPr lang="en-US" sz="2600" b="1" dirty="0">
                <a:solidFill>
                  <a:srgbClr val="002060"/>
                </a:solidFill>
                <a:effectLst/>
                <a:latin typeface="Segoe UI" panose="020B0502040204020203" pitchFamily="34" charset="0"/>
                <a:ea typeface="Times New Roman" panose="02020603050405020304" pitchFamily="18" charset="0"/>
                <a:cs typeface="Segoe UI" panose="020B0502040204020203" pitchFamily="34" charset="0"/>
              </a:rPr>
              <a:t>and</a:t>
            </a:r>
          </a:p>
          <a:p>
            <a:pPr marL="971550" lvl="1" indent="-514350" fontAlgn="base">
              <a:spcBef>
                <a:spcPts val="800"/>
              </a:spcBef>
              <a:spcAft>
                <a:spcPts val="600"/>
              </a:spcAft>
              <a:buClr>
                <a:schemeClr val="accent2"/>
              </a:buClr>
              <a:buFont typeface="+mj-lt"/>
              <a:buAutoNum type="arabicPeriod"/>
            </a:pPr>
            <a:r>
              <a:rPr lang="en-US" sz="2600" dirty="0">
                <a:solidFill>
                  <a:srgbClr val="002060"/>
                </a:solidFill>
                <a:effectLst/>
                <a:latin typeface="Segoe UI" panose="020B0502040204020203" pitchFamily="34" charset="0"/>
                <a:ea typeface="Times New Roman" panose="02020603050405020304" pitchFamily="18" charset="0"/>
                <a:cs typeface="Segoe UI" panose="020B0502040204020203" pitchFamily="34" charset="0"/>
              </a:rPr>
              <a:t>require extensive, direct individualized instruction and substantial support to achieve measurable gains on the challenging State academic content standards for the grade in which the student is enrolled; </a:t>
            </a:r>
            <a:r>
              <a:rPr lang="en-US" sz="2600" b="1" dirty="0">
                <a:solidFill>
                  <a:srgbClr val="002060"/>
                </a:solidFill>
                <a:effectLst/>
                <a:latin typeface="Segoe UI" panose="020B0502040204020203" pitchFamily="34" charset="0"/>
                <a:ea typeface="Times New Roman" panose="02020603050405020304" pitchFamily="18" charset="0"/>
                <a:cs typeface="Segoe UI" panose="020B0502040204020203" pitchFamily="34" charset="0"/>
              </a:rPr>
              <a:t>and</a:t>
            </a:r>
            <a:endParaRPr lang="en-US" sz="2600" b="1" dirty="0">
              <a:solidFill>
                <a:srgbClr val="002060"/>
              </a:solidFill>
              <a:latin typeface="Segoe UI" panose="020B0502040204020203" pitchFamily="34" charset="0"/>
              <a:ea typeface="Times New Roman" panose="02020603050405020304" pitchFamily="18" charset="0"/>
              <a:cs typeface="Segoe UI" panose="020B0502040204020203" pitchFamily="34" charset="0"/>
            </a:endParaRPr>
          </a:p>
          <a:p>
            <a:pPr marL="971550" lvl="1" indent="-514350" fontAlgn="base">
              <a:spcBef>
                <a:spcPts val="800"/>
              </a:spcBef>
              <a:spcAft>
                <a:spcPts val="600"/>
              </a:spcAft>
              <a:buClr>
                <a:schemeClr val="accent2"/>
              </a:buClr>
              <a:buFont typeface="+mj-lt"/>
              <a:buAutoNum type="arabicPeriod"/>
            </a:pPr>
            <a:r>
              <a:rPr lang="en-US" sz="2600" dirty="0">
                <a:solidFill>
                  <a:srgbClr val="002060"/>
                </a:solidFill>
                <a:effectLst/>
                <a:latin typeface="Segoe UI" panose="020B0502040204020203" pitchFamily="34" charset="0"/>
                <a:ea typeface="Times New Roman" panose="02020603050405020304" pitchFamily="18" charset="0"/>
                <a:cs typeface="Segoe UI" panose="020B0502040204020203" pitchFamily="34" charset="0"/>
              </a:rPr>
              <a:t>perform significantly below average in general cognitive functioning and adaptive behavior. This is defined as a student functioning </a:t>
            </a:r>
            <a:r>
              <a:rPr lang="en-US" sz="2600" b="1" dirty="0">
                <a:solidFill>
                  <a:srgbClr val="002060"/>
                </a:solidFill>
                <a:effectLst/>
                <a:latin typeface="Segoe UI" panose="020B0502040204020203" pitchFamily="34" charset="0"/>
                <a:ea typeface="Times New Roman" panose="02020603050405020304" pitchFamily="18" charset="0"/>
                <a:cs typeface="Segoe UI" panose="020B0502040204020203" pitchFamily="34" charset="0"/>
              </a:rPr>
              <a:t>two or more standard deviations below the mean on commonly accepted norm-referenced assessments in both cognitive functioning and adaptive behavior</a:t>
            </a:r>
            <a:r>
              <a:rPr lang="en-US" sz="2600" b="1" i="1" dirty="0">
                <a:solidFill>
                  <a:srgbClr val="002060"/>
                </a:solidFill>
                <a:effectLst/>
                <a:latin typeface="Segoe UI" panose="020B0502040204020203" pitchFamily="34" charset="0"/>
                <a:ea typeface="Times New Roman" panose="02020603050405020304" pitchFamily="18" charset="0"/>
                <a:cs typeface="Segoe UI" panose="020B0502040204020203" pitchFamily="34" charset="0"/>
              </a:rPr>
              <a:t> </a:t>
            </a:r>
            <a:r>
              <a:rPr lang="en-US" sz="2600" i="1" dirty="0">
                <a:solidFill>
                  <a:srgbClr val="002060"/>
                </a:solidFill>
                <a:effectLst/>
                <a:latin typeface="Segoe UI" panose="020B0502040204020203" pitchFamily="34" charset="0"/>
                <a:ea typeface="Times New Roman" panose="02020603050405020304" pitchFamily="18" charset="0"/>
                <a:cs typeface="Segoe UI" panose="020B0502040204020203" pitchFamily="34" charset="0"/>
              </a:rPr>
              <a:t>(e.g., two or more adaptive skill areas such as daily living skills, communication, self-care, social skills, and academic skills). </a:t>
            </a:r>
            <a:r>
              <a:rPr lang="en-US" sz="2600" dirty="0">
                <a:effectLst/>
                <a:latin typeface="Segoe UI" panose="020B0502040204020203" pitchFamily="34" charset="0"/>
                <a:ea typeface="Times New Roman" panose="02020603050405020304" pitchFamily="18" charset="0"/>
                <a:cs typeface="Segoe UI" panose="020B0502040204020203" pitchFamily="34" charset="0"/>
              </a:rPr>
              <a:t>    </a:t>
            </a:r>
          </a:p>
          <a:p>
            <a:endParaRPr lang="en-US" sz="2400" dirty="0"/>
          </a:p>
        </p:txBody>
      </p:sp>
      <p:sp>
        <p:nvSpPr>
          <p:cNvPr id="2" name="Title 1" descr="Page 2">
            <a:extLst>
              <a:ext uri="{FF2B5EF4-FFF2-40B4-BE49-F238E27FC236}">
                <a16:creationId xmlns:a16="http://schemas.microsoft.com/office/drawing/2014/main" id="{7642CB58-A052-D5E6-68A1-3F013147C161}"/>
              </a:ext>
            </a:extLst>
          </p:cNvPr>
          <p:cNvSpPr>
            <a:spLocks noGrp="1"/>
          </p:cNvSpPr>
          <p:nvPr>
            <p:ph type="title"/>
          </p:nvPr>
        </p:nvSpPr>
        <p:spPr>
          <a:xfrm>
            <a:off x="286327" y="164636"/>
            <a:ext cx="11508509" cy="1303946"/>
          </a:xfrm>
        </p:spPr>
        <p:txBody>
          <a:bodyPr>
            <a:noAutofit/>
          </a:bodyPr>
          <a:lstStyle/>
          <a:p>
            <a:r>
              <a:rPr lang="en-US" sz="4400" b="1" dirty="0">
                <a:latin typeface="Segoe SemiBold" panose="020B0703040204020203"/>
              </a:rPr>
              <a:t>Criteria for Students with the Most Significant Cognitive Disabilities</a:t>
            </a:r>
          </a:p>
        </p:txBody>
      </p:sp>
    </p:spTree>
    <p:extLst>
      <p:ext uri="{BB962C8B-B14F-4D97-AF65-F5344CB8AC3E}">
        <p14:creationId xmlns:p14="http://schemas.microsoft.com/office/powerpoint/2010/main" val="3062340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form&#10;&#10;Description automatically generated">
            <a:extLst>
              <a:ext uri="{FF2B5EF4-FFF2-40B4-BE49-F238E27FC236}">
                <a16:creationId xmlns:a16="http://schemas.microsoft.com/office/drawing/2014/main" id="{15339791-F4BF-1329-8508-EC366605E171}"/>
              </a:ext>
            </a:extLst>
          </p:cNvPr>
          <p:cNvPicPr>
            <a:picLocks noChangeAspect="1"/>
          </p:cNvPicPr>
          <p:nvPr/>
        </p:nvPicPr>
        <p:blipFill rotWithShape="1">
          <a:blip r:embed="rId3"/>
          <a:srcRect b="3750"/>
          <a:stretch/>
        </p:blipFill>
        <p:spPr>
          <a:xfrm>
            <a:off x="5632201" y="156152"/>
            <a:ext cx="5100454" cy="6592120"/>
          </a:xfrm>
          <a:prstGeom prst="rect">
            <a:avLst/>
          </a:prstGeom>
          <a:noFill/>
          <a:ln w="12700">
            <a:solidFill>
              <a:srgbClr val="002060"/>
            </a:solidFill>
          </a:ln>
        </p:spPr>
      </p:pic>
      <p:sp>
        <p:nvSpPr>
          <p:cNvPr id="5" name="TextBox 4">
            <a:extLst>
              <a:ext uri="{FF2B5EF4-FFF2-40B4-BE49-F238E27FC236}">
                <a16:creationId xmlns:a16="http://schemas.microsoft.com/office/drawing/2014/main" id="{B892446A-5D64-5B8A-C7F0-8BEBFF75209E}"/>
              </a:ext>
            </a:extLst>
          </p:cNvPr>
          <p:cNvSpPr txBox="1"/>
          <p:nvPr/>
        </p:nvSpPr>
        <p:spPr>
          <a:xfrm>
            <a:off x="184727" y="1089723"/>
            <a:ext cx="4812146" cy="4724977"/>
          </a:xfrm>
          <a:prstGeom prst="rect">
            <a:avLst/>
          </a:prstGeom>
          <a:ln w="28575">
            <a:solidFill>
              <a:srgbClr val="002060"/>
            </a:solidFill>
          </a:ln>
        </p:spPr>
        <p:txBody>
          <a:bodyPr vert="horz" lIns="91440" tIns="45720" rIns="91440" bIns="45720" rtlCol="0">
            <a:normAutofit/>
          </a:bodyPr>
          <a:lstStyle/>
          <a:p>
            <a:pPr marR="0" fontAlgn="auto">
              <a:lnSpc>
                <a:spcPct val="90000"/>
              </a:lnSpc>
              <a:spcBef>
                <a:spcPts val="1000"/>
              </a:spcBef>
              <a:spcAft>
                <a:spcPts val="0"/>
              </a:spcAft>
              <a:buClrTx/>
              <a:buSzTx/>
              <a:tabLst/>
              <a:defRPr/>
            </a:pPr>
            <a:r>
              <a:rPr lang="en-US" sz="2000" dirty="0">
                <a:solidFill>
                  <a:srgbClr val="002060"/>
                </a:solidFill>
                <a:latin typeface="Segoe UI" panose="020B0502040204020203" pitchFamily="34" charset="0"/>
                <a:cs typeface="Segoe UI" panose="020B0502040204020203" pitchFamily="34" charset="0"/>
              </a:rPr>
              <a:t>The</a:t>
            </a:r>
            <a:r>
              <a:rPr lang="en-US" sz="2000" i="1" dirty="0">
                <a:solidFill>
                  <a:srgbClr val="002060"/>
                </a:solidFill>
                <a:latin typeface="Segoe UI" panose="020B0502040204020203" pitchFamily="34" charset="0"/>
                <a:cs typeface="Segoe UI" panose="020B0502040204020203" pitchFamily="34" charset="0"/>
              </a:rPr>
              <a:t> Alternate Assessment Participation Tool</a:t>
            </a:r>
            <a:r>
              <a:rPr lang="en-US" sz="2000" dirty="0">
                <a:solidFill>
                  <a:srgbClr val="002060"/>
                </a:solidFill>
                <a:latin typeface="Segoe UI" panose="020B0502040204020203" pitchFamily="34" charset="0"/>
                <a:cs typeface="Segoe UI" panose="020B0502040204020203" pitchFamily="34" charset="0"/>
              </a:rPr>
              <a:t> is a companion document to assist IEP teams when deciding if a student is eligible to participate in the MCAS-Alt.</a:t>
            </a:r>
            <a:br>
              <a:rPr lang="en-US" sz="2000" dirty="0">
                <a:solidFill>
                  <a:srgbClr val="002060"/>
                </a:solidFill>
                <a:latin typeface="Segoe UI" panose="020B0502040204020203" pitchFamily="34" charset="0"/>
                <a:cs typeface="Segoe UI" panose="020B0502040204020203" pitchFamily="34" charset="0"/>
              </a:rPr>
            </a:br>
            <a:br>
              <a:rPr lang="en-US" sz="2000" dirty="0">
                <a:solidFill>
                  <a:srgbClr val="002060"/>
                </a:solidFill>
                <a:latin typeface="Segoe UI" panose="020B0502040204020203" pitchFamily="34" charset="0"/>
                <a:cs typeface="Segoe UI" panose="020B0502040204020203" pitchFamily="34" charset="0"/>
              </a:rPr>
            </a:br>
            <a:r>
              <a:rPr lang="en-US" sz="2000" dirty="0">
                <a:solidFill>
                  <a:srgbClr val="002060"/>
                </a:solidFill>
                <a:latin typeface="Segoe UI" panose="020B0502040204020203" pitchFamily="34" charset="0"/>
                <a:cs typeface="Segoe UI" panose="020B0502040204020203" pitchFamily="34" charset="0"/>
              </a:rPr>
              <a:t>If eligible, the student will take the assessment in </a:t>
            </a:r>
            <a:r>
              <a:rPr lang="en-US" sz="2000" b="1" i="1" dirty="0">
                <a:solidFill>
                  <a:srgbClr val="002060"/>
                </a:solidFill>
                <a:latin typeface="Segoe UI" panose="020B0502040204020203" pitchFamily="34" charset="0"/>
                <a:cs typeface="Segoe UI" panose="020B0502040204020203" pitchFamily="34" charset="0"/>
              </a:rPr>
              <a:t>all</a:t>
            </a:r>
            <a:r>
              <a:rPr lang="en-US" sz="2000" dirty="0">
                <a:solidFill>
                  <a:srgbClr val="002060"/>
                </a:solidFill>
                <a:latin typeface="Segoe UI" panose="020B0502040204020203" pitchFamily="34" charset="0"/>
                <a:cs typeface="Segoe UI" panose="020B0502040204020203" pitchFamily="34" charset="0"/>
              </a:rPr>
              <a:t> content areas required for their grade.</a:t>
            </a:r>
          </a:p>
          <a:p>
            <a:pPr marR="0" fontAlgn="auto">
              <a:lnSpc>
                <a:spcPct val="90000"/>
              </a:lnSpc>
              <a:spcBef>
                <a:spcPts val="1000"/>
              </a:spcBef>
              <a:spcAft>
                <a:spcPts val="0"/>
              </a:spcAft>
              <a:buClrTx/>
              <a:buSzTx/>
              <a:tabLst/>
              <a:defRPr/>
            </a:pPr>
            <a:endParaRPr lang="en-US" sz="2000" dirty="0">
              <a:solidFill>
                <a:srgbClr val="002060"/>
              </a:solidFill>
              <a:latin typeface="Segoe UI" panose="020B0502040204020203" pitchFamily="34" charset="0"/>
              <a:cs typeface="Segoe UI" panose="020B0502040204020203" pitchFamily="34" charset="0"/>
            </a:endParaRPr>
          </a:p>
          <a:p>
            <a:pPr marR="0" fontAlgn="auto">
              <a:lnSpc>
                <a:spcPct val="90000"/>
              </a:lnSpc>
              <a:spcBef>
                <a:spcPts val="1000"/>
              </a:spcBef>
              <a:spcAft>
                <a:spcPts val="0"/>
              </a:spcAft>
              <a:buClrTx/>
              <a:buSzTx/>
              <a:tabLst/>
              <a:defRPr/>
            </a:pPr>
            <a:endParaRPr lang="en-US" sz="2000" kern="1200" dirty="0">
              <a:solidFill>
                <a:srgbClr val="002060"/>
              </a:solidFill>
              <a:latin typeface="Segoe UI" panose="020B0502040204020203" pitchFamily="34" charset="0"/>
              <a:cs typeface="Segoe UI" panose="020B0502040204020203" pitchFamily="34" charset="0"/>
            </a:endParaRPr>
          </a:p>
          <a:p>
            <a:pPr marR="0" fontAlgn="auto">
              <a:lnSpc>
                <a:spcPct val="90000"/>
              </a:lnSpc>
              <a:spcBef>
                <a:spcPts val="1000"/>
              </a:spcBef>
              <a:spcAft>
                <a:spcPts val="0"/>
              </a:spcAft>
              <a:buClrTx/>
              <a:buSzTx/>
              <a:tabLst/>
              <a:defRPr/>
            </a:pPr>
            <a:r>
              <a:rPr lang="en-US" sz="2000" kern="1200" dirty="0">
                <a:solidFill>
                  <a:srgbClr val="002060"/>
                </a:solidFill>
                <a:latin typeface="Segoe UI" panose="020B0502040204020203" pitchFamily="34" charset="0"/>
                <a:cs typeface="Segoe UI" panose="020B0502040204020203" pitchFamily="34" charset="0"/>
              </a:rPr>
              <a:t>Fill out the form </a:t>
            </a:r>
            <a:r>
              <a:rPr kumimoji="0" lang="en-US" sz="2000" b="0" i="0" u="none" strike="noStrike" kern="120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rPr>
              <a:t>online, then upload it to the </a:t>
            </a:r>
            <a:r>
              <a:rPr kumimoji="0" lang="en-US" sz="2000" b="1" i="0" u="none" strike="noStrike" kern="120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rPr>
              <a:t>MCAS-Alt File Exchange </a:t>
            </a:r>
            <a:r>
              <a:rPr kumimoji="0" lang="en-US" sz="2000" b="0" i="0" u="none" strike="noStrike" kern="120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rPr>
              <a:t>located in the Security Portal. See the instructions printed on the form.</a:t>
            </a:r>
          </a:p>
        </p:txBody>
      </p:sp>
      <p:cxnSp>
        <p:nvCxnSpPr>
          <p:cNvPr id="8" name="Straight Connector 7">
            <a:extLst>
              <a:ext uri="{FF2B5EF4-FFF2-40B4-BE49-F238E27FC236}">
                <a16:creationId xmlns:a16="http://schemas.microsoft.com/office/drawing/2014/main" id="{BF98F5CD-5C4C-BF91-8D55-EB7D1BAEADA3}"/>
              </a:ext>
            </a:extLst>
          </p:cNvPr>
          <p:cNvCxnSpPr/>
          <p:nvPr/>
        </p:nvCxnSpPr>
        <p:spPr>
          <a:xfrm>
            <a:off x="314036" y="3749964"/>
            <a:ext cx="4350328"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3137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7B3A559-DED3-5C23-FC72-97F0D084AFE3}"/>
              </a:ext>
            </a:extLst>
          </p:cNvPr>
          <p:cNvGrpSpPr/>
          <p:nvPr/>
        </p:nvGrpSpPr>
        <p:grpSpPr>
          <a:xfrm>
            <a:off x="434109" y="1754909"/>
            <a:ext cx="11434618" cy="1781823"/>
            <a:chOff x="2764785" y="188784"/>
            <a:chExt cx="9309228" cy="848786"/>
          </a:xfrm>
        </p:grpSpPr>
        <p:sp>
          <p:nvSpPr>
            <p:cNvPr id="5" name="矩形 7">
              <a:extLst>
                <a:ext uri="{FF2B5EF4-FFF2-40B4-BE49-F238E27FC236}">
                  <a16:creationId xmlns:a16="http://schemas.microsoft.com/office/drawing/2014/main" id="{6889ACF9-2FF0-BF7F-0B45-8387BDCD1F12}"/>
                </a:ext>
              </a:extLst>
            </p:cNvPr>
            <p:cNvSpPr/>
            <p:nvPr/>
          </p:nvSpPr>
          <p:spPr>
            <a:xfrm>
              <a:off x="2764785" y="188784"/>
              <a:ext cx="1105738" cy="80945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Segoe SemiBold" panose="020B0703040204020203" pitchFamily="34" charset="0"/>
                  <a:cs typeface="Segoe SemiBold" panose="020B0703040204020203" pitchFamily="34" charset="0"/>
                </a:rPr>
                <a:t>3</a:t>
              </a:r>
              <a:endParaRPr lang="zh-CN" altLang="en-US" sz="4400" dirty="0">
                <a:latin typeface="Segoe SemiBold" panose="020B0703040204020203" pitchFamily="34" charset="0"/>
                <a:cs typeface="Segoe SemiBold" panose="020B0703040204020203" pitchFamily="34" charset="0"/>
              </a:endParaRPr>
            </a:p>
          </p:txBody>
        </p:sp>
        <p:sp>
          <p:nvSpPr>
            <p:cNvPr id="6" name="文本框 8">
              <a:extLst>
                <a:ext uri="{FF2B5EF4-FFF2-40B4-BE49-F238E27FC236}">
                  <a16:creationId xmlns:a16="http://schemas.microsoft.com/office/drawing/2014/main" id="{BB4B5227-66D0-F2E9-2D8F-16AB5A037F9C}"/>
                </a:ext>
              </a:extLst>
            </p:cNvPr>
            <p:cNvSpPr txBox="1"/>
            <p:nvPr/>
          </p:nvSpPr>
          <p:spPr>
            <a:xfrm>
              <a:off x="4004197" y="228112"/>
              <a:ext cx="8069816"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sz="4000" dirty="0">
                  <a:solidFill>
                    <a:srgbClr val="002060"/>
                  </a:solidFill>
                  <a:latin typeface="Segoe UI Semibold" panose="020B0702040204020203" pitchFamily="34" charset="0"/>
                  <a:cs typeface="Segoe UI Semibold" panose="020B0702040204020203" pitchFamily="34" charset="0"/>
                </a:rPr>
                <a:t>Completing Quality Alternate Assessment </a:t>
              </a:r>
              <a:endParaRPr lang="zh-CN" altLang="en-US" sz="4400" dirty="0">
                <a:solidFill>
                  <a:srgbClr val="002060"/>
                </a:solidFill>
                <a:latin typeface="Segoe UI Semibold" panose="020B0702040204020203" pitchFamily="34" charset="0"/>
                <a:cs typeface="Segoe UI Semibold" panose="020B0702040204020203" pitchFamily="34" charset="0"/>
              </a:endParaRPr>
            </a:p>
          </p:txBody>
        </p:sp>
      </p:grpSp>
    </p:spTree>
    <p:extLst>
      <p:ext uri="{BB962C8B-B14F-4D97-AF65-F5344CB8AC3E}">
        <p14:creationId xmlns:p14="http://schemas.microsoft.com/office/powerpoint/2010/main" val="2956900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6D1995-ED87-6004-DD96-83F2B9673738}"/>
              </a:ext>
            </a:extLst>
          </p:cNvPr>
          <p:cNvSpPr>
            <a:spLocks noGrp="1"/>
          </p:cNvSpPr>
          <p:nvPr>
            <p:ph type="title"/>
          </p:nvPr>
        </p:nvSpPr>
        <p:spPr>
          <a:xfrm>
            <a:off x="838200" y="-118985"/>
            <a:ext cx="10515600" cy="1042852"/>
          </a:xfrm>
        </p:spPr>
        <p:txBody>
          <a:bodyPr>
            <a:normAutofit fontScale="90000"/>
          </a:bodyPr>
          <a:lstStyle/>
          <a:p>
            <a:r>
              <a:rPr lang="en-US" dirty="0"/>
              <a:t>Checking for Completeness before Submission</a:t>
            </a:r>
          </a:p>
        </p:txBody>
      </p:sp>
      <p:pic>
        <p:nvPicPr>
          <p:cNvPr id="7" name="Picture 6">
            <a:extLst>
              <a:ext uri="{FF2B5EF4-FFF2-40B4-BE49-F238E27FC236}">
                <a16:creationId xmlns:a16="http://schemas.microsoft.com/office/drawing/2014/main" id="{27419D68-77C2-60A5-1820-7BEB1E167998}"/>
              </a:ext>
            </a:extLst>
          </p:cNvPr>
          <p:cNvPicPr>
            <a:picLocks noChangeAspect="1"/>
          </p:cNvPicPr>
          <p:nvPr/>
        </p:nvPicPr>
        <p:blipFill>
          <a:blip r:embed="rId3"/>
          <a:stretch>
            <a:fillRect/>
          </a:stretch>
        </p:blipFill>
        <p:spPr>
          <a:xfrm>
            <a:off x="880297" y="800586"/>
            <a:ext cx="4789305" cy="5913120"/>
          </a:xfrm>
          <a:prstGeom prst="rect">
            <a:avLst/>
          </a:prstGeom>
        </p:spPr>
      </p:pic>
      <p:pic>
        <p:nvPicPr>
          <p:cNvPr id="9" name="Picture 8">
            <a:extLst>
              <a:ext uri="{FF2B5EF4-FFF2-40B4-BE49-F238E27FC236}">
                <a16:creationId xmlns:a16="http://schemas.microsoft.com/office/drawing/2014/main" id="{22667755-F49B-D0DF-5E1A-2C87CAE20D76}"/>
              </a:ext>
            </a:extLst>
          </p:cNvPr>
          <p:cNvPicPr>
            <a:picLocks noChangeAspect="1"/>
          </p:cNvPicPr>
          <p:nvPr/>
        </p:nvPicPr>
        <p:blipFill>
          <a:blip r:embed="rId4"/>
          <a:stretch>
            <a:fillRect/>
          </a:stretch>
        </p:blipFill>
        <p:spPr>
          <a:xfrm>
            <a:off x="6296447" y="782460"/>
            <a:ext cx="4722049" cy="5991374"/>
          </a:xfrm>
          <a:prstGeom prst="rect">
            <a:avLst/>
          </a:prstGeom>
        </p:spPr>
      </p:pic>
    </p:spTree>
    <p:extLst>
      <p:ext uri="{BB962C8B-B14F-4D97-AF65-F5344CB8AC3E}">
        <p14:creationId xmlns:p14="http://schemas.microsoft.com/office/powerpoint/2010/main" val="1961312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64BA2D-0781-B749-9D15-6081489C43D1}"/>
              </a:ext>
            </a:extLst>
          </p:cNvPr>
          <p:cNvSpPr>
            <a:spLocks noGrp="1"/>
          </p:cNvSpPr>
          <p:nvPr>
            <p:ph idx="1"/>
          </p:nvPr>
        </p:nvSpPr>
        <p:spPr>
          <a:xfrm>
            <a:off x="185058" y="1600200"/>
            <a:ext cx="11843656" cy="5377543"/>
          </a:xfrm>
        </p:spPr>
        <p:txBody>
          <a:bodyPr>
            <a:normAutofit/>
          </a:bodyPr>
          <a:lstStyle/>
          <a:p>
            <a:pPr marL="0" indent="0">
              <a:lnSpc>
                <a:spcPct val="120000"/>
              </a:lnSpc>
              <a:spcBef>
                <a:spcPts val="600"/>
              </a:spcBef>
              <a:buNone/>
            </a:pPr>
            <a:r>
              <a:rPr lang="en-US" sz="2600" b="1" dirty="0">
                <a:solidFill>
                  <a:schemeClr val="accent5">
                    <a:lumMod val="50000"/>
                  </a:schemeClr>
                </a:solidFill>
                <a:latin typeface="Segoe UI" panose="020B0502040204020203" pitchFamily="34" charset="0"/>
                <a:cs typeface="Segoe UI" panose="020B0502040204020203" pitchFamily="34" charset="0"/>
              </a:rPr>
              <a:t>Math and STE </a:t>
            </a:r>
            <a:r>
              <a:rPr lang="en-US" sz="2600" dirty="0">
                <a:solidFill>
                  <a:schemeClr val="accent5">
                    <a:lumMod val="50000"/>
                  </a:schemeClr>
                </a:solidFill>
                <a:latin typeface="Segoe UI" panose="020B0502040204020203" pitchFamily="34" charset="0"/>
                <a:cs typeface="Segoe UI" panose="020B0502040204020203" pitchFamily="34" charset="0"/>
              </a:rPr>
              <a:t>resources are available in </a:t>
            </a:r>
            <a:r>
              <a:rPr lang="en-US" sz="2600" b="1" dirty="0">
                <a:solidFill>
                  <a:schemeClr val="accent5">
                    <a:lumMod val="50000"/>
                  </a:schemeClr>
                </a:solidFill>
                <a:latin typeface="Segoe UI" panose="020B0502040204020203" pitchFamily="34" charset="0"/>
                <a:cs typeface="Segoe UI" panose="020B0502040204020203" pitchFamily="34" charset="0"/>
              </a:rPr>
              <a:t>Forms and Graphs </a:t>
            </a:r>
            <a:r>
              <a:rPr lang="en-US" sz="2600" dirty="0">
                <a:solidFill>
                  <a:schemeClr val="accent5">
                    <a:lumMod val="50000"/>
                  </a:schemeClr>
                </a:solidFill>
                <a:latin typeface="Segoe UI" panose="020B0502040204020203" pitchFamily="34" charset="0"/>
                <a:cs typeface="Segoe UI" panose="020B0502040204020203" pitchFamily="34" charset="0"/>
              </a:rPr>
              <a:t>under the </a:t>
            </a:r>
            <a:r>
              <a:rPr lang="en-US" sz="2600" i="1" dirty="0">
                <a:solidFill>
                  <a:schemeClr val="accent5">
                    <a:lumMod val="50000"/>
                  </a:schemeClr>
                </a:solidFill>
                <a:latin typeface="Segoe UI" panose="020B0502040204020203" pitchFamily="34" charset="0"/>
                <a:cs typeface="Segoe UI" panose="020B0502040204020203" pitchFamily="34" charset="0"/>
              </a:rPr>
              <a:t>Table of Contents</a:t>
            </a:r>
            <a:r>
              <a:rPr lang="en-US" sz="2600" dirty="0">
                <a:solidFill>
                  <a:schemeClr val="accent5">
                    <a:lumMod val="50000"/>
                  </a:schemeClr>
                </a:solidFill>
                <a:latin typeface="Segoe UI" panose="020B0502040204020203" pitchFamily="34" charset="0"/>
                <a:cs typeface="Segoe UI" panose="020B0502040204020203" pitchFamily="34" charset="0"/>
              </a:rPr>
              <a:t>:</a:t>
            </a:r>
          </a:p>
          <a:p>
            <a:pPr lvl="1">
              <a:lnSpc>
                <a:spcPct val="120000"/>
              </a:lnSpc>
              <a:spcBef>
                <a:spcPts val="600"/>
              </a:spcBef>
              <a:spcAft>
                <a:spcPts val="600"/>
              </a:spcAft>
            </a:pPr>
            <a:r>
              <a:rPr lang="en-US" b="1" dirty="0">
                <a:solidFill>
                  <a:schemeClr val="accent5">
                    <a:lumMod val="50000"/>
                  </a:schemeClr>
                </a:solidFill>
                <a:latin typeface="Segoe UI" panose="020B0502040204020203" pitchFamily="34" charset="0"/>
                <a:cs typeface="Segoe UI" panose="020B0502040204020203" pitchFamily="34" charset="0"/>
              </a:rPr>
              <a:t>Mathematics Glossary</a:t>
            </a:r>
            <a:r>
              <a:rPr lang="en-US" dirty="0">
                <a:solidFill>
                  <a:schemeClr val="accent5">
                    <a:lumMod val="50000"/>
                  </a:schemeClr>
                </a:solidFill>
                <a:latin typeface="Segoe UI" panose="020B0502040204020203" pitchFamily="34" charset="0"/>
                <a:cs typeface="Segoe UI" panose="020B0502040204020203" pitchFamily="34" charset="0"/>
              </a:rPr>
              <a:t>: updated to assist educators with unfamiliar math concepts frequently found in the resource guide.</a:t>
            </a:r>
          </a:p>
          <a:p>
            <a:pPr lvl="1">
              <a:spcBef>
                <a:spcPts val="600"/>
              </a:spcBef>
              <a:spcAft>
                <a:spcPts val="600"/>
              </a:spcAft>
            </a:pPr>
            <a:r>
              <a:rPr lang="en-US" b="1" dirty="0">
                <a:solidFill>
                  <a:schemeClr val="accent5">
                    <a:lumMod val="50000"/>
                  </a:schemeClr>
                </a:solidFill>
                <a:latin typeface="Segoe UI" panose="020B0502040204020203" pitchFamily="34" charset="0"/>
                <a:cs typeface="Segoe UI" panose="020B0502040204020203" pitchFamily="34" charset="0"/>
              </a:rPr>
              <a:t>STE</a:t>
            </a:r>
            <a:r>
              <a:rPr lang="en-US" dirty="0">
                <a:solidFill>
                  <a:schemeClr val="accent5">
                    <a:lumMod val="50000"/>
                  </a:schemeClr>
                </a:solidFill>
                <a:latin typeface="Segoe UI" panose="020B0502040204020203" pitchFamily="34" charset="0"/>
                <a:cs typeface="Segoe UI" panose="020B0502040204020203" pitchFamily="34" charset="0"/>
              </a:rPr>
              <a:t> </a:t>
            </a:r>
            <a:r>
              <a:rPr lang="en-US" b="1" dirty="0">
                <a:solidFill>
                  <a:schemeClr val="accent5">
                    <a:lumMod val="50000"/>
                  </a:schemeClr>
                </a:solidFill>
                <a:latin typeface="Segoe UI" panose="020B0502040204020203" pitchFamily="34" charset="0"/>
                <a:cs typeface="Segoe UI" panose="020B0502040204020203" pitchFamily="34" charset="0"/>
              </a:rPr>
              <a:t>topics and Instructional Material</a:t>
            </a:r>
            <a:r>
              <a:rPr lang="en-US" dirty="0">
                <a:solidFill>
                  <a:schemeClr val="accent5">
                    <a:lumMod val="50000"/>
                  </a:schemeClr>
                </a:solidFill>
                <a:latin typeface="Segoe UI" panose="020B0502040204020203" pitchFamily="34" charset="0"/>
                <a:cs typeface="Segoe UI" panose="020B0502040204020203" pitchFamily="34" charset="0"/>
              </a:rPr>
              <a:t> related to each core idea.</a:t>
            </a:r>
          </a:p>
          <a:p>
            <a:pPr marL="1200150" lvl="2" indent="-285750">
              <a:spcBef>
                <a:spcPts val="600"/>
              </a:spcBef>
              <a:spcAft>
                <a:spcPts val="600"/>
              </a:spcAft>
              <a:buFont typeface="Courier New" panose="02070309020205020404" pitchFamily="49" charset="0"/>
              <a:buChar char="o"/>
            </a:pPr>
            <a:r>
              <a:rPr lang="en-US" sz="2400" dirty="0">
                <a:solidFill>
                  <a:schemeClr val="accent5">
                    <a:lumMod val="50000"/>
                  </a:schemeClr>
                </a:solidFill>
                <a:latin typeface="Segoe UI" panose="020B0502040204020203" pitchFamily="34" charset="0"/>
                <a:cs typeface="Segoe UI" panose="020B0502040204020203" pitchFamily="34" charset="0"/>
              </a:rPr>
              <a:t>Plus, high-quality curriculum units related to the core idea are available at different levels</a:t>
            </a:r>
          </a:p>
          <a:p>
            <a:pPr marL="0" lvl="2" indent="0">
              <a:spcBef>
                <a:spcPts val="600"/>
              </a:spcBef>
              <a:spcAft>
                <a:spcPts val="600"/>
              </a:spcAft>
              <a:buNone/>
            </a:pPr>
            <a:r>
              <a:rPr lang="en-US" sz="2400" b="0" i="0" dirty="0">
                <a:solidFill>
                  <a:srgbClr val="002060"/>
                </a:solidFill>
                <a:effectLst/>
                <a:latin typeface="Segoe UI" panose="020B0502040204020203" pitchFamily="34" charset="0"/>
                <a:cs typeface="Segoe UI" panose="020B0502040204020203" pitchFamily="34" charset="0"/>
              </a:rPr>
              <a:t>The </a:t>
            </a:r>
            <a:r>
              <a:rPr lang="en-US" sz="2400" b="0" i="0" dirty="0">
                <a:solidFill>
                  <a:srgbClr val="002060"/>
                </a:solidFill>
                <a:effectLst/>
                <a:latin typeface="Segoe UI" panose="020B0502040204020203" pitchFamily="34" charset="0"/>
                <a:cs typeface="Segoe UI" panose="020B0502040204020203" pitchFamily="34" charset="0"/>
                <a:hlinkClick r:id="rId3"/>
              </a:rPr>
              <a:t>National Center on Accessible Educational Materials </a:t>
            </a:r>
            <a:r>
              <a:rPr lang="en-US" sz="2400" b="0" i="0" dirty="0">
                <a:solidFill>
                  <a:srgbClr val="002060"/>
                </a:solidFill>
                <a:effectLst/>
                <a:latin typeface="Segoe UI" panose="020B0502040204020203" pitchFamily="34" charset="0"/>
                <a:cs typeface="Segoe UI" panose="020B0502040204020203" pitchFamily="34" charset="0"/>
              </a:rPr>
              <a:t>for Learning at CAST provides technical assistance, coaching, and resources to increase the availability and use of accessible educational materials, including texts and technologies for learners with disabilities.</a:t>
            </a:r>
            <a:r>
              <a:rPr lang="en-US" sz="2400" dirty="0">
                <a:solidFill>
                  <a:srgbClr val="002060"/>
                </a:solidFill>
                <a:latin typeface="Segoe UI" panose="020B0502040204020203" pitchFamily="34" charset="0"/>
                <a:cs typeface="Segoe UI" panose="020B0502040204020203" pitchFamily="34" charset="0"/>
              </a:rPr>
              <a:t> Check with your special education director.</a:t>
            </a:r>
          </a:p>
        </p:txBody>
      </p:sp>
      <p:sp>
        <p:nvSpPr>
          <p:cNvPr id="3" name="Title 2">
            <a:extLst>
              <a:ext uri="{FF2B5EF4-FFF2-40B4-BE49-F238E27FC236}">
                <a16:creationId xmlns:a16="http://schemas.microsoft.com/office/drawing/2014/main" id="{090AED74-FA74-58D3-5487-B374F38D406B}"/>
              </a:ext>
            </a:extLst>
          </p:cNvPr>
          <p:cNvSpPr>
            <a:spLocks noGrp="1"/>
          </p:cNvSpPr>
          <p:nvPr>
            <p:ph type="title"/>
          </p:nvPr>
        </p:nvSpPr>
        <p:spPr>
          <a:xfrm>
            <a:off x="385618" y="300472"/>
            <a:ext cx="10515600" cy="1042852"/>
          </a:xfrm>
        </p:spPr>
        <p:txBody>
          <a:bodyPr/>
          <a:lstStyle/>
          <a:p>
            <a:r>
              <a:rPr lang="en-US" dirty="0"/>
              <a:t>Use all Resources Available</a:t>
            </a:r>
          </a:p>
        </p:txBody>
      </p:sp>
    </p:spTree>
    <p:extLst>
      <p:ext uri="{BB962C8B-B14F-4D97-AF65-F5344CB8AC3E}">
        <p14:creationId xmlns:p14="http://schemas.microsoft.com/office/powerpoint/2010/main" val="2374907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2B6291-338B-67C3-293A-5781A8C90BA1}"/>
              </a:ext>
            </a:extLst>
          </p:cNvPr>
          <p:cNvSpPr txBox="1"/>
          <p:nvPr/>
        </p:nvSpPr>
        <p:spPr>
          <a:xfrm>
            <a:off x="0" y="0"/>
            <a:ext cx="12192000" cy="6614568"/>
          </a:xfrm>
          <a:prstGeom prst="rect">
            <a:avLst/>
          </a:prstGeom>
          <a:noFill/>
        </p:spPr>
        <p:txBody>
          <a:bodyPr wrap="square">
            <a:spAutoFit/>
          </a:bodyPr>
          <a:lstStyle/>
          <a:p>
            <a:pPr marR="0" lvl="0" algn="ctr" defTabSz="914400" eaLnBrk="1" fontAlgn="auto" latinLnBrk="0" hangingPunct="1">
              <a:lnSpc>
                <a:spcPct val="107000"/>
              </a:lnSpc>
              <a:spcBef>
                <a:spcPts val="0"/>
              </a:spcBef>
              <a:spcAft>
                <a:spcPts val="0"/>
              </a:spcAft>
              <a:buClrTx/>
              <a:buSzTx/>
              <a:tabLst/>
              <a:defRPr/>
            </a:pPr>
            <a:r>
              <a:rPr lang="en-US" sz="3200" b="1" kern="0" dirty="0">
                <a:solidFill>
                  <a:srgbClr val="002060"/>
                </a:solidFill>
                <a:latin typeface="Segoe UI Semibold" panose="020B0702040204020203" pitchFamily="34" charset="0"/>
                <a:cs typeface="Segoe UI Semibold" panose="020B0702040204020203" pitchFamily="34" charset="0"/>
              </a:rPr>
              <a:t>Example of STE Earth and Space Core Idea, </a:t>
            </a:r>
          </a:p>
          <a:p>
            <a:pPr marR="0" lvl="0" algn="ctr" defTabSz="914400" eaLnBrk="1" fontAlgn="auto" latinLnBrk="0" hangingPunct="1">
              <a:lnSpc>
                <a:spcPct val="107000"/>
              </a:lnSpc>
              <a:spcBef>
                <a:spcPts val="0"/>
              </a:spcBef>
              <a:spcAft>
                <a:spcPts val="0"/>
              </a:spcAft>
              <a:buClrTx/>
              <a:buSzTx/>
              <a:tabLst/>
              <a:defRPr/>
            </a:pPr>
            <a:r>
              <a:rPr lang="en-US" sz="3200" b="1" kern="0" dirty="0">
                <a:solidFill>
                  <a:srgbClr val="002060"/>
                </a:solidFill>
                <a:latin typeface="Segoe UI Semibold" panose="020B0702040204020203" pitchFamily="34" charset="0"/>
                <a:cs typeface="Segoe UI Semibold" panose="020B0702040204020203" pitchFamily="34" charset="0"/>
              </a:rPr>
              <a:t>Related topics, and high-quality units</a:t>
            </a:r>
            <a:endParaRPr kumimoji="0" lang="en-US" sz="3200" b="1" i="0" strike="noStrike" kern="0" cap="none" spc="0" normalizeH="0" baseline="0" noProof="0" dirty="0">
              <a:ln>
                <a:noFill/>
              </a:ln>
              <a:solidFill>
                <a:srgbClr val="002060"/>
              </a:solidFill>
              <a:effectLst/>
              <a:uLnTx/>
              <a:uFillTx/>
              <a:latin typeface="Segoe UI Semibold" panose="020B0702040204020203" pitchFamily="34" charset="0"/>
              <a:cs typeface="Segoe UI Semibold" panose="020B0702040204020203" pitchFamily="34" charset="0"/>
            </a:endParaRPr>
          </a:p>
          <a:p>
            <a:pPr marL="342900" marR="0" lvl="0" indent="-342900" defTabSz="914400" eaLnBrk="1" fontAlgn="auto" latinLnBrk="0" hangingPunct="1">
              <a:lnSpc>
                <a:spcPct val="107000"/>
              </a:lnSpc>
              <a:spcBef>
                <a:spcPts val="0"/>
              </a:spcBef>
              <a:spcAft>
                <a:spcPts val="0"/>
              </a:spcAft>
              <a:buClrTx/>
              <a:buSzTx/>
              <a:buFont typeface="Wingdings" panose="05000000000000000000" pitchFamily="2" charset="2"/>
              <a:buChar char="q"/>
              <a:tabLst/>
              <a:defRPr/>
            </a:pPr>
            <a:r>
              <a:rPr kumimoji="0" lang="en-US" sz="2400" b="1" i="0" u="sng" strike="noStrike" kern="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rPr>
              <a:t>Core Idea: Earth and Human Activity</a:t>
            </a:r>
            <a:r>
              <a:rPr kumimoji="0" lang="en-US" sz="2400" b="0" i="0" u="sng" strike="noStrike" kern="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rPr>
              <a:t> </a:t>
            </a:r>
            <a:endParaRPr kumimoji="0" lang="en-US" sz="2400" b="0" i="0" u="sng" strike="noStrike" kern="0" cap="none" spc="0" normalizeH="0" baseline="0" noProof="0" dirty="0">
              <a:ln>
                <a:noFill/>
              </a:ln>
              <a:solidFill>
                <a:srgbClr val="00206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1200150" lvl="2" indent="-285750">
              <a:buClr>
                <a:schemeClr val="accent2"/>
              </a:buClr>
              <a:buFont typeface="Symbol" panose="05050102010706020507" pitchFamily="18" charset="2"/>
              <a:buChar char=""/>
            </a:pPr>
            <a:r>
              <a:rPr lang="en-US" sz="2200" dirty="0">
                <a:solidFill>
                  <a:srgbClr val="002060"/>
                </a:solidFill>
                <a:effectLst/>
                <a:latin typeface="Segoe UI" panose="020B0502040204020203" pitchFamily="34" charset="0"/>
                <a:ea typeface="Calibri" panose="020F0502020204030204" pitchFamily="34" charset="0"/>
                <a:cs typeface="Segoe UI" panose="020B0502040204020203" pitchFamily="34" charset="0"/>
              </a:rPr>
              <a:t>Natural resources</a:t>
            </a:r>
          </a:p>
          <a:p>
            <a:pPr marL="1200150" lvl="2" indent="-285750">
              <a:buClr>
                <a:schemeClr val="accent2"/>
              </a:buClr>
              <a:buFont typeface="Symbol" panose="05050102010706020507" pitchFamily="18" charset="2"/>
              <a:buChar char=""/>
            </a:pPr>
            <a:r>
              <a:rPr lang="en-US" sz="2200" dirty="0">
                <a:solidFill>
                  <a:srgbClr val="002060"/>
                </a:solidFill>
                <a:effectLst/>
                <a:latin typeface="Segoe UI" panose="020B0502040204020203" pitchFamily="34" charset="0"/>
                <a:ea typeface="Calibri" panose="020F0502020204030204" pitchFamily="34" charset="0"/>
                <a:cs typeface="Segoe UI" panose="020B0502040204020203" pitchFamily="34" charset="0"/>
              </a:rPr>
              <a:t>Renewable and non-renewable resources (energy) </a:t>
            </a:r>
          </a:p>
          <a:p>
            <a:pPr marL="1200150" lvl="2" indent="-285750">
              <a:buClr>
                <a:schemeClr val="accent2"/>
              </a:buClr>
              <a:buFont typeface="Symbol" panose="05050102010706020507" pitchFamily="18" charset="2"/>
              <a:buChar char=""/>
            </a:pPr>
            <a:r>
              <a:rPr lang="en-US" sz="2200" dirty="0">
                <a:solidFill>
                  <a:srgbClr val="002060"/>
                </a:solidFill>
                <a:effectLst/>
                <a:latin typeface="Segoe UI" panose="020B0502040204020203" pitchFamily="34" charset="0"/>
                <a:ea typeface="Calibri" panose="020F0502020204030204" pitchFamily="34" charset="0"/>
                <a:cs typeface="Segoe UI" panose="020B0502040204020203" pitchFamily="34" charset="0"/>
              </a:rPr>
              <a:t>Examples of ways humans reduce their impact on the Earth’s resources and environment (e.g., composting, recycling)</a:t>
            </a:r>
          </a:p>
          <a:p>
            <a:pPr marL="1200150" lvl="2" indent="-285750">
              <a:buClr>
                <a:schemeClr val="accent2"/>
              </a:buClr>
              <a:buFont typeface="Symbol" panose="05050102010706020507" pitchFamily="18" charset="2"/>
              <a:buChar char=""/>
            </a:pPr>
            <a:r>
              <a:rPr lang="en-US" sz="2200" dirty="0">
                <a:solidFill>
                  <a:srgbClr val="002060"/>
                </a:solidFill>
                <a:effectLst/>
                <a:latin typeface="Segoe UI" panose="020B0502040204020203" pitchFamily="34" charset="0"/>
                <a:ea typeface="Calibri" panose="020F0502020204030204" pitchFamily="34" charset="0"/>
                <a:cs typeface="Segoe UI" panose="020B0502040204020203" pitchFamily="34" charset="0"/>
              </a:rPr>
              <a:t>Preparations for severe weather </a:t>
            </a:r>
          </a:p>
          <a:p>
            <a:pPr marL="1200150" lvl="2" indent="-285750">
              <a:buClr>
                <a:schemeClr val="accent2"/>
              </a:buClr>
              <a:buFont typeface="Symbol" panose="05050102010706020507" pitchFamily="18" charset="2"/>
              <a:buChar char=""/>
            </a:pPr>
            <a:r>
              <a:rPr lang="en-US" sz="2200" dirty="0">
                <a:solidFill>
                  <a:srgbClr val="002060"/>
                </a:solidFill>
                <a:effectLst/>
                <a:latin typeface="Segoe UI" panose="020B0502040204020203" pitchFamily="34" charset="0"/>
                <a:ea typeface="Calibri" panose="020F0502020204030204" pitchFamily="34" charset="0"/>
                <a:cs typeface="Segoe UI" panose="020B0502040204020203" pitchFamily="34" charset="0"/>
              </a:rPr>
              <a:t>Climate Change/Global warming</a:t>
            </a:r>
          </a:p>
          <a:p>
            <a:pPr marL="1200150" lvl="2" indent="-285750">
              <a:spcAft>
                <a:spcPts val="800"/>
              </a:spcAft>
              <a:buClr>
                <a:schemeClr val="accent2"/>
              </a:buClr>
              <a:buFont typeface="Symbol" panose="05050102010706020507" pitchFamily="18" charset="2"/>
              <a:buChar char=""/>
            </a:pPr>
            <a:r>
              <a:rPr lang="en-US" sz="2200" dirty="0">
                <a:solidFill>
                  <a:srgbClr val="002060"/>
                </a:solidFill>
                <a:effectLst/>
                <a:latin typeface="Segoe UI" panose="020B0502040204020203" pitchFamily="34" charset="0"/>
                <a:ea typeface="Calibri" panose="020F0502020204030204" pitchFamily="34" charset="0"/>
                <a:cs typeface="Segoe UI" panose="020B0502040204020203" pitchFamily="34" charset="0"/>
              </a:rPr>
              <a:t>Reducing severe weather impact</a:t>
            </a:r>
            <a:endParaRPr kumimoji="0" lang="en-US" sz="2200" b="0" i="0" u="none" strike="noStrike" kern="0" cap="none" spc="0" normalizeH="0" baseline="0" noProof="0" dirty="0">
              <a:ln>
                <a:noFill/>
              </a:ln>
              <a:solidFill>
                <a:srgbClr val="00206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285750" marR="0" lvl="1" indent="-285750" defTabSz="914400" eaLnBrk="1" fontAlgn="base" latinLnBrk="0" hangingPunct="1">
              <a:lnSpc>
                <a:spcPct val="100000"/>
              </a:lnSpc>
              <a:spcBef>
                <a:spcPts val="0"/>
              </a:spcBef>
              <a:spcAft>
                <a:spcPts val="0"/>
              </a:spcAft>
              <a:buClrTx/>
              <a:buSzTx/>
              <a:buFont typeface="Wingdings" panose="05000000000000000000" pitchFamily="2" charset="2"/>
              <a:buChar char="q"/>
              <a:tabLst/>
              <a:defRPr/>
            </a:pPr>
            <a:r>
              <a:rPr kumimoji="0" lang="en-US" sz="2200" b="0" i="0" u="none" strike="noStrike" kern="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rPr>
              <a:t> </a:t>
            </a:r>
            <a:r>
              <a:rPr lang="en-US" sz="2400" b="1" u="sng" kern="0" dirty="0">
                <a:solidFill>
                  <a:srgbClr val="002060"/>
                </a:solidFill>
                <a:latin typeface="Segoe UI" panose="020B0502040204020203" pitchFamily="34" charset="0"/>
                <a:cs typeface="Segoe UI" panose="020B0502040204020203" pitchFamily="34" charset="0"/>
              </a:rPr>
              <a:t>High-Quality </a:t>
            </a:r>
            <a:r>
              <a:rPr kumimoji="0" lang="en-US" sz="2400" b="1" i="0" u="sng" strike="noStrike" kern="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rPr>
              <a:t>Related units: </a:t>
            </a:r>
            <a:endParaRPr kumimoji="0" lang="en-US" sz="2200" b="1" i="0" u="sng" strike="noStrike" kern="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endParaRPr>
          </a:p>
          <a:p>
            <a:pPr marL="1714500" lvl="3" indent="-342900" fontAlgn="base">
              <a:spcBef>
                <a:spcPts val="600"/>
              </a:spcBef>
              <a:spcAft>
                <a:spcPts val="600"/>
              </a:spcAft>
              <a:buClr>
                <a:schemeClr val="accent2"/>
              </a:buClr>
              <a:buFont typeface="Courier New" panose="02070309020205020404" pitchFamily="49" charset="0"/>
              <a:buChar char="o"/>
              <a:defRPr/>
            </a:pPr>
            <a:r>
              <a:rPr kumimoji="0" lang="en-US" sz="2200" b="0" i="0" u="sng" strike="noStrike" kern="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SOLID Start “Ever-Changing Environments” (KG) </a:t>
            </a:r>
          </a:p>
          <a:p>
            <a:pPr marL="1714500" lvl="3" indent="-342900" fontAlgn="base">
              <a:spcBef>
                <a:spcPts val="600"/>
              </a:spcBef>
              <a:spcAft>
                <a:spcPts val="600"/>
              </a:spcAft>
              <a:buClr>
                <a:schemeClr val="accent2"/>
              </a:buClr>
              <a:buFont typeface="Courier New" panose="02070309020205020404" pitchFamily="49" charset="0"/>
              <a:buChar char="o"/>
              <a:defRPr/>
            </a:pPr>
            <a:r>
              <a:rPr kumimoji="0" lang="en-US" sz="2200" b="0" i="0" u="sng" strike="noStrike" kern="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“Engineering Toys”</a:t>
            </a:r>
            <a:r>
              <a:rPr kumimoji="0" lang="en-US" sz="2200" b="0" i="0" u="none" strike="noStrike" kern="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rPr>
              <a:t> (gr. 2) </a:t>
            </a:r>
          </a:p>
          <a:p>
            <a:pPr marL="1714500" lvl="3" indent="-342900" fontAlgn="base">
              <a:spcBef>
                <a:spcPts val="600"/>
              </a:spcBef>
              <a:spcAft>
                <a:spcPts val="600"/>
              </a:spcAft>
              <a:buClr>
                <a:schemeClr val="accent2"/>
              </a:buClr>
              <a:buFont typeface="Courier New" panose="02070309020205020404" pitchFamily="49" charset="0"/>
              <a:buChar char="o"/>
              <a:defRPr/>
            </a:pPr>
            <a:r>
              <a:rPr kumimoji="0" lang="en-US" sz="2200" b="0" i="0" u="sng" strike="noStrike" kern="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NGSS Storylines “Where does our clean water come from and where does it go after we make it dirty?”</a:t>
            </a:r>
            <a:r>
              <a:rPr kumimoji="0" lang="en-US" sz="2200" b="0" i="0" u="none" strike="noStrike" kern="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rPr>
              <a:t> (gr. 5)</a:t>
            </a:r>
          </a:p>
          <a:p>
            <a:pPr marL="1714500" lvl="3" indent="-342900" fontAlgn="base">
              <a:spcBef>
                <a:spcPts val="600"/>
              </a:spcBef>
              <a:buClr>
                <a:schemeClr val="accent2"/>
              </a:buClr>
              <a:buFont typeface="Courier New" panose="02070309020205020404" pitchFamily="49" charset="0"/>
              <a:buChar char="o"/>
              <a:defRPr/>
            </a:pPr>
            <a:r>
              <a:rPr kumimoji="0" lang="en-US" sz="2200" b="0" i="0" u="none" strike="noStrike" kern="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OpenSciEd “Earth’s Resources &amp; Human Impact”</a:t>
            </a:r>
            <a:r>
              <a:rPr kumimoji="0" lang="en-US" sz="2200" b="0" i="0" u="none" strike="noStrike" kern="0" cap="none" spc="0" normalizeH="0" baseline="0" noProof="0" dirty="0">
                <a:ln>
                  <a:noFill/>
                </a:ln>
                <a:solidFill>
                  <a:srgbClr val="002060"/>
                </a:solidFill>
                <a:effectLst/>
                <a:uLnTx/>
                <a:uFillTx/>
                <a:latin typeface="Segoe UI" panose="020B0502040204020203" pitchFamily="34" charset="0"/>
                <a:cs typeface="Segoe UI" panose="020B0502040204020203" pitchFamily="34" charset="0"/>
              </a:rPr>
              <a:t>	(gr. 6-8) </a:t>
            </a:r>
            <a:endParaRPr lang="en-US" sz="2200" dirty="0">
              <a:solidFill>
                <a:srgbClr val="002060"/>
              </a:solidFill>
              <a:latin typeface="Segoe UI" panose="020B0502040204020203" pitchFamily="34" charset="0"/>
              <a:cs typeface="Segoe UI" panose="020B0502040204020203" pitchFamily="34" charset="0"/>
            </a:endParaRPr>
          </a:p>
        </p:txBody>
      </p:sp>
      <p:cxnSp>
        <p:nvCxnSpPr>
          <p:cNvPr id="6" name="Straight Arrow Connector 5">
            <a:extLst>
              <a:ext uri="{FF2B5EF4-FFF2-40B4-BE49-F238E27FC236}">
                <a16:creationId xmlns:a16="http://schemas.microsoft.com/office/drawing/2014/main" id="{E6121439-C754-6B51-1050-711A768165D2}"/>
              </a:ext>
            </a:extLst>
          </p:cNvPr>
          <p:cNvCxnSpPr>
            <a:cxnSpLocks/>
          </p:cNvCxnSpPr>
          <p:nvPr/>
        </p:nvCxnSpPr>
        <p:spPr>
          <a:xfrm flipH="1">
            <a:off x="7601527" y="1403927"/>
            <a:ext cx="2161528" cy="67425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547CE0F2-E2D0-E061-3BE6-DE7C1C0D1BA4}"/>
              </a:ext>
            </a:extLst>
          </p:cNvPr>
          <p:cNvSpPr txBox="1"/>
          <p:nvPr/>
        </p:nvSpPr>
        <p:spPr>
          <a:xfrm>
            <a:off x="9763055" y="1088571"/>
            <a:ext cx="1712392" cy="646331"/>
          </a:xfrm>
          <a:prstGeom prst="rect">
            <a:avLst/>
          </a:prstGeom>
          <a:solidFill>
            <a:schemeClr val="bg1"/>
          </a:solidFill>
          <a:ln>
            <a:solidFill>
              <a:schemeClr val="accent1"/>
            </a:solidFill>
          </a:ln>
        </p:spPr>
        <p:txBody>
          <a:bodyPr wrap="none" rtlCol="0">
            <a:spAutoFit/>
          </a:bodyPr>
          <a:lstStyle/>
          <a:p>
            <a:r>
              <a:rPr lang="en-US" sz="3600" b="1" dirty="0">
                <a:solidFill>
                  <a:srgbClr val="002060"/>
                </a:solidFill>
                <a:latin typeface="Segoe UI Semibold" panose="020B0702040204020203" pitchFamily="34" charset="0"/>
                <a:cs typeface="Segoe UI Semibold" panose="020B0702040204020203" pitchFamily="34" charset="0"/>
              </a:rPr>
              <a:t>TOPICS</a:t>
            </a:r>
          </a:p>
        </p:txBody>
      </p:sp>
      <p:cxnSp>
        <p:nvCxnSpPr>
          <p:cNvPr id="9" name="Straight Arrow Connector 8">
            <a:extLst>
              <a:ext uri="{FF2B5EF4-FFF2-40B4-BE49-F238E27FC236}">
                <a16:creationId xmlns:a16="http://schemas.microsoft.com/office/drawing/2014/main" id="{41D41D52-7A8E-60B5-ED46-F7F3D376DF61}"/>
              </a:ext>
            </a:extLst>
          </p:cNvPr>
          <p:cNvCxnSpPr>
            <a:cxnSpLocks/>
          </p:cNvCxnSpPr>
          <p:nvPr/>
        </p:nvCxnSpPr>
        <p:spPr>
          <a:xfrm flipH="1">
            <a:off x="7924908" y="4470400"/>
            <a:ext cx="1348401" cy="911447"/>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8DCC5C9B-859B-7777-0AEB-7DBD0FDF5CDF}"/>
              </a:ext>
            </a:extLst>
          </p:cNvPr>
          <p:cNvSpPr txBox="1"/>
          <p:nvPr/>
        </p:nvSpPr>
        <p:spPr>
          <a:xfrm>
            <a:off x="8599108" y="4023209"/>
            <a:ext cx="3066473" cy="646331"/>
          </a:xfrm>
          <a:prstGeom prst="rect">
            <a:avLst/>
          </a:prstGeom>
          <a:solidFill>
            <a:schemeClr val="bg1"/>
          </a:solidFill>
          <a:ln>
            <a:solidFill>
              <a:schemeClr val="accent1"/>
            </a:solidFill>
          </a:ln>
        </p:spPr>
        <p:txBody>
          <a:bodyPr wrap="square" rtlCol="0">
            <a:spAutoFit/>
          </a:bodyPr>
          <a:lstStyle/>
          <a:p>
            <a:r>
              <a:rPr lang="en-US" sz="3600" b="1" dirty="0">
                <a:solidFill>
                  <a:srgbClr val="002060"/>
                </a:solidFill>
                <a:latin typeface="Segoe UI Semibold" panose="020B0702040204020203" pitchFamily="34" charset="0"/>
                <a:cs typeface="Segoe UI Semibold" panose="020B0702040204020203" pitchFamily="34" charset="0"/>
              </a:rPr>
              <a:t>Links to Units</a:t>
            </a:r>
          </a:p>
        </p:txBody>
      </p:sp>
    </p:spTree>
    <p:extLst>
      <p:ext uri="{BB962C8B-B14F-4D97-AF65-F5344CB8AC3E}">
        <p14:creationId xmlns:p14="http://schemas.microsoft.com/office/powerpoint/2010/main" val="3767446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31FFCC-F539-D27E-B03B-F052E67F8064}"/>
              </a:ext>
            </a:extLst>
          </p:cNvPr>
          <p:cNvSpPr>
            <a:spLocks noGrp="1"/>
          </p:cNvSpPr>
          <p:nvPr>
            <p:ph type="title"/>
          </p:nvPr>
        </p:nvSpPr>
        <p:spPr>
          <a:xfrm>
            <a:off x="689759" y="336169"/>
            <a:ext cx="10515600" cy="1042852"/>
          </a:xfrm>
        </p:spPr>
        <p:txBody>
          <a:bodyPr>
            <a:normAutofit fontScale="90000"/>
          </a:bodyPr>
          <a:lstStyle/>
          <a:p>
            <a:r>
              <a:rPr lang="en-US" sz="4800" dirty="0">
                <a:latin typeface="Segoe SemiBold"/>
              </a:rPr>
              <a:t>Give Supporting documentation (Optional)</a:t>
            </a:r>
          </a:p>
        </p:txBody>
      </p:sp>
      <p:pic>
        <p:nvPicPr>
          <p:cNvPr id="4" name="Picture Placeholder 3" descr="BINGO game used for a math activity for rounding numbers">
            <a:extLst>
              <a:ext uri="{FF2B5EF4-FFF2-40B4-BE49-F238E27FC236}">
                <a16:creationId xmlns:a16="http://schemas.microsoft.com/office/drawing/2014/main" id="{12C90AC8-669E-6393-4D91-B98B9666D48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437282" y="2965113"/>
            <a:ext cx="4234301" cy="3556718"/>
          </a:xfrm>
          <a:prstGeom prst="rect">
            <a:avLst/>
          </a:prstGeom>
        </p:spPr>
      </p:pic>
      <p:sp>
        <p:nvSpPr>
          <p:cNvPr id="5" name="Text Placeholder 10">
            <a:extLst>
              <a:ext uri="{FF2B5EF4-FFF2-40B4-BE49-F238E27FC236}">
                <a16:creationId xmlns:a16="http://schemas.microsoft.com/office/drawing/2014/main" id="{645D7168-54DA-8C4F-1732-A7BF927F0001}"/>
              </a:ext>
            </a:extLst>
          </p:cNvPr>
          <p:cNvSpPr txBox="1">
            <a:spLocks/>
          </p:cNvSpPr>
          <p:nvPr/>
        </p:nvSpPr>
        <p:spPr>
          <a:xfrm>
            <a:off x="157559" y="2446055"/>
            <a:ext cx="5687568" cy="1303344"/>
          </a:xfrm>
          <a:prstGeom prst="rect">
            <a:avLst/>
          </a:prstGeom>
          <a:solidFill>
            <a:schemeClr val="bg1"/>
          </a:solidFill>
          <a:ln w="12700">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002060"/>
                </a:solidFill>
                <a:latin typeface="Segoe UI" panose="020B0502040204020203" pitchFamily="34" charset="0"/>
                <a:cs typeface="Segoe UI" panose="020B0502040204020203" pitchFamily="34" charset="0"/>
              </a:rPr>
              <a:t>ELA-Writing</a:t>
            </a:r>
            <a:r>
              <a:rPr lang="en-US" sz="2400" dirty="0">
                <a:solidFill>
                  <a:srgbClr val="002060"/>
                </a:solidFill>
                <a:latin typeface="Segoe UI" panose="020B0502040204020203" pitchFamily="34" charset="0"/>
                <a:cs typeface="Segoe UI" panose="020B0502040204020203" pitchFamily="34" charset="0"/>
              </a:rPr>
              <a:t> (iPad app)</a:t>
            </a:r>
          </a:p>
          <a:p>
            <a:pPr marL="0" indent="0">
              <a:buNone/>
            </a:pPr>
            <a:r>
              <a:rPr lang="en-US" sz="2400" dirty="0">
                <a:solidFill>
                  <a:srgbClr val="002060"/>
                </a:solidFill>
                <a:latin typeface="Segoe UI" panose="020B0502040204020203" pitchFamily="34" charset="0"/>
                <a:cs typeface="Segoe UI" panose="020B0502040204020203" pitchFamily="34" charset="0"/>
              </a:rPr>
              <a:t>Sample of boards/vocabulary available to students for writing samples.</a:t>
            </a:r>
          </a:p>
        </p:txBody>
      </p:sp>
      <p:sp>
        <p:nvSpPr>
          <p:cNvPr id="6" name="TextBox 5">
            <a:extLst>
              <a:ext uri="{FF2B5EF4-FFF2-40B4-BE49-F238E27FC236}">
                <a16:creationId xmlns:a16="http://schemas.microsoft.com/office/drawing/2014/main" id="{D8391F98-4A80-5D46-E5B0-06B2C2977A9B}"/>
              </a:ext>
            </a:extLst>
          </p:cNvPr>
          <p:cNvSpPr txBox="1"/>
          <p:nvPr/>
        </p:nvSpPr>
        <p:spPr>
          <a:xfrm>
            <a:off x="6346874" y="2217742"/>
            <a:ext cx="5687567" cy="907941"/>
          </a:xfrm>
          <a:prstGeom prst="rect">
            <a:avLst/>
          </a:prstGeom>
          <a:solidFill>
            <a:schemeClr val="bg1"/>
          </a:solidFill>
          <a:ln w="12700">
            <a:solidFill>
              <a:schemeClr val="accent1">
                <a:lumMod val="50000"/>
              </a:schemeClr>
            </a:solidFill>
          </a:ln>
        </p:spPr>
        <p:txBody>
          <a:bodyPr wrap="square" rtlCol="0">
            <a:spAutoFit/>
          </a:bodyPr>
          <a:lstStyle/>
          <a:p>
            <a:r>
              <a:rPr lang="en-US" sz="2400" b="1" dirty="0">
                <a:solidFill>
                  <a:srgbClr val="002060"/>
                </a:solidFill>
                <a:latin typeface="Segoe UI" panose="020B0502040204020203" pitchFamily="34" charset="0"/>
                <a:cs typeface="Segoe UI" panose="020B0502040204020203" pitchFamily="34" charset="0"/>
              </a:rPr>
              <a:t>Mathematics</a:t>
            </a:r>
            <a:r>
              <a:rPr lang="en-US" sz="2400" dirty="0">
                <a:solidFill>
                  <a:srgbClr val="002060"/>
                </a:solidFill>
                <a:latin typeface="Segoe UI" panose="020B0502040204020203" pitchFamily="34" charset="0"/>
                <a:cs typeface="Segoe UI" panose="020B0502040204020203" pitchFamily="34" charset="0"/>
              </a:rPr>
              <a:t> </a:t>
            </a:r>
          </a:p>
          <a:p>
            <a:pPr>
              <a:spcBef>
                <a:spcPts val="600"/>
              </a:spcBef>
            </a:pPr>
            <a:r>
              <a:rPr lang="en-US" sz="2400" dirty="0">
                <a:solidFill>
                  <a:srgbClr val="002060"/>
                </a:solidFill>
                <a:latin typeface="Segoe UI" panose="020B0502040204020203" pitchFamily="34" charset="0"/>
                <a:cs typeface="Segoe UI" panose="020B0502040204020203" pitchFamily="34" charset="0"/>
              </a:rPr>
              <a:t>Materials used to play ‘rounding’ BINGO</a:t>
            </a:r>
          </a:p>
        </p:txBody>
      </p:sp>
      <p:pic>
        <p:nvPicPr>
          <p:cNvPr id="7" name="Picture 6" descr="communication system used by student">
            <a:extLst>
              <a:ext uri="{FF2B5EF4-FFF2-40B4-BE49-F238E27FC236}">
                <a16:creationId xmlns:a16="http://schemas.microsoft.com/office/drawing/2014/main" id="{2BA11E46-5D96-5E1F-1FDC-B429AD6EF3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17" r="-1"/>
          <a:stretch/>
        </p:blipFill>
        <p:spPr>
          <a:xfrm>
            <a:off x="157558" y="3760273"/>
            <a:ext cx="6741279" cy="2565882"/>
          </a:xfrm>
          <a:prstGeom prst="rect">
            <a:avLst/>
          </a:prstGeom>
          <a:ln w="19050">
            <a:solidFill>
              <a:schemeClr val="tx1"/>
            </a:solidFill>
          </a:ln>
        </p:spPr>
      </p:pic>
      <p:sp>
        <p:nvSpPr>
          <p:cNvPr id="8" name="TextBox 7">
            <a:extLst>
              <a:ext uri="{FF2B5EF4-FFF2-40B4-BE49-F238E27FC236}">
                <a16:creationId xmlns:a16="http://schemas.microsoft.com/office/drawing/2014/main" id="{01EE7322-1804-3983-124F-F38B1F3CED0A}"/>
              </a:ext>
            </a:extLst>
          </p:cNvPr>
          <p:cNvSpPr txBox="1"/>
          <p:nvPr/>
        </p:nvSpPr>
        <p:spPr>
          <a:xfrm>
            <a:off x="0" y="1583152"/>
            <a:ext cx="12192001" cy="769441"/>
          </a:xfrm>
          <a:prstGeom prst="rect">
            <a:avLst/>
          </a:prstGeom>
          <a:noFill/>
          <a:ln>
            <a:noFill/>
          </a:ln>
        </p:spPr>
        <p:txBody>
          <a:bodyPr wrap="square" rtlCol="0">
            <a:spAutoFit/>
          </a:bodyPr>
          <a:lstStyle/>
          <a:p>
            <a:r>
              <a:rPr lang="en-US" sz="2200" b="1" dirty="0">
                <a:solidFill>
                  <a:srgbClr val="002060"/>
                </a:solidFill>
                <a:latin typeface="Segoe UI" panose="020B0502040204020203" pitchFamily="34" charset="0"/>
                <a:cs typeface="Segoe UI" panose="020B0502040204020203" pitchFamily="34" charset="0"/>
              </a:rPr>
              <a:t>Shows or describes the </a:t>
            </a:r>
            <a:r>
              <a:rPr lang="en-US" sz="2200" b="1" i="1" dirty="0">
                <a:solidFill>
                  <a:srgbClr val="002060"/>
                </a:solidFill>
                <a:latin typeface="Segoe UI" panose="020B0502040204020203" pitchFamily="34" charset="0"/>
                <a:cs typeface="Segoe UI" panose="020B0502040204020203" pitchFamily="34" charset="0"/>
              </a:rPr>
              <a:t>context</a:t>
            </a:r>
            <a:r>
              <a:rPr lang="en-US" sz="2200" b="1" dirty="0">
                <a:solidFill>
                  <a:srgbClr val="002060"/>
                </a:solidFill>
                <a:latin typeface="Segoe UI" panose="020B0502040204020203" pitchFamily="34" charset="0"/>
                <a:cs typeface="Segoe UI" panose="020B0502040204020203" pitchFamily="34" charset="0"/>
              </a:rPr>
              <a:t> of the learning activity but </a:t>
            </a:r>
            <a:r>
              <a:rPr lang="en-US" sz="2200" b="1" u="sng" dirty="0">
                <a:solidFill>
                  <a:srgbClr val="002060"/>
                </a:solidFill>
                <a:latin typeface="Segoe UI" panose="020B0502040204020203" pitchFamily="34" charset="0"/>
                <a:cs typeface="Segoe UI" panose="020B0502040204020203" pitchFamily="34" charset="0"/>
              </a:rPr>
              <a:t>is not</a:t>
            </a:r>
            <a:r>
              <a:rPr lang="en-US" sz="2200" b="1" dirty="0">
                <a:solidFill>
                  <a:srgbClr val="002060"/>
                </a:solidFill>
                <a:latin typeface="Segoe UI" panose="020B0502040204020203" pitchFamily="34" charset="0"/>
                <a:cs typeface="Segoe UI" panose="020B0502040204020203" pitchFamily="34" charset="0"/>
              </a:rPr>
              <a:t> considered a final product.  </a:t>
            </a:r>
          </a:p>
        </p:txBody>
      </p:sp>
    </p:spTree>
    <p:extLst>
      <p:ext uri="{BB962C8B-B14F-4D97-AF65-F5344CB8AC3E}">
        <p14:creationId xmlns:p14="http://schemas.microsoft.com/office/powerpoint/2010/main" val="1495904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86720C-5D3F-4723-25A7-58B7BBBDCBE4}"/>
              </a:ext>
            </a:extLst>
          </p:cNvPr>
          <p:cNvSpPr>
            <a:spLocks noGrp="1"/>
          </p:cNvSpPr>
          <p:nvPr>
            <p:ph idx="1"/>
          </p:nvPr>
        </p:nvSpPr>
        <p:spPr>
          <a:xfrm>
            <a:off x="535709" y="1607128"/>
            <a:ext cx="10818091" cy="4941454"/>
          </a:xfrm>
        </p:spPr>
        <p:txBody>
          <a:bodyPr vert="horz" lIns="91440" tIns="45720" rIns="91440" bIns="45720" rtlCol="0" anchor="t">
            <a:normAutofit/>
          </a:bodyPr>
          <a:lstStyle/>
          <a:p>
            <a:r>
              <a:rPr lang="en-US" sz="3200" dirty="0">
                <a:solidFill>
                  <a:srgbClr val="002060"/>
                </a:solidFill>
                <a:latin typeface="Segoe UI" panose="020B0502040204020203" pitchFamily="34" charset="0"/>
                <a:cs typeface="Segoe UI" panose="020B0502040204020203" pitchFamily="34" charset="0"/>
              </a:rPr>
              <a:t>Audience members are muted. </a:t>
            </a:r>
          </a:p>
          <a:p>
            <a:r>
              <a:rPr lang="en-US" sz="3200" dirty="0">
                <a:solidFill>
                  <a:srgbClr val="002060"/>
                </a:solidFill>
                <a:latin typeface="Segoe UI" panose="020B0502040204020203" pitchFamily="34" charset="0"/>
                <a:cs typeface="Segoe UI" panose="020B0502040204020203" pitchFamily="34" charset="0"/>
              </a:rPr>
              <a:t>Please type your question in the “Q and A” and we will respond in writing as soon as we are able.</a:t>
            </a:r>
          </a:p>
          <a:p>
            <a:r>
              <a:rPr lang="en-US" sz="3200" dirty="0">
                <a:solidFill>
                  <a:srgbClr val="002060"/>
                </a:solidFill>
                <a:latin typeface="Segoe UI" panose="020B0502040204020203" pitchFamily="34" charset="0"/>
                <a:cs typeface="Segoe UI" panose="020B0502040204020203" pitchFamily="34" charset="0"/>
              </a:rPr>
              <a:t>Also, feel free to reach out to us after the presentation with questions about unique circumstances or specific students.</a:t>
            </a:r>
          </a:p>
          <a:p>
            <a:pPr lvl="1"/>
            <a:r>
              <a:rPr lang="en-US" sz="3200" dirty="0">
                <a:solidFill>
                  <a:srgbClr val="002060"/>
                </a:solidFill>
                <a:latin typeface="Segoe UI" panose="020B0502040204020203" pitchFamily="34" charset="0"/>
                <a:cs typeface="Segoe UI" panose="020B0502040204020203" pitchFamily="34" charset="0"/>
              </a:rPr>
              <a:t>by email at </a:t>
            </a:r>
            <a:r>
              <a:rPr lang="en-US" sz="3200" dirty="0">
                <a:solidFill>
                  <a:srgbClr val="002060"/>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mcas@doe.mass.edu</a:t>
            </a:r>
            <a:r>
              <a:rPr lang="en-US" sz="3200" dirty="0">
                <a:solidFill>
                  <a:srgbClr val="002060"/>
                </a:solidFill>
                <a:latin typeface="Segoe UI" panose="020B0502040204020203" pitchFamily="34" charset="0"/>
                <a:cs typeface="Segoe UI" panose="020B0502040204020203" pitchFamily="34" charset="0"/>
              </a:rPr>
              <a:t>, or </a:t>
            </a:r>
          </a:p>
          <a:p>
            <a:pPr lvl="1"/>
            <a:r>
              <a:rPr lang="en-US" sz="3200" dirty="0">
                <a:solidFill>
                  <a:srgbClr val="002060"/>
                </a:solidFill>
                <a:latin typeface="Segoe UI" panose="020B0502040204020203" pitchFamily="34" charset="0"/>
                <a:cs typeface="Segoe UI" panose="020B0502040204020203" pitchFamily="34" charset="0"/>
              </a:rPr>
              <a:t>by phone at 781-338-3625.</a:t>
            </a:r>
          </a:p>
          <a:p>
            <a:pPr marL="0" indent="0">
              <a:buNone/>
            </a:pPr>
            <a:endParaRPr lang="en-US" dirty="0">
              <a:latin typeface="Arial"/>
              <a:cs typeface="Arial"/>
            </a:endParaRPr>
          </a:p>
        </p:txBody>
      </p:sp>
      <p:sp>
        <p:nvSpPr>
          <p:cNvPr id="3" name="Title 2">
            <a:extLst>
              <a:ext uri="{FF2B5EF4-FFF2-40B4-BE49-F238E27FC236}">
                <a16:creationId xmlns:a16="http://schemas.microsoft.com/office/drawing/2014/main" id="{FC113757-816C-0655-41B5-8B599F9DACA1}"/>
              </a:ext>
            </a:extLst>
          </p:cNvPr>
          <p:cNvSpPr>
            <a:spLocks noGrp="1"/>
          </p:cNvSpPr>
          <p:nvPr>
            <p:ph type="title"/>
          </p:nvPr>
        </p:nvSpPr>
        <p:spPr>
          <a:xfrm>
            <a:off x="535709" y="187794"/>
            <a:ext cx="10515600" cy="1042852"/>
          </a:xfrm>
        </p:spPr>
        <p:txBody>
          <a:bodyPr/>
          <a:lstStyle/>
          <a:p>
            <a:r>
              <a:rPr lang="en-US" dirty="0">
                <a:latin typeface="Segoe UI Semibold" panose="020B0702040204020203" pitchFamily="34" charset="0"/>
                <a:cs typeface="Segoe UI Semibold" panose="020B0702040204020203" pitchFamily="34" charset="0"/>
              </a:rPr>
              <a:t>Questions During Today’s Presentation</a:t>
            </a:r>
          </a:p>
        </p:txBody>
      </p:sp>
    </p:spTree>
    <p:extLst>
      <p:ext uri="{BB962C8B-B14F-4D97-AF65-F5344CB8AC3E}">
        <p14:creationId xmlns:p14="http://schemas.microsoft.com/office/powerpoint/2010/main" val="4072223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267240-9B2B-FB00-FCED-2A4992D96EC0}"/>
              </a:ext>
            </a:extLst>
          </p:cNvPr>
          <p:cNvSpPr>
            <a:spLocks noGrp="1"/>
          </p:cNvSpPr>
          <p:nvPr>
            <p:ph type="title"/>
          </p:nvPr>
        </p:nvSpPr>
        <p:spPr/>
        <p:txBody>
          <a:bodyPr/>
          <a:lstStyle/>
          <a:p>
            <a:r>
              <a:rPr lang="en-US" sz="4400" b="1" dirty="0"/>
              <a:t>Contact Information</a:t>
            </a:r>
            <a:endParaRPr lang="en-US" dirty="0"/>
          </a:p>
        </p:txBody>
      </p:sp>
      <p:sp>
        <p:nvSpPr>
          <p:cNvPr id="5" name="TextBox 4">
            <a:extLst>
              <a:ext uri="{FF2B5EF4-FFF2-40B4-BE49-F238E27FC236}">
                <a16:creationId xmlns:a16="http://schemas.microsoft.com/office/drawing/2014/main" id="{5952CE7F-2FDB-6B01-ADD3-B5A34D709B03}"/>
              </a:ext>
            </a:extLst>
          </p:cNvPr>
          <p:cNvSpPr txBox="1"/>
          <p:nvPr/>
        </p:nvSpPr>
        <p:spPr>
          <a:xfrm>
            <a:off x="195942" y="1595534"/>
            <a:ext cx="10959738" cy="4897340"/>
          </a:xfrm>
          <a:prstGeom prst="rect">
            <a:avLst/>
          </a:prstGeom>
          <a:noFill/>
        </p:spPr>
        <p:txBody>
          <a:bodyPr wrap="square">
            <a:spAutoFit/>
          </a:bodyPr>
          <a:lstStyle/>
          <a:p>
            <a:pPr marL="457200" indent="0">
              <a:lnSpc>
                <a:spcPct val="110000"/>
              </a:lnSpc>
              <a:spcBef>
                <a:spcPts val="600"/>
              </a:spcBef>
              <a:spcAft>
                <a:spcPts val="1200"/>
              </a:spcAft>
              <a:buClr>
                <a:schemeClr val="accent2"/>
              </a:buClr>
              <a:buSzPct val="75000"/>
              <a:buFont typeface="Wingdings" pitchFamily="2" charset="2"/>
              <a:buNone/>
            </a:pPr>
            <a:r>
              <a:rPr lang="en-US" sz="2200" b="1" dirty="0">
                <a:solidFill>
                  <a:srgbClr val="002060"/>
                </a:solidFill>
                <a:latin typeface="Arial" panose="020B0604020202020204" pitchFamily="34" charset="0"/>
                <a:ea typeface="Tahoma" pitchFamily="34" charset="0"/>
                <a:cs typeface="Arial" panose="020B0604020202020204" pitchFamily="34" charset="0"/>
              </a:rPr>
              <a:t>MA Department of Elementary and Secondary Education</a:t>
            </a:r>
            <a:r>
              <a:rPr lang="en-US" sz="2200" dirty="0">
                <a:solidFill>
                  <a:srgbClr val="002060"/>
                </a:solidFill>
                <a:latin typeface="Arial" panose="020B0604020202020204" pitchFamily="34" charset="0"/>
                <a:ea typeface="Tahoma" pitchFamily="34" charset="0"/>
                <a:cs typeface="Arial" panose="020B0604020202020204" pitchFamily="34" charset="0"/>
              </a:rPr>
              <a:t> – Student Assessment (781-338-3625)</a:t>
            </a:r>
          </a:p>
          <a:p>
            <a:pPr lvl="1">
              <a:lnSpc>
                <a:spcPct val="110000"/>
              </a:lnSpc>
              <a:spcBef>
                <a:spcPts val="0"/>
              </a:spcBef>
              <a:buSzPct val="70000"/>
              <a:buFont typeface="Wingdings" panose="05000000000000000000" pitchFamily="2" charset="2"/>
              <a:buChar char="§"/>
            </a:pPr>
            <a:r>
              <a:rPr lang="en-US" sz="2200" dirty="0">
                <a:solidFill>
                  <a:srgbClr val="002060"/>
                </a:solidFill>
                <a:latin typeface="Arial" panose="020B0604020202020204" pitchFamily="34" charset="0"/>
                <a:ea typeface="Tahoma" pitchFamily="34" charset="0"/>
                <a:cs typeface="Arial" panose="020B0604020202020204" pitchFamily="34" charset="0"/>
              </a:rPr>
              <a:t>Debra Hand – MCAS-Alt Coordinator </a:t>
            </a:r>
          </a:p>
          <a:p>
            <a:pPr marL="744538" lvl="1" indent="0">
              <a:lnSpc>
                <a:spcPct val="110000"/>
              </a:lnSpc>
              <a:spcBef>
                <a:spcPts val="0"/>
              </a:spcBef>
              <a:buSzPct val="70000"/>
              <a:buNone/>
            </a:pPr>
            <a:r>
              <a:rPr lang="en-US" sz="2200" dirty="0">
                <a:solidFill>
                  <a:srgbClr val="002060"/>
                </a:solidFill>
                <a:latin typeface="Arial" panose="020B0604020202020204" pitchFamily="34" charset="0"/>
                <a:ea typeface="Tahoma" pitchFamily="34" charset="0"/>
                <a:cs typeface="Arial" panose="020B0604020202020204" pitchFamily="34" charset="0"/>
                <a:hlinkClick r:id="rId2">
                  <a:extLst>
                    <a:ext uri="{A12FA001-AC4F-418D-AE19-62706E023703}">
                      <ahyp:hlinkClr xmlns:ahyp="http://schemas.microsoft.com/office/drawing/2018/hyperlinkcolor" val="tx"/>
                    </a:ext>
                  </a:extLst>
                </a:hlinkClick>
              </a:rPr>
              <a:t>Debra.d.hand@mass.gov</a:t>
            </a:r>
            <a:r>
              <a:rPr lang="en-US" sz="2200" dirty="0">
                <a:solidFill>
                  <a:srgbClr val="002060"/>
                </a:solidFill>
                <a:latin typeface="Arial" panose="020B0604020202020204" pitchFamily="34" charset="0"/>
                <a:ea typeface="Tahoma" pitchFamily="34" charset="0"/>
                <a:cs typeface="Arial" panose="020B0604020202020204" pitchFamily="34" charset="0"/>
              </a:rPr>
              <a:t> </a:t>
            </a:r>
          </a:p>
          <a:p>
            <a:pPr lvl="1">
              <a:lnSpc>
                <a:spcPct val="110000"/>
              </a:lnSpc>
              <a:spcBef>
                <a:spcPts val="0"/>
              </a:spcBef>
              <a:buSzPct val="70000"/>
              <a:buFont typeface="Wingdings" panose="05000000000000000000" pitchFamily="2" charset="2"/>
              <a:buChar char="§"/>
            </a:pPr>
            <a:r>
              <a:rPr lang="en-US" sz="2200" dirty="0">
                <a:solidFill>
                  <a:srgbClr val="002060"/>
                </a:solidFill>
                <a:latin typeface="Arial" panose="020B0604020202020204" pitchFamily="34" charset="0"/>
                <a:ea typeface="Tahoma" pitchFamily="34" charset="0"/>
                <a:cs typeface="Arial" panose="020B0604020202020204" pitchFamily="34" charset="0"/>
              </a:rPr>
              <a:t>Robert Pelychaty – Manager of Inclusive Assessments</a:t>
            </a:r>
          </a:p>
          <a:p>
            <a:pPr marL="744538" lvl="1" indent="0">
              <a:lnSpc>
                <a:spcPct val="110000"/>
              </a:lnSpc>
              <a:spcBef>
                <a:spcPts val="0"/>
              </a:spcBef>
              <a:buSzPct val="70000"/>
              <a:buNone/>
            </a:pPr>
            <a:r>
              <a:rPr lang="en-US" sz="2200" dirty="0">
                <a:solidFill>
                  <a:srgbClr val="002060"/>
                </a:solidFill>
                <a:latin typeface="Arial" panose="020B0604020202020204" pitchFamily="34" charset="0"/>
                <a:ea typeface="Tahoma" pitchFamily="34" charset="0"/>
                <a:cs typeface="Arial" panose="020B0604020202020204" pitchFamily="34" charset="0"/>
                <a:hlinkClick r:id="rId3">
                  <a:extLst>
                    <a:ext uri="{A12FA001-AC4F-418D-AE19-62706E023703}">
                      <ahyp:hlinkClr xmlns:ahyp="http://schemas.microsoft.com/office/drawing/2018/hyperlinkcolor" val="tx"/>
                    </a:ext>
                  </a:extLst>
                </a:hlinkClick>
              </a:rPr>
              <a:t>Robert.pelychaty@mass.gov</a:t>
            </a:r>
            <a:endParaRPr lang="en-US" sz="2200" dirty="0">
              <a:solidFill>
                <a:srgbClr val="002060"/>
              </a:solidFill>
              <a:latin typeface="Arial" panose="020B0604020202020204" pitchFamily="34" charset="0"/>
              <a:ea typeface="Tahoma" pitchFamily="34" charset="0"/>
              <a:cs typeface="Arial" panose="020B0604020202020204" pitchFamily="34" charset="0"/>
            </a:endParaRPr>
          </a:p>
          <a:p>
            <a:pPr lvl="1">
              <a:lnSpc>
                <a:spcPct val="110000"/>
              </a:lnSpc>
              <a:spcBef>
                <a:spcPts val="600"/>
              </a:spcBef>
              <a:spcAft>
                <a:spcPts val="1200"/>
              </a:spcAft>
              <a:buSzPct val="70000"/>
              <a:buFont typeface="Wingdings" panose="05000000000000000000" pitchFamily="2" charset="2"/>
              <a:buChar char="§"/>
            </a:pPr>
            <a:r>
              <a:rPr lang="en-US" sz="2200" dirty="0">
                <a:solidFill>
                  <a:srgbClr val="002060"/>
                </a:solidFill>
                <a:latin typeface="Arial" panose="020B0604020202020204" pitchFamily="34" charset="0"/>
                <a:ea typeface="Tahoma" pitchFamily="34" charset="0"/>
                <a:cs typeface="Arial" panose="020B0604020202020204" pitchFamily="34" charset="0"/>
              </a:rPr>
              <a:t>General Inquiries – </a:t>
            </a:r>
            <a:r>
              <a:rPr lang="en-US" sz="2200" dirty="0">
                <a:solidFill>
                  <a:srgbClr val="002060"/>
                </a:solidFill>
                <a:latin typeface="Arial" panose="020B0604020202020204" pitchFamily="34" charset="0"/>
                <a:ea typeface="Tahoma" pitchFamily="34" charset="0"/>
                <a:cs typeface="Arial" panose="020B0604020202020204" pitchFamily="34" charset="0"/>
                <a:hlinkClick r:id="rId4">
                  <a:extLst>
                    <a:ext uri="{A12FA001-AC4F-418D-AE19-62706E023703}">
                      <ahyp:hlinkClr xmlns:ahyp="http://schemas.microsoft.com/office/drawing/2018/hyperlinkcolor" val="tx"/>
                    </a:ext>
                  </a:extLst>
                </a:hlinkClick>
              </a:rPr>
              <a:t>mcas@doe.mass.edu</a:t>
            </a:r>
            <a:endParaRPr lang="en-US" sz="2200" dirty="0">
              <a:solidFill>
                <a:srgbClr val="002060"/>
              </a:solidFill>
              <a:latin typeface="Arial" panose="020B0604020202020204" pitchFamily="34" charset="0"/>
              <a:ea typeface="Tahoma" pitchFamily="34" charset="0"/>
              <a:cs typeface="Arial" panose="020B0604020202020204" pitchFamily="34" charset="0"/>
            </a:endParaRPr>
          </a:p>
          <a:p>
            <a:pPr lvl="1">
              <a:lnSpc>
                <a:spcPct val="110000"/>
              </a:lnSpc>
              <a:spcBef>
                <a:spcPts val="600"/>
              </a:spcBef>
              <a:spcAft>
                <a:spcPts val="1200"/>
              </a:spcAft>
              <a:buSzPct val="70000"/>
              <a:buFont typeface="Wingdings" panose="05000000000000000000" pitchFamily="2" charset="2"/>
              <a:buChar char="§"/>
            </a:pPr>
            <a:r>
              <a:rPr lang="en-US" sz="2200" dirty="0">
                <a:solidFill>
                  <a:srgbClr val="002060"/>
                </a:solidFill>
                <a:latin typeface="Arial" panose="020B0604020202020204" pitchFamily="34" charset="0"/>
                <a:ea typeface="Tahoma" pitchFamily="34" charset="0"/>
                <a:cs typeface="Arial" panose="020B0604020202020204" pitchFamily="34" charset="0"/>
              </a:rPr>
              <a:t>MCAS-Alt DESE Web Page – </a:t>
            </a:r>
            <a:r>
              <a:rPr lang="en-US" sz="2200" dirty="0">
                <a:solidFill>
                  <a:srgbClr val="002060"/>
                </a:solidFill>
                <a:latin typeface="Arial" panose="020B0604020202020204" pitchFamily="34" charset="0"/>
                <a:ea typeface="Tahoma" pitchFamily="34" charset="0"/>
                <a:cs typeface="Arial" panose="020B0604020202020204" pitchFamily="34" charset="0"/>
                <a:hlinkClick r:id="rId5">
                  <a:extLst>
                    <a:ext uri="{A12FA001-AC4F-418D-AE19-62706E023703}">
                      <ahyp:hlinkClr xmlns:ahyp="http://schemas.microsoft.com/office/drawing/2018/hyperlinkcolor" val="tx"/>
                    </a:ext>
                  </a:extLst>
                </a:hlinkClick>
              </a:rPr>
              <a:t>www.doe.mass.edu/mcas/alt</a:t>
            </a:r>
            <a:r>
              <a:rPr lang="en-US" sz="2200" dirty="0">
                <a:solidFill>
                  <a:srgbClr val="002060"/>
                </a:solidFill>
                <a:latin typeface="Arial" panose="020B0604020202020204" pitchFamily="34" charset="0"/>
                <a:ea typeface="Tahoma" pitchFamily="34" charset="0"/>
                <a:cs typeface="Arial" panose="020B0604020202020204" pitchFamily="34" charset="0"/>
              </a:rPr>
              <a:t> </a:t>
            </a:r>
          </a:p>
          <a:p>
            <a:pPr lvl="1">
              <a:lnSpc>
                <a:spcPct val="110000"/>
              </a:lnSpc>
              <a:spcBef>
                <a:spcPts val="600"/>
              </a:spcBef>
              <a:spcAft>
                <a:spcPts val="1200"/>
              </a:spcAft>
              <a:buSzPct val="70000"/>
              <a:buFont typeface="Wingdings" panose="05000000000000000000" pitchFamily="2" charset="2"/>
              <a:buChar char="§"/>
            </a:pPr>
            <a:r>
              <a:rPr lang="en-US" sz="2200" dirty="0">
                <a:solidFill>
                  <a:srgbClr val="002060"/>
                </a:solidFill>
                <a:latin typeface="Arial" panose="020B0604020202020204" pitchFamily="34" charset="0"/>
                <a:ea typeface="Tahoma" pitchFamily="34" charset="0"/>
                <a:cs typeface="Arial" panose="020B0604020202020204" pitchFamily="34" charset="0"/>
              </a:rPr>
              <a:t>Educator Materials – </a:t>
            </a:r>
            <a:r>
              <a:rPr lang="en-US" sz="2200" dirty="0">
                <a:solidFill>
                  <a:srgbClr val="002060"/>
                </a:solidFill>
                <a:latin typeface="Arial" panose="020B0604020202020204" pitchFamily="34" charset="0"/>
                <a:ea typeface="Tahoma" pitchFamily="34" charset="0"/>
                <a:cs typeface="Arial" panose="020B0604020202020204" pitchFamily="34" charset="0"/>
                <a:hlinkClick r:id="rId6"/>
              </a:rPr>
              <a:t>profile.measuredprogress.org/MCAS-Alt</a:t>
            </a:r>
            <a:r>
              <a:rPr lang="en-US" sz="2200" dirty="0">
                <a:solidFill>
                  <a:srgbClr val="002060"/>
                </a:solidFill>
                <a:latin typeface="Arial" panose="020B0604020202020204" pitchFamily="34" charset="0"/>
                <a:ea typeface="Tahoma" pitchFamily="34" charset="0"/>
                <a:cs typeface="Arial" panose="020B0604020202020204" pitchFamily="34" charset="0"/>
              </a:rPr>
              <a:t>        </a:t>
            </a:r>
          </a:p>
          <a:p>
            <a:pPr lvl="1">
              <a:lnSpc>
                <a:spcPct val="110000"/>
              </a:lnSpc>
              <a:spcBef>
                <a:spcPts val="600"/>
              </a:spcBef>
              <a:spcAft>
                <a:spcPts val="1200"/>
              </a:spcAft>
              <a:buSzPct val="70000"/>
              <a:buFont typeface="Wingdings" panose="05000000000000000000" pitchFamily="2" charset="2"/>
              <a:buChar char="§"/>
            </a:pPr>
            <a:r>
              <a:rPr lang="en-US" sz="2200" dirty="0">
                <a:solidFill>
                  <a:srgbClr val="002060"/>
                </a:solidFill>
                <a:latin typeface="Arial" panose="020B0604020202020204" pitchFamily="34" charset="0"/>
                <a:ea typeface="Tahoma" pitchFamily="34" charset="0"/>
                <a:cs typeface="Arial" panose="020B0604020202020204" pitchFamily="34" charset="0"/>
              </a:rPr>
              <a:t>Forms and Graphs Technical Support – 866-834-8880</a:t>
            </a:r>
          </a:p>
        </p:txBody>
      </p:sp>
    </p:spTree>
    <p:extLst>
      <p:ext uri="{BB962C8B-B14F-4D97-AF65-F5344CB8AC3E}">
        <p14:creationId xmlns:p14="http://schemas.microsoft.com/office/powerpoint/2010/main" val="3564628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a:extLst>
              <a:ext uri="{FF2B5EF4-FFF2-40B4-BE49-F238E27FC236}">
                <a16:creationId xmlns:a16="http://schemas.microsoft.com/office/drawing/2014/main" id="{96AC3CE8-E972-EDD8-8BA2-6168880A13A3}"/>
              </a:ext>
            </a:extLst>
          </p:cNvPr>
          <p:cNvSpPr txBox="1"/>
          <p:nvPr/>
        </p:nvSpPr>
        <p:spPr>
          <a:xfrm>
            <a:off x="1" y="1794634"/>
            <a:ext cx="2769078" cy="1077218"/>
          </a:xfrm>
          <a:prstGeom prst="rect">
            <a:avLst/>
          </a:prstGeom>
          <a:noFill/>
        </p:spPr>
        <p:txBody>
          <a:bodyPr wrap="square" rtlCol="0">
            <a:spAutoFit/>
          </a:bodyPr>
          <a:lstStyle/>
          <a:p>
            <a:pPr algn="ctr"/>
            <a:r>
              <a:rPr lang="en-US" altLang="zh-CN" sz="3200" dirty="0">
                <a:solidFill>
                  <a:srgbClr val="002060"/>
                </a:solidFill>
                <a:latin typeface="Segoe UI Semibold" panose="020B0702040204020203" pitchFamily="34" charset="0"/>
                <a:ea typeface="Segoe UI Black" panose="020B0A02040204020203" pitchFamily="34" charset="0"/>
                <a:cs typeface="Segoe UI Semibold" panose="020B0702040204020203" pitchFamily="34" charset="0"/>
              </a:rPr>
              <a:t>TODAY’S AGENDA</a:t>
            </a:r>
            <a:endParaRPr lang="zh-CN" altLang="en-US" sz="3200" dirty="0">
              <a:solidFill>
                <a:srgbClr val="002060"/>
              </a:solidFill>
              <a:latin typeface="Segoe UI Semibold" panose="020B0702040204020203" pitchFamily="34" charset="0"/>
              <a:cs typeface="Segoe UI Semibold" panose="020B0702040204020203" pitchFamily="34" charset="0"/>
            </a:endParaRPr>
          </a:p>
        </p:txBody>
      </p:sp>
      <p:grpSp>
        <p:nvGrpSpPr>
          <p:cNvPr id="3" name="Group 2">
            <a:extLst>
              <a:ext uri="{FF2B5EF4-FFF2-40B4-BE49-F238E27FC236}">
                <a16:creationId xmlns:a16="http://schemas.microsoft.com/office/drawing/2014/main" id="{5A45DC4E-7D80-72F1-1336-4F8A2346A660}"/>
              </a:ext>
            </a:extLst>
          </p:cNvPr>
          <p:cNvGrpSpPr/>
          <p:nvPr/>
        </p:nvGrpSpPr>
        <p:grpSpPr>
          <a:xfrm>
            <a:off x="2562301" y="945848"/>
            <a:ext cx="9012949" cy="848786"/>
            <a:chOff x="3061064" y="188784"/>
            <a:chExt cx="9012949" cy="848786"/>
          </a:xfrm>
        </p:grpSpPr>
        <p:sp>
          <p:nvSpPr>
            <p:cNvPr id="4" name="矩形 7">
              <a:extLst>
                <a:ext uri="{FF2B5EF4-FFF2-40B4-BE49-F238E27FC236}">
                  <a16:creationId xmlns:a16="http://schemas.microsoft.com/office/drawing/2014/main" id="{8F347654-D8C0-8636-721D-9F5A63AD237A}"/>
                </a:ext>
              </a:extLst>
            </p:cNvPr>
            <p:cNvSpPr/>
            <p:nvPr/>
          </p:nvSpPr>
          <p:spPr>
            <a:xfrm>
              <a:off x="3061064" y="188784"/>
              <a:ext cx="809458" cy="80945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002060"/>
                  </a:solidFill>
                  <a:latin typeface="Segoe UI Semibold" panose="020B0702040204020203" pitchFamily="34" charset="0"/>
                  <a:cs typeface="Segoe UI Semibold" panose="020B0702040204020203" pitchFamily="34" charset="0"/>
                </a:rPr>
                <a:t>1</a:t>
              </a:r>
              <a:endParaRPr lang="zh-CN" altLang="en-US" sz="3200" dirty="0">
                <a:solidFill>
                  <a:srgbClr val="002060"/>
                </a:solidFill>
                <a:latin typeface="Segoe UI Semibold" panose="020B0702040204020203" pitchFamily="34" charset="0"/>
                <a:cs typeface="Segoe UI Semibold" panose="020B0702040204020203" pitchFamily="34" charset="0"/>
              </a:endParaRPr>
            </a:p>
          </p:txBody>
        </p:sp>
        <p:sp>
          <p:nvSpPr>
            <p:cNvPr id="5" name="文本框 8">
              <a:extLst>
                <a:ext uri="{FF2B5EF4-FFF2-40B4-BE49-F238E27FC236}">
                  <a16:creationId xmlns:a16="http://schemas.microsoft.com/office/drawing/2014/main" id="{D3A1FEC1-F6CA-93A0-A373-FDF5467D0EB4}"/>
                </a:ext>
              </a:extLst>
            </p:cNvPr>
            <p:cNvSpPr txBox="1"/>
            <p:nvPr/>
          </p:nvSpPr>
          <p:spPr>
            <a:xfrm>
              <a:off x="4004197" y="228112"/>
              <a:ext cx="8069816"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sz="3200" dirty="0">
                  <a:solidFill>
                    <a:srgbClr val="002060"/>
                  </a:solidFill>
                  <a:latin typeface="Segoe UI Semibold" panose="020B0702040204020203" pitchFamily="34" charset="0"/>
                  <a:ea typeface="Tahoma" pitchFamily="34" charset="0"/>
                  <a:cs typeface="Segoe UI Semibold" panose="020B0702040204020203" pitchFamily="34" charset="0"/>
                </a:rPr>
                <a:t>Updates and Reminders for 2024</a:t>
              </a:r>
              <a:endParaRPr lang="zh-CN" altLang="en-US" sz="3200" dirty="0">
                <a:solidFill>
                  <a:srgbClr val="002060"/>
                </a:solidFill>
                <a:latin typeface="Segoe UI Semibold" panose="020B0702040204020203" pitchFamily="34" charset="0"/>
                <a:cs typeface="Segoe UI Semibold" panose="020B0702040204020203" pitchFamily="34" charset="0"/>
              </a:endParaRPr>
            </a:p>
          </p:txBody>
        </p:sp>
      </p:grpSp>
      <p:grpSp>
        <p:nvGrpSpPr>
          <p:cNvPr id="6" name="Group 5">
            <a:extLst>
              <a:ext uri="{FF2B5EF4-FFF2-40B4-BE49-F238E27FC236}">
                <a16:creationId xmlns:a16="http://schemas.microsoft.com/office/drawing/2014/main" id="{3C53E620-FDCB-4E65-0838-CC5F0A46E21B}"/>
              </a:ext>
            </a:extLst>
          </p:cNvPr>
          <p:cNvGrpSpPr/>
          <p:nvPr/>
        </p:nvGrpSpPr>
        <p:grpSpPr>
          <a:xfrm>
            <a:off x="2562300" y="2041978"/>
            <a:ext cx="9012950" cy="809459"/>
            <a:chOff x="3061063" y="1873080"/>
            <a:chExt cx="9012950" cy="809459"/>
          </a:xfrm>
        </p:grpSpPr>
        <p:sp>
          <p:nvSpPr>
            <p:cNvPr id="7" name="矩形 9">
              <a:extLst>
                <a:ext uri="{FF2B5EF4-FFF2-40B4-BE49-F238E27FC236}">
                  <a16:creationId xmlns:a16="http://schemas.microsoft.com/office/drawing/2014/main" id="{F17BCFF1-DF14-22F3-84E0-DB9214897147}"/>
                </a:ext>
              </a:extLst>
            </p:cNvPr>
            <p:cNvSpPr/>
            <p:nvPr/>
          </p:nvSpPr>
          <p:spPr>
            <a:xfrm>
              <a:off x="3061063" y="1873080"/>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002060"/>
                  </a:solidFill>
                  <a:latin typeface="Segoe UI Semibold" panose="020B0702040204020203" pitchFamily="34" charset="0"/>
                  <a:cs typeface="Segoe UI Semibold" panose="020B0702040204020203" pitchFamily="34" charset="0"/>
                </a:rPr>
                <a:t>2</a:t>
              </a:r>
              <a:endParaRPr lang="zh-CN" altLang="en-US" sz="3200" dirty="0">
                <a:solidFill>
                  <a:srgbClr val="002060"/>
                </a:solidFill>
                <a:latin typeface="Segoe UI Semibold" panose="020B0702040204020203" pitchFamily="34" charset="0"/>
                <a:cs typeface="Segoe UI Semibold" panose="020B0702040204020203" pitchFamily="34" charset="0"/>
              </a:endParaRPr>
            </a:p>
          </p:txBody>
        </p:sp>
        <p:sp>
          <p:nvSpPr>
            <p:cNvPr id="8" name="文本框 10">
              <a:extLst>
                <a:ext uri="{FF2B5EF4-FFF2-40B4-BE49-F238E27FC236}">
                  <a16:creationId xmlns:a16="http://schemas.microsoft.com/office/drawing/2014/main" id="{53C020F5-5959-093F-0277-E87E1BACC972}"/>
                </a:ext>
              </a:extLst>
            </p:cNvPr>
            <p:cNvSpPr txBox="1"/>
            <p:nvPr/>
          </p:nvSpPr>
          <p:spPr>
            <a:xfrm>
              <a:off x="3918853" y="1873080"/>
              <a:ext cx="815516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3200" dirty="0">
                <a:solidFill>
                  <a:srgbClr val="002060"/>
                </a:solidFill>
                <a:latin typeface="Segoe UI Semibold" panose="020B0702040204020203" pitchFamily="34" charset="0"/>
                <a:cs typeface="Segoe UI Semibold" panose="020B0702040204020203" pitchFamily="34" charset="0"/>
              </a:endParaRPr>
            </a:p>
          </p:txBody>
        </p:sp>
      </p:grpSp>
      <p:sp>
        <p:nvSpPr>
          <p:cNvPr id="9" name="矩形 11">
            <a:extLst>
              <a:ext uri="{FF2B5EF4-FFF2-40B4-BE49-F238E27FC236}">
                <a16:creationId xmlns:a16="http://schemas.microsoft.com/office/drawing/2014/main" id="{6F910917-2262-CC23-566C-C868864B81CC}"/>
              </a:ext>
            </a:extLst>
          </p:cNvPr>
          <p:cNvSpPr/>
          <p:nvPr/>
        </p:nvSpPr>
        <p:spPr>
          <a:xfrm>
            <a:off x="2562297" y="3194271"/>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002060"/>
                </a:solidFill>
                <a:latin typeface="Segoe UI Semibold" panose="020B0702040204020203" pitchFamily="34" charset="0"/>
                <a:cs typeface="Segoe UI Semibold" panose="020B0702040204020203" pitchFamily="34" charset="0"/>
              </a:rPr>
              <a:t>3</a:t>
            </a:r>
            <a:endParaRPr lang="zh-CN" altLang="en-US" sz="3200" dirty="0">
              <a:solidFill>
                <a:srgbClr val="002060"/>
              </a:solidFill>
              <a:latin typeface="Segoe UI Semibold" panose="020B0702040204020203" pitchFamily="34" charset="0"/>
              <a:cs typeface="Segoe UI Semibold" panose="020B0702040204020203" pitchFamily="34" charset="0"/>
            </a:endParaRPr>
          </a:p>
        </p:txBody>
      </p:sp>
      <p:grpSp>
        <p:nvGrpSpPr>
          <p:cNvPr id="10" name="Group 9">
            <a:extLst>
              <a:ext uri="{FF2B5EF4-FFF2-40B4-BE49-F238E27FC236}">
                <a16:creationId xmlns:a16="http://schemas.microsoft.com/office/drawing/2014/main" id="{48918E91-002D-240E-AF57-45B62A899F71}"/>
              </a:ext>
            </a:extLst>
          </p:cNvPr>
          <p:cNvGrpSpPr/>
          <p:nvPr/>
        </p:nvGrpSpPr>
        <p:grpSpPr>
          <a:xfrm>
            <a:off x="2562298" y="4205236"/>
            <a:ext cx="8790869" cy="837868"/>
            <a:chOff x="3061061" y="4307135"/>
            <a:chExt cx="8790869" cy="837868"/>
          </a:xfrm>
        </p:grpSpPr>
        <p:sp>
          <p:nvSpPr>
            <p:cNvPr id="11" name="矩形 13">
              <a:extLst>
                <a:ext uri="{FF2B5EF4-FFF2-40B4-BE49-F238E27FC236}">
                  <a16:creationId xmlns:a16="http://schemas.microsoft.com/office/drawing/2014/main" id="{A5C5D652-F617-E266-4505-8371D9D840FD}"/>
                </a:ext>
              </a:extLst>
            </p:cNvPr>
            <p:cNvSpPr/>
            <p:nvPr/>
          </p:nvSpPr>
          <p:spPr>
            <a:xfrm>
              <a:off x="3061061" y="4335544"/>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002060"/>
                  </a:solidFill>
                  <a:latin typeface="Segoe UI Semibold" panose="020B0702040204020203" pitchFamily="34" charset="0"/>
                  <a:cs typeface="Segoe UI Semibold" panose="020B0702040204020203" pitchFamily="34" charset="0"/>
                </a:rPr>
                <a:t>4</a:t>
              </a:r>
              <a:endParaRPr lang="zh-CN" altLang="en-US" sz="3200" dirty="0">
                <a:solidFill>
                  <a:srgbClr val="002060"/>
                </a:solidFill>
                <a:latin typeface="Segoe UI Semibold" panose="020B0702040204020203" pitchFamily="34" charset="0"/>
                <a:cs typeface="Segoe UI Semibold" panose="020B0702040204020203" pitchFamily="34" charset="0"/>
              </a:endParaRPr>
            </a:p>
          </p:txBody>
        </p:sp>
        <p:sp>
          <p:nvSpPr>
            <p:cNvPr id="12" name="文本框 14">
              <a:extLst>
                <a:ext uri="{FF2B5EF4-FFF2-40B4-BE49-F238E27FC236}">
                  <a16:creationId xmlns:a16="http://schemas.microsoft.com/office/drawing/2014/main" id="{9874883A-8890-0A5C-9465-AFFA106462A8}"/>
                </a:ext>
              </a:extLst>
            </p:cNvPr>
            <p:cNvSpPr txBox="1"/>
            <p:nvPr/>
          </p:nvSpPr>
          <p:spPr>
            <a:xfrm>
              <a:off x="3870520" y="4307135"/>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spcAft>
                  <a:spcPts val="300"/>
                </a:spcAft>
                <a:buClr>
                  <a:schemeClr val="tx1"/>
                </a:buClr>
              </a:pPr>
              <a:endParaRPr lang="en-US" sz="2800" dirty="0">
                <a:solidFill>
                  <a:srgbClr val="002060"/>
                </a:solidFill>
                <a:latin typeface="Segoe UI Semibold" panose="020B0702040204020203" pitchFamily="34" charset="0"/>
                <a:ea typeface="Tahoma" pitchFamily="34" charset="0"/>
                <a:cs typeface="Segoe UI Semibold" panose="020B0702040204020203" pitchFamily="34" charset="0"/>
              </a:endParaRPr>
            </a:p>
          </p:txBody>
        </p:sp>
      </p:grpSp>
      <p:sp>
        <p:nvSpPr>
          <p:cNvPr id="16" name="文本框 12">
            <a:extLst>
              <a:ext uri="{FF2B5EF4-FFF2-40B4-BE49-F238E27FC236}">
                <a16:creationId xmlns:a16="http://schemas.microsoft.com/office/drawing/2014/main" id="{4332561D-FA6B-DC40-66FC-C5B6DD2341A4}"/>
              </a:ext>
            </a:extLst>
          </p:cNvPr>
          <p:cNvSpPr txBox="1"/>
          <p:nvPr/>
        </p:nvSpPr>
        <p:spPr>
          <a:xfrm>
            <a:off x="3371756" y="3194271"/>
            <a:ext cx="8134017"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sz="3200" dirty="0">
                <a:solidFill>
                  <a:srgbClr val="002060"/>
                </a:solidFill>
                <a:latin typeface="Segoe UI Semibold" panose="020B0702040204020203" pitchFamily="34" charset="0"/>
                <a:cs typeface="Segoe UI Semibold" panose="020B0702040204020203" pitchFamily="34" charset="0"/>
              </a:rPr>
              <a:t>Completing Quality Alternate Assessments</a:t>
            </a:r>
            <a:endParaRPr lang="zh-CN" altLang="en-US" sz="3200" dirty="0">
              <a:solidFill>
                <a:srgbClr val="002060"/>
              </a:solidFill>
              <a:latin typeface="Segoe UI Semibold" panose="020B0702040204020203" pitchFamily="34" charset="0"/>
              <a:cs typeface="Segoe UI Semibold" panose="020B0702040204020203" pitchFamily="34" charset="0"/>
            </a:endParaRPr>
          </a:p>
        </p:txBody>
      </p:sp>
      <p:sp>
        <p:nvSpPr>
          <p:cNvPr id="17" name="文本框 14">
            <a:extLst>
              <a:ext uri="{FF2B5EF4-FFF2-40B4-BE49-F238E27FC236}">
                <a16:creationId xmlns:a16="http://schemas.microsoft.com/office/drawing/2014/main" id="{EC6BAB89-7249-9F58-ADE1-BFCE77ADABD9}"/>
              </a:ext>
            </a:extLst>
          </p:cNvPr>
          <p:cNvSpPr txBox="1"/>
          <p:nvPr/>
        </p:nvSpPr>
        <p:spPr>
          <a:xfrm>
            <a:off x="3572697" y="5281497"/>
            <a:ext cx="7981410" cy="834703"/>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3200" dirty="0">
              <a:solidFill>
                <a:srgbClr val="002060"/>
              </a:solidFill>
              <a:latin typeface="Segoe UI Semibold" panose="020B0702040204020203" pitchFamily="34" charset="0"/>
              <a:cs typeface="Segoe UI Semibold" panose="020B0702040204020203" pitchFamily="34" charset="0"/>
            </a:endParaRPr>
          </a:p>
        </p:txBody>
      </p:sp>
      <p:sp>
        <p:nvSpPr>
          <p:cNvPr id="18" name="文本框 12">
            <a:extLst>
              <a:ext uri="{FF2B5EF4-FFF2-40B4-BE49-F238E27FC236}">
                <a16:creationId xmlns:a16="http://schemas.microsoft.com/office/drawing/2014/main" id="{43B93028-EEFD-D90C-2C61-521EA0A951F4}"/>
              </a:ext>
            </a:extLst>
          </p:cNvPr>
          <p:cNvSpPr txBox="1"/>
          <p:nvPr/>
        </p:nvSpPr>
        <p:spPr>
          <a:xfrm>
            <a:off x="3420090" y="2026575"/>
            <a:ext cx="8134017"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kumimoji="0" lang="en-US" sz="3200" b="0" i="0" u="none" strike="noStrike" kern="1200" cap="none" spc="0" normalizeH="0" baseline="0" noProof="0" dirty="0">
                <a:ln>
                  <a:noFill/>
                </a:ln>
                <a:solidFill>
                  <a:srgbClr val="002060"/>
                </a:solidFill>
                <a:effectLst/>
                <a:uLnTx/>
                <a:uFillTx/>
                <a:latin typeface="Segoe UI Semibold" panose="020B0702040204020203" pitchFamily="34" charset="0"/>
                <a:ea typeface="+mn-ea"/>
                <a:cs typeface="Segoe UI Semibold" panose="020B0702040204020203" pitchFamily="34" charset="0"/>
              </a:rPr>
              <a:t>Ensuring Appropriate Designation of Students for MCAS-Alt</a:t>
            </a:r>
            <a:r>
              <a:rPr lang="en-US" sz="3200" dirty="0">
                <a:solidFill>
                  <a:srgbClr val="002060"/>
                </a:solidFill>
                <a:latin typeface="Segoe UI Semibold" panose="020B0702040204020203" pitchFamily="34" charset="0"/>
                <a:ea typeface="Tahoma" pitchFamily="34" charset="0"/>
                <a:cs typeface="Segoe UI Semibold" panose="020B0702040204020203" pitchFamily="34" charset="0"/>
              </a:rPr>
              <a:t> </a:t>
            </a:r>
            <a:endParaRPr lang="zh-CN" altLang="en-US" sz="3200" dirty="0">
              <a:solidFill>
                <a:srgbClr val="002060"/>
              </a:solidFill>
              <a:latin typeface="Segoe UI Semibold" panose="020B0702040204020203" pitchFamily="34" charset="0"/>
              <a:cs typeface="Segoe UI Semibold" panose="020B0702040204020203" pitchFamily="34" charset="0"/>
            </a:endParaRPr>
          </a:p>
        </p:txBody>
      </p:sp>
      <p:sp>
        <p:nvSpPr>
          <p:cNvPr id="21" name="TextBox 20">
            <a:extLst>
              <a:ext uri="{FF2B5EF4-FFF2-40B4-BE49-F238E27FC236}">
                <a16:creationId xmlns:a16="http://schemas.microsoft.com/office/drawing/2014/main" id="{FD713590-19C7-5878-F379-41F44FCBB3D9}"/>
              </a:ext>
            </a:extLst>
          </p:cNvPr>
          <p:cNvSpPr txBox="1"/>
          <p:nvPr/>
        </p:nvSpPr>
        <p:spPr>
          <a:xfrm>
            <a:off x="3441233" y="4361967"/>
            <a:ext cx="6561749" cy="584775"/>
          </a:xfrm>
          <a:prstGeom prst="rect">
            <a:avLst/>
          </a:prstGeom>
          <a:noFill/>
        </p:spPr>
        <p:txBody>
          <a:bodyPr wrap="square">
            <a:spAutoFit/>
          </a:bodyPr>
          <a:lstStyle/>
          <a:p>
            <a:r>
              <a:rPr lang="en-US" altLang="zh-CN" sz="3200" dirty="0">
                <a:solidFill>
                  <a:srgbClr val="002060"/>
                </a:solidFill>
                <a:latin typeface="Segoe UI Semibold" panose="020B0702040204020203" pitchFamily="34" charset="0"/>
                <a:cs typeface="Segoe UI Semibold" panose="020B0702040204020203" pitchFamily="34" charset="0"/>
              </a:rPr>
              <a:t>Website and Contact </a:t>
            </a:r>
            <a:r>
              <a:rPr lang="en-US" altLang="zh-CN" sz="3200" dirty="0">
                <a:solidFill>
                  <a:srgbClr val="002060"/>
                </a:solidFill>
                <a:latin typeface="Segoe UI Semibold" panose="020B0702040204020203" pitchFamily="34" charset="0"/>
                <a:ea typeface="Segoe UI Black" panose="020B0A02040204020203" pitchFamily="34" charset="0"/>
                <a:cs typeface="Segoe UI Semibold" panose="020B0702040204020203" pitchFamily="34" charset="0"/>
              </a:rPr>
              <a:t>Information</a:t>
            </a:r>
            <a:endParaRPr lang="zh-CN" altLang="en-US" sz="3200" dirty="0">
              <a:solidFill>
                <a:srgbClr val="002060"/>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564130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579581" y="346654"/>
            <a:ext cx="10515600" cy="1042852"/>
          </a:xfrm>
        </p:spPr>
        <p:txBody>
          <a:bodyPr/>
          <a:lstStyle/>
          <a:p>
            <a:r>
              <a:rPr lang="en-US" sz="4400" b="1" dirty="0">
                <a:latin typeface="Segoe UI Semibold" panose="020B0702040204020203" pitchFamily="34" charset="0"/>
                <a:cs typeface="Segoe UI Semibold" panose="020B0702040204020203" pitchFamily="34" charset="0"/>
              </a:rPr>
              <a:t>MCAS - Alt  Virtual Training Sessions </a:t>
            </a:r>
            <a:endParaRPr lang="en-US" dirty="0">
              <a:latin typeface="Segoe UI Semibold" panose="020B0702040204020203" pitchFamily="34" charset="0"/>
              <a:cs typeface="Segoe UI Semibold" panose="020B0702040204020203" pitchFamily="34" charset="0"/>
            </a:endParaRP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471055" y="1625600"/>
            <a:ext cx="11092872" cy="5126182"/>
          </a:xfrm>
        </p:spPr>
        <p:txBody>
          <a:bodyPr>
            <a:normAutofit fontScale="92500" lnSpcReduction="20000"/>
          </a:bodyPr>
          <a:lstStyle/>
          <a:p>
            <a:pPr marL="1371600" lvl="3" indent="-1371600">
              <a:spcBef>
                <a:spcPts val="0"/>
              </a:spcBef>
              <a:spcAft>
                <a:spcPts val="300"/>
              </a:spcAft>
              <a:buClr>
                <a:srgbClr val="FF0000"/>
              </a:buClr>
              <a:buNone/>
            </a:pPr>
            <a:r>
              <a:rPr lang="en-US" sz="2400" b="1" dirty="0">
                <a:solidFill>
                  <a:srgbClr val="002060"/>
                </a:solidFill>
                <a:latin typeface="Segoe UI" panose="020B0502040204020203" pitchFamily="34" charset="0"/>
                <a:cs typeface="Segoe UI" panose="020B0502040204020203" pitchFamily="34" charset="0"/>
                <a:sym typeface="Symbol"/>
              </a:rPr>
              <a:t>Open to All:</a:t>
            </a:r>
          </a:p>
          <a:p>
            <a:pPr marL="1320800" lvl="2" indent="-457200">
              <a:spcBef>
                <a:spcPts val="600"/>
              </a:spcBef>
              <a:spcAft>
                <a:spcPts val="600"/>
              </a:spcAft>
              <a:buClr>
                <a:schemeClr val="accent2"/>
              </a:buClr>
              <a:buFont typeface="Wingdings" panose="05000000000000000000" pitchFamily="2" charset="2"/>
              <a:buChar char="v"/>
            </a:pPr>
            <a:r>
              <a:rPr lang="en-US" sz="2400" b="1" dirty="0">
                <a:solidFill>
                  <a:srgbClr val="002060"/>
                </a:solidFill>
                <a:latin typeface="Segoe UI" panose="020B0502040204020203" pitchFamily="34" charset="0"/>
                <a:cs typeface="Segoe UI" panose="020B0502040204020203" pitchFamily="34" charset="0"/>
                <a:sym typeface="Symbol"/>
              </a:rPr>
              <a:t>ELA Writing</a:t>
            </a:r>
            <a:endParaRPr lang="en-US" sz="2400" dirty="0">
              <a:solidFill>
                <a:srgbClr val="002060"/>
              </a:solidFill>
              <a:latin typeface="Segoe UI" panose="020B0502040204020203" pitchFamily="34" charset="0"/>
              <a:cs typeface="Segoe UI" panose="020B0502040204020203" pitchFamily="34" charset="0"/>
              <a:sym typeface="Symbol"/>
            </a:endParaRPr>
          </a:p>
          <a:p>
            <a:pPr lvl="3">
              <a:spcBef>
                <a:spcPts val="600"/>
              </a:spcBef>
              <a:spcAft>
                <a:spcPts val="600"/>
              </a:spcAft>
              <a:buClr>
                <a:schemeClr val="accent2"/>
              </a:buClr>
              <a:buFont typeface="Calibri" panose="020F0502020204030204" pitchFamily="34" charset="0"/>
              <a:buChar char="—"/>
            </a:pPr>
            <a:r>
              <a:rPr lang="en-US" sz="2400" dirty="0">
                <a:solidFill>
                  <a:srgbClr val="002060"/>
                </a:solidFill>
                <a:latin typeface="Segoe UI" panose="020B0502040204020203" pitchFamily="34" charset="0"/>
                <a:cs typeface="Segoe UI" panose="020B0502040204020203" pitchFamily="34" charset="0"/>
                <a:sym typeface="Symbol"/>
              </a:rPr>
              <a:t> September 29 (10:00</a:t>
            </a:r>
            <a:r>
              <a:rPr lang="en-US" sz="2400" dirty="0">
                <a:solidFill>
                  <a:srgbClr val="002060"/>
                </a:solidFill>
                <a:latin typeface="Segoe UI" panose="020B0502040204020203" pitchFamily="34" charset="0"/>
                <a:cs typeface="Segoe UI" panose="020B0502040204020203" pitchFamily="34" charset="0"/>
              </a:rPr>
              <a:t> </a:t>
            </a:r>
            <a:r>
              <a:rPr lang="en-US" sz="2400" dirty="0">
                <a:solidFill>
                  <a:srgbClr val="002060"/>
                </a:solidFill>
                <a:latin typeface="Segoe UI" panose="020B0502040204020203" pitchFamily="34" charset="0"/>
                <a:cs typeface="Segoe UI" panose="020B0502040204020203" pitchFamily="34" charset="0"/>
                <a:sym typeface="Symbol"/>
              </a:rPr>
              <a:t>– 11:30 a.m.) </a:t>
            </a:r>
          </a:p>
          <a:p>
            <a:pPr lvl="3">
              <a:spcBef>
                <a:spcPts val="600"/>
              </a:spcBef>
              <a:spcAft>
                <a:spcPts val="600"/>
              </a:spcAft>
              <a:buClr>
                <a:schemeClr val="accent2"/>
              </a:buClr>
              <a:buFont typeface="Calibri" panose="020F0502020204030204" pitchFamily="34" charset="0"/>
              <a:buChar char="—"/>
            </a:pPr>
            <a:r>
              <a:rPr lang="en-US" sz="2400" dirty="0">
                <a:solidFill>
                  <a:srgbClr val="002060"/>
                </a:solidFill>
                <a:latin typeface="Segoe UI" panose="020B0502040204020203" pitchFamily="34" charset="0"/>
                <a:cs typeface="Segoe UI" panose="020B0502040204020203" pitchFamily="34" charset="0"/>
                <a:sym typeface="Symbol"/>
              </a:rPr>
              <a:t> October 4 (1:00 – 3:00 p.m.) (includes Writing for Access Skills )</a:t>
            </a:r>
          </a:p>
          <a:p>
            <a:pPr marL="1320800" lvl="2" indent="-457200">
              <a:spcBef>
                <a:spcPts val="600"/>
              </a:spcBef>
              <a:spcAft>
                <a:spcPts val="600"/>
              </a:spcAft>
              <a:buClr>
                <a:schemeClr val="accent2"/>
              </a:buClr>
              <a:buFont typeface="Wingdings" panose="05000000000000000000" pitchFamily="2" charset="2"/>
              <a:buChar char="v"/>
            </a:pPr>
            <a:r>
              <a:rPr lang="en-US" sz="2400" b="1" dirty="0">
                <a:solidFill>
                  <a:srgbClr val="002060"/>
                </a:solidFill>
                <a:latin typeface="Segoe UI" panose="020B0502040204020203" pitchFamily="34" charset="0"/>
                <a:cs typeface="Segoe UI" panose="020B0502040204020203" pitchFamily="34" charset="0"/>
                <a:sym typeface="Symbol"/>
              </a:rPr>
              <a:t>Science and Tech/Eng (STE) (grades 5, 8, and high school):</a:t>
            </a:r>
          </a:p>
          <a:p>
            <a:pPr lvl="3">
              <a:spcBef>
                <a:spcPts val="600"/>
              </a:spcBef>
              <a:spcAft>
                <a:spcPts val="600"/>
              </a:spcAft>
              <a:buClr>
                <a:schemeClr val="accent2"/>
              </a:buClr>
              <a:buFont typeface="Calibri" panose="020F0502020204030204" pitchFamily="34" charset="0"/>
              <a:buChar char="—"/>
            </a:pPr>
            <a:r>
              <a:rPr lang="en-US" sz="2400" dirty="0">
                <a:solidFill>
                  <a:srgbClr val="002060"/>
                </a:solidFill>
                <a:latin typeface="Segoe UI" panose="020B0502040204020203" pitchFamily="34" charset="0"/>
                <a:cs typeface="Segoe UI" panose="020B0502040204020203" pitchFamily="34" charset="0"/>
                <a:sym typeface="Symbol"/>
              </a:rPr>
              <a:t> September 29 (1:00</a:t>
            </a:r>
            <a:r>
              <a:rPr lang="en-US" sz="2400" dirty="0">
                <a:solidFill>
                  <a:srgbClr val="002060"/>
                </a:solidFill>
                <a:latin typeface="Segoe UI" panose="020B0502040204020203" pitchFamily="34" charset="0"/>
                <a:cs typeface="Segoe UI" panose="020B0502040204020203" pitchFamily="34" charset="0"/>
              </a:rPr>
              <a:t> </a:t>
            </a:r>
            <a:r>
              <a:rPr lang="en-US" sz="2400" dirty="0">
                <a:solidFill>
                  <a:srgbClr val="002060"/>
                </a:solidFill>
                <a:latin typeface="Segoe UI" panose="020B0502040204020203" pitchFamily="34" charset="0"/>
                <a:cs typeface="Segoe UI" panose="020B0502040204020203" pitchFamily="34" charset="0"/>
                <a:sym typeface="Symbol"/>
              </a:rPr>
              <a:t>–2:30 p.m.)</a:t>
            </a:r>
          </a:p>
          <a:p>
            <a:pPr lvl="3">
              <a:spcBef>
                <a:spcPts val="600"/>
              </a:spcBef>
              <a:spcAft>
                <a:spcPts val="600"/>
              </a:spcAft>
              <a:buClr>
                <a:schemeClr val="accent2"/>
              </a:buClr>
              <a:buFont typeface="Calibri" panose="020F0502020204030204" pitchFamily="34" charset="0"/>
              <a:buChar char="—"/>
            </a:pPr>
            <a:r>
              <a:rPr lang="en-US" sz="2400" dirty="0">
                <a:solidFill>
                  <a:srgbClr val="002060"/>
                </a:solidFill>
                <a:latin typeface="Segoe UI" panose="020B0502040204020203" pitchFamily="34" charset="0"/>
                <a:cs typeface="Segoe UI" panose="020B0502040204020203" pitchFamily="34" charset="0"/>
                <a:sym typeface="Symbol"/>
              </a:rPr>
              <a:t> October 4 (10:00 – 11:30 a.m.) </a:t>
            </a:r>
          </a:p>
          <a:p>
            <a:pPr marL="1371600" lvl="3" indent="-573088">
              <a:spcBef>
                <a:spcPts val="0"/>
              </a:spcBef>
              <a:spcAft>
                <a:spcPts val="600"/>
              </a:spcAft>
              <a:buClr>
                <a:schemeClr val="accent2"/>
              </a:buClr>
              <a:buFont typeface="Wingdings" panose="05000000000000000000" pitchFamily="2" charset="2"/>
              <a:buChar char="v"/>
            </a:pPr>
            <a:r>
              <a:rPr lang="en-US" sz="2400" b="1" dirty="0">
                <a:solidFill>
                  <a:srgbClr val="002060"/>
                </a:solidFill>
                <a:latin typeface="Segoe UI" panose="020B0502040204020203" pitchFamily="34" charset="0"/>
                <a:cs typeface="Segoe UI" panose="020B0502040204020203" pitchFamily="34" charset="0"/>
                <a:sym typeface="Symbol"/>
              </a:rPr>
              <a:t>Access Skills (all grades)</a:t>
            </a:r>
          </a:p>
          <a:p>
            <a:pPr marL="1773238" lvl="4" indent="-396875">
              <a:spcBef>
                <a:spcPts val="0"/>
              </a:spcBef>
              <a:spcAft>
                <a:spcPts val="600"/>
              </a:spcAft>
              <a:buClr>
                <a:schemeClr val="accent2"/>
              </a:buClr>
              <a:buFont typeface="Calibri" panose="020F0502020204030204" pitchFamily="34" charset="0"/>
              <a:buChar char="—"/>
            </a:pPr>
            <a:r>
              <a:rPr lang="en-US" sz="2400" dirty="0">
                <a:solidFill>
                  <a:srgbClr val="002060"/>
                </a:solidFill>
                <a:latin typeface="Segoe UI" panose="020B0502040204020203" pitchFamily="34" charset="0"/>
                <a:cs typeface="Segoe UI" panose="020B0502040204020203" pitchFamily="34" charset="0"/>
                <a:sym typeface="Symbol"/>
              </a:rPr>
              <a:t>October 16 (1:30 – 3:00 p.m.)</a:t>
            </a:r>
          </a:p>
          <a:p>
            <a:pPr marL="0" indent="0">
              <a:spcBef>
                <a:spcPts val="0"/>
              </a:spcBef>
              <a:spcAft>
                <a:spcPts val="600"/>
              </a:spcAft>
              <a:buClr>
                <a:srgbClr val="FF0000"/>
              </a:buClr>
              <a:buSzPct val="100000"/>
              <a:buNone/>
            </a:pPr>
            <a:r>
              <a:rPr lang="en-US" sz="2400" b="1" dirty="0">
                <a:solidFill>
                  <a:srgbClr val="002060"/>
                </a:solidFill>
                <a:latin typeface="Segoe UI" panose="020B0502040204020203" pitchFamily="34" charset="0"/>
                <a:cs typeface="Segoe UI" panose="020B0502040204020203" pitchFamily="34" charset="0"/>
              </a:rPr>
              <a:t>Administrators and Supervisors should attend:</a:t>
            </a:r>
          </a:p>
          <a:p>
            <a:pPr marL="914400" indent="-55563">
              <a:spcBef>
                <a:spcPts val="600"/>
              </a:spcBef>
              <a:spcAft>
                <a:spcPts val="600"/>
              </a:spcAft>
              <a:buClr>
                <a:schemeClr val="accent2"/>
              </a:buClr>
              <a:buSzPct val="100000"/>
              <a:buFont typeface="Wingdings" panose="05000000000000000000" pitchFamily="2" charset="2"/>
              <a:buChar char="v"/>
            </a:pPr>
            <a:r>
              <a:rPr lang="en-US" sz="2400" dirty="0">
                <a:solidFill>
                  <a:srgbClr val="002060"/>
                </a:solidFill>
                <a:latin typeface="Segoe UI" panose="020B0502040204020203" pitchFamily="34" charset="0"/>
                <a:cs typeface="Segoe UI" panose="020B0502040204020203" pitchFamily="34" charset="0"/>
              </a:rPr>
              <a:t>   </a:t>
            </a:r>
            <a:r>
              <a:rPr lang="en-US" sz="2400" b="1" dirty="0">
                <a:solidFill>
                  <a:srgbClr val="002060"/>
                </a:solidFill>
                <a:latin typeface="Segoe UI" panose="020B0502040204020203" pitchFamily="34" charset="0"/>
                <a:cs typeface="Segoe UI" panose="020B0502040204020203" pitchFamily="34" charset="0"/>
              </a:rPr>
              <a:t>Administrators Overview for MCAS-Alt</a:t>
            </a:r>
          </a:p>
          <a:p>
            <a:pPr marL="1717675" lvl="1" indent="-341313">
              <a:spcBef>
                <a:spcPts val="600"/>
              </a:spcBef>
              <a:spcAft>
                <a:spcPts val="600"/>
              </a:spcAft>
              <a:buClr>
                <a:schemeClr val="accent2"/>
              </a:buClr>
              <a:buSzPct val="100000"/>
              <a:buFont typeface="Calibri" panose="020F0502020204030204" pitchFamily="34" charset="0"/>
              <a:buChar char="—"/>
            </a:pPr>
            <a:r>
              <a:rPr lang="en-US" dirty="0">
                <a:solidFill>
                  <a:srgbClr val="002060"/>
                </a:solidFill>
                <a:latin typeface="Segoe UI" panose="020B0502040204020203" pitchFamily="34" charset="0"/>
                <a:cs typeface="Segoe UI" panose="020B0502040204020203" pitchFamily="34" charset="0"/>
                <a:sym typeface="Symbol"/>
              </a:rPr>
              <a:t>September 26 (1</a:t>
            </a:r>
            <a:r>
              <a:rPr lang="en-US" dirty="0">
                <a:solidFill>
                  <a:srgbClr val="002060"/>
                </a:solidFill>
                <a:latin typeface="Segoe UI" panose="020B0502040204020203" pitchFamily="34" charset="0"/>
                <a:cs typeface="Segoe UI" panose="020B0502040204020203" pitchFamily="34" charset="0"/>
              </a:rPr>
              <a:t>:30</a:t>
            </a:r>
            <a:r>
              <a:rPr lang="en-US" dirty="0">
                <a:solidFill>
                  <a:srgbClr val="002060"/>
                </a:solidFill>
                <a:latin typeface="Segoe UI" panose="020B0502040204020203" pitchFamily="34" charset="0"/>
                <a:cs typeface="Segoe UI" panose="020B0502040204020203" pitchFamily="34" charset="0"/>
                <a:sym typeface="Symbol"/>
              </a:rPr>
              <a:t> – 3:00 p.m.)</a:t>
            </a:r>
          </a:p>
          <a:p>
            <a:pPr marL="1717675" lvl="1" indent="-341313">
              <a:spcBef>
                <a:spcPts val="600"/>
              </a:spcBef>
              <a:spcAft>
                <a:spcPts val="600"/>
              </a:spcAft>
              <a:buClr>
                <a:schemeClr val="accent2"/>
              </a:buClr>
              <a:buSzPct val="100000"/>
              <a:buFont typeface="Calibri" panose="020F0502020204030204" pitchFamily="34" charset="0"/>
              <a:buChar char="—"/>
            </a:pPr>
            <a:r>
              <a:rPr lang="en-US" dirty="0">
                <a:solidFill>
                  <a:srgbClr val="002060"/>
                </a:solidFill>
                <a:latin typeface="Segoe UI" panose="020B0502040204020203" pitchFamily="34" charset="0"/>
                <a:cs typeface="Segoe UI" panose="020B0502040204020203" pitchFamily="34" charset="0"/>
                <a:sym typeface="Symbol"/>
              </a:rPr>
              <a:t>October 12 (9:30 – 11:00 a.m.)</a:t>
            </a:r>
          </a:p>
          <a:p>
            <a:pPr marL="0" indent="0">
              <a:buNone/>
            </a:pP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66890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7B3A559-DED3-5C23-FC72-97F0D084AFE3}"/>
              </a:ext>
            </a:extLst>
          </p:cNvPr>
          <p:cNvGrpSpPr/>
          <p:nvPr/>
        </p:nvGrpSpPr>
        <p:grpSpPr>
          <a:xfrm>
            <a:off x="434109" y="1754909"/>
            <a:ext cx="11434618" cy="1781823"/>
            <a:chOff x="2764785" y="188784"/>
            <a:chExt cx="9309228" cy="848786"/>
          </a:xfrm>
        </p:grpSpPr>
        <p:sp>
          <p:nvSpPr>
            <p:cNvPr id="5" name="矩形 7">
              <a:extLst>
                <a:ext uri="{FF2B5EF4-FFF2-40B4-BE49-F238E27FC236}">
                  <a16:creationId xmlns:a16="http://schemas.microsoft.com/office/drawing/2014/main" id="{6889ACF9-2FF0-BF7F-0B45-8387BDCD1F12}"/>
                </a:ext>
              </a:extLst>
            </p:cNvPr>
            <p:cNvSpPr/>
            <p:nvPr/>
          </p:nvSpPr>
          <p:spPr>
            <a:xfrm>
              <a:off x="2764785" y="188784"/>
              <a:ext cx="1105738" cy="80945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Segoe SemiBold" panose="020B0703040204020203" pitchFamily="34" charset="0"/>
                  <a:cs typeface="Segoe SemiBold" panose="020B0703040204020203" pitchFamily="34" charset="0"/>
                </a:rPr>
                <a:t>1</a:t>
              </a:r>
              <a:endParaRPr lang="zh-CN" altLang="en-US" sz="4400" dirty="0">
                <a:latin typeface="Segoe SemiBold" panose="020B0703040204020203" pitchFamily="34" charset="0"/>
                <a:cs typeface="Segoe SemiBold" panose="020B0703040204020203" pitchFamily="34" charset="0"/>
              </a:endParaRPr>
            </a:p>
          </p:txBody>
        </p:sp>
        <p:sp>
          <p:nvSpPr>
            <p:cNvPr id="6" name="文本框 8">
              <a:extLst>
                <a:ext uri="{FF2B5EF4-FFF2-40B4-BE49-F238E27FC236}">
                  <a16:creationId xmlns:a16="http://schemas.microsoft.com/office/drawing/2014/main" id="{BB4B5227-66D0-F2E9-2D8F-16AB5A037F9C}"/>
                </a:ext>
              </a:extLst>
            </p:cNvPr>
            <p:cNvSpPr txBox="1"/>
            <p:nvPr/>
          </p:nvSpPr>
          <p:spPr>
            <a:xfrm>
              <a:off x="4004197" y="228112"/>
              <a:ext cx="8069816"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203B6A">
                      <a:lumMod val="50000"/>
                    </a:srgbClr>
                  </a:solidFill>
                  <a:effectLst/>
                  <a:uLnTx/>
                  <a:uFillTx/>
                  <a:latin typeface="Segoe SemiBold" panose="020B0703040204020203" pitchFamily="34" charset="0"/>
                  <a:ea typeface="Segoe UI Black" panose="020B0A02040204020203" pitchFamily="34" charset="0"/>
                </a:rPr>
                <a:t>Updates and Reminders for 2024 MCAS-Alt</a:t>
              </a:r>
              <a:endParaRPr kumimoji="0" lang="zh-CN" altLang="en-US" sz="4400" b="0" i="0" u="none" strike="noStrike" kern="1200" cap="none" spc="0" normalizeH="0" baseline="0" noProof="0" dirty="0">
                <a:ln>
                  <a:noFill/>
                </a:ln>
                <a:solidFill>
                  <a:srgbClr val="203B6A">
                    <a:lumMod val="50000"/>
                  </a:srgbClr>
                </a:solidFill>
                <a:effectLst/>
                <a:uLnTx/>
                <a:uFillTx/>
                <a:latin typeface="Segoe SemiBold" panose="020B0703040204020203" pitchFamily="34" charset="0"/>
              </a:endParaRPr>
            </a:p>
          </p:txBody>
        </p:sp>
      </p:grpSp>
    </p:spTree>
    <p:extLst>
      <p:ext uri="{BB962C8B-B14F-4D97-AF65-F5344CB8AC3E}">
        <p14:creationId xmlns:p14="http://schemas.microsoft.com/office/powerpoint/2010/main" val="3241508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23AAEF8-B234-E571-1FAB-E4A1F6ACF151}"/>
              </a:ext>
            </a:extLst>
          </p:cNvPr>
          <p:cNvSpPr txBox="1"/>
          <p:nvPr/>
        </p:nvSpPr>
        <p:spPr>
          <a:xfrm>
            <a:off x="73891" y="895739"/>
            <a:ext cx="12053454" cy="5274152"/>
          </a:xfrm>
          <a:prstGeom prst="rect">
            <a:avLst/>
          </a:prstGeom>
          <a:noFill/>
        </p:spPr>
        <p:txBody>
          <a:bodyPr wrap="square">
            <a:spAutoFit/>
          </a:bodyPr>
          <a:lstStyle/>
          <a:p>
            <a:pPr marL="225425" indent="-225425">
              <a:lnSpc>
                <a:spcPct val="114000"/>
              </a:lnSpc>
              <a:spcBef>
                <a:spcPct val="0"/>
              </a:spcBef>
              <a:buClr>
                <a:srgbClr val="FF0000"/>
              </a:buClr>
              <a:buSzPct val="75000"/>
            </a:pPr>
            <a:r>
              <a:rPr lang="en-US" sz="3200" b="1" dirty="0">
                <a:solidFill>
                  <a:srgbClr val="002060"/>
                </a:solidFill>
                <a:latin typeface="Segoe UI" panose="020B0502040204020203" pitchFamily="34" charset="0"/>
                <a:ea typeface="Tahoma" pitchFamily="34" charset="0"/>
                <a:cs typeface="Segoe UI" panose="020B0502040204020203" pitchFamily="34" charset="0"/>
              </a:rPr>
              <a:t>Date to Remember:</a:t>
            </a:r>
          </a:p>
          <a:p>
            <a:pPr marL="457200" indent="-457200">
              <a:lnSpc>
                <a:spcPct val="114000"/>
              </a:lnSpc>
              <a:spcBef>
                <a:spcPct val="0"/>
              </a:spcBef>
              <a:buClr>
                <a:schemeClr val="accent2"/>
              </a:buClr>
              <a:buSzPct val="75000"/>
              <a:buFont typeface="Arial" panose="020B0604020202020204" pitchFamily="34" charset="0"/>
              <a:buChar char="•"/>
            </a:pPr>
            <a:r>
              <a:rPr lang="en-US" sz="2800" dirty="0">
                <a:solidFill>
                  <a:srgbClr val="002060"/>
                </a:solidFill>
                <a:latin typeface="Segoe UI" panose="020B0502040204020203" pitchFamily="34" charset="0"/>
                <a:ea typeface="Tahoma" pitchFamily="34" charset="0"/>
                <a:cs typeface="Segoe UI" panose="020B0502040204020203" pitchFamily="34" charset="0"/>
              </a:rPr>
              <a:t>School administrators must </a:t>
            </a:r>
            <a:r>
              <a:rPr lang="en-US" sz="2800" b="1" dirty="0">
                <a:solidFill>
                  <a:srgbClr val="002060"/>
                </a:solidFill>
                <a:latin typeface="Segoe UI" panose="020B0502040204020203" pitchFamily="34" charset="0"/>
                <a:ea typeface="Tahoma" pitchFamily="34" charset="0"/>
                <a:cs typeface="Segoe UI" panose="020B0502040204020203" pitchFamily="34" charset="0"/>
              </a:rPr>
              <a:t>order MCAS-Alt materials</a:t>
            </a:r>
            <a:r>
              <a:rPr lang="en-US" sz="2800" dirty="0">
                <a:solidFill>
                  <a:srgbClr val="002060"/>
                </a:solidFill>
                <a:latin typeface="Segoe UI" panose="020B0502040204020203" pitchFamily="34" charset="0"/>
                <a:ea typeface="Tahoma" pitchFamily="34" charset="0"/>
                <a:cs typeface="Segoe UI" panose="020B0502040204020203" pitchFamily="34" charset="0"/>
              </a:rPr>
              <a:t>:</a:t>
            </a:r>
            <a:endParaRPr lang="en-US" sz="2800" b="1" dirty="0">
              <a:solidFill>
                <a:srgbClr val="002060"/>
              </a:solidFill>
              <a:latin typeface="Segoe UI" panose="020B0502040204020203" pitchFamily="34" charset="0"/>
              <a:ea typeface="Tahoma" pitchFamily="34" charset="0"/>
              <a:cs typeface="Segoe UI" panose="020B0502040204020203" pitchFamily="34" charset="0"/>
            </a:endParaRPr>
          </a:p>
          <a:p>
            <a:pPr>
              <a:lnSpc>
                <a:spcPct val="114000"/>
              </a:lnSpc>
              <a:spcBef>
                <a:spcPct val="0"/>
              </a:spcBef>
              <a:buClr>
                <a:schemeClr val="accent2"/>
              </a:buClr>
              <a:buSzPct val="75000"/>
            </a:pPr>
            <a:r>
              <a:rPr lang="en-US" sz="2800" b="1" dirty="0">
                <a:solidFill>
                  <a:srgbClr val="002060"/>
                </a:solidFill>
                <a:latin typeface="Segoe UI" panose="020B0502040204020203" pitchFamily="34" charset="0"/>
                <a:ea typeface="Tahoma" pitchFamily="34" charset="0"/>
                <a:cs typeface="Segoe UI" panose="020B0502040204020203" pitchFamily="34" charset="0"/>
              </a:rPr>
              <a:t>	January 2</a:t>
            </a:r>
            <a:r>
              <a:rPr lang="en-US" sz="2800" b="1" dirty="0">
                <a:solidFill>
                  <a:srgbClr val="002060"/>
                </a:solidFill>
                <a:latin typeface="Segoe UI" panose="020B0502040204020203" pitchFamily="34" charset="0"/>
                <a:ea typeface="Tahoma" pitchFamily="34" charset="0"/>
                <a:cs typeface="Segoe UI" panose="020B0502040204020203" pitchFamily="34" charset="0"/>
                <a:sym typeface="Symbol"/>
              </a:rPr>
              <a:t>12</a:t>
            </a:r>
            <a:r>
              <a:rPr lang="en-US" sz="2800" b="1" dirty="0">
                <a:solidFill>
                  <a:srgbClr val="002060"/>
                </a:solidFill>
                <a:latin typeface="Segoe UI" panose="020B0502040204020203" pitchFamily="34" charset="0"/>
                <a:ea typeface="Tahoma" pitchFamily="34" charset="0"/>
                <a:cs typeface="Segoe UI" panose="020B0502040204020203" pitchFamily="34" charset="0"/>
              </a:rPr>
              <a:t>, 2024</a:t>
            </a:r>
          </a:p>
          <a:p>
            <a:pPr marL="457200" indent="-457200">
              <a:lnSpc>
                <a:spcPct val="114000"/>
              </a:lnSpc>
              <a:spcBef>
                <a:spcPct val="0"/>
              </a:spcBef>
              <a:buClr>
                <a:schemeClr val="accent2"/>
              </a:buClr>
              <a:buSzPct val="75000"/>
              <a:buFont typeface="Arial" panose="020B0604020202020204" pitchFamily="34" charset="0"/>
              <a:buChar char="•"/>
            </a:pPr>
            <a:r>
              <a:rPr lang="en-US" sz="2800" dirty="0">
                <a:solidFill>
                  <a:srgbClr val="002060"/>
                </a:solidFill>
                <a:latin typeface="Segoe UI" panose="020B0502040204020203" pitchFamily="34" charset="0"/>
                <a:ea typeface="Tahoma" pitchFamily="34" charset="0"/>
                <a:cs typeface="Segoe UI" panose="020B0502040204020203" pitchFamily="34" charset="0"/>
              </a:rPr>
              <a:t>Binders and submission </a:t>
            </a:r>
            <a:r>
              <a:rPr lang="en-US" sz="2800" b="1" dirty="0">
                <a:solidFill>
                  <a:srgbClr val="002060"/>
                </a:solidFill>
                <a:latin typeface="Segoe UI" panose="020B0502040204020203" pitchFamily="34" charset="0"/>
                <a:ea typeface="Tahoma" pitchFamily="34" charset="0"/>
                <a:cs typeface="Segoe UI" panose="020B0502040204020203" pitchFamily="34" charset="0"/>
              </a:rPr>
              <a:t>materials received </a:t>
            </a:r>
            <a:r>
              <a:rPr lang="en-US" sz="2800" dirty="0">
                <a:solidFill>
                  <a:srgbClr val="002060"/>
                </a:solidFill>
                <a:latin typeface="Segoe UI" panose="020B0502040204020203" pitchFamily="34" charset="0"/>
                <a:ea typeface="Tahoma" pitchFamily="34" charset="0"/>
                <a:cs typeface="Segoe UI" panose="020B0502040204020203" pitchFamily="34" charset="0"/>
              </a:rPr>
              <a:t>in schools:</a:t>
            </a:r>
            <a:r>
              <a:rPr lang="en-US" sz="2800" b="1" dirty="0">
                <a:solidFill>
                  <a:srgbClr val="002060"/>
                </a:solidFill>
                <a:latin typeface="Segoe UI" panose="020B0502040204020203" pitchFamily="34" charset="0"/>
                <a:ea typeface="Tahoma" pitchFamily="34" charset="0"/>
                <a:cs typeface="Segoe UI" panose="020B0502040204020203" pitchFamily="34" charset="0"/>
              </a:rPr>
              <a:t> </a:t>
            </a:r>
          </a:p>
          <a:p>
            <a:pPr>
              <a:lnSpc>
                <a:spcPct val="114000"/>
              </a:lnSpc>
              <a:spcBef>
                <a:spcPct val="0"/>
              </a:spcBef>
              <a:buClr>
                <a:schemeClr val="accent2"/>
              </a:buClr>
              <a:buSzPct val="75000"/>
            </a:pPr>
            <a:r>
              <a:rPr lang="en-US" sz="2800" b="1" dirty="0">
                <a:solidFill>
                  <a:srgbClr val="002060"/>
                </a:solidFill>
                <a:latin typeface="Segoe UI" panose="020B0502040204020203" pitchFamily="34" charset="0"/>
                <a:ea typeface="Tahoma" pitchFamily="34" charset="0"/>
                <a:cs typeface="Segoe UI" panose="020B0502040204020203" pitchFamily="34" charset="0"/>
              </a:rPr>
              <a:t>	Last week of February</a:t>
            </a:r>
          </a:p>
          <a:p>
            <a:pPr marL="914400" lvl="1" indent="-457200">
              <a:lnSpc>
                <a:spcPct val="114000"/>
              </a:lnSpc>
              <a:spcBef>
                <a:spcPct val="0"/>
              </a:spcBef>
              <a:buClr>
                <a:schemeClr val="accent2"/>
              </a:buClr>
              <a:buSzPct val="75000"/>
              <a:buFont typeface="Courier New" panose="02070309020205020404" pitchFamily="49" charset="0"/>
              <a:buChar char="o"/>
            </a:pPr>
            <a:r>
              <a:rPr lang="en-US" sz="2800" dirty="0">
                <a:solidFill>
                  <a:srgbClr val="002060"/>
                </a:solidFill>
                <a:latin typeface="Segoe UI" panose="020B0502040204020203" pitchFamily="34" charset="0"/>
                <a:ea typeface="Tahoma" pitchFamily="34" charset="0"/>
                <a:cs typeface="Segoe UI" panose="020B0502040204020203" pitchFamily="34" charset="0"/>
              </a:rPr>
              <a:t>Administrators must open the shipment; review its contents and fill out the PCPA part 1. Additional materials can be ordered if needed.</a:t>
            </a:r>
          </a:p>
          <a:p>
            <a:pPr marL="457200" indent="-457200">
              <a:lnSpc>
                <a:spcPct val="114000"/>
              </a:lnSpc>
              <a:spcBef>
                <a:spcPct val="0"/>
              </a:spcBef>
              <a:spcAft>
                <a:spcPts val="600"/>
              </a:spcAft>
              <a:buClr>
                <a:schemeClr val="accent2"/>
              </a:buClr>
              <a:buSzPct val="75000"/>
              <a:buFont typeface="Arial" panose="020B0604020202020204" pitchFamily="34" charset="0"/>
              <a:buChar char="•"/>
            </a:pPr>
            <a:r>
              <a:rPr kumimoji="0" lang="en-US" sz="2800" b="1" i="0" u="none" strike="noStrike" kern="1200" cap="none" spc="0" normalizeH="0" baseline="0" noProof="0" dirty="0">
                <a:ln>
                  <a:noFill/>
                </a:ln>
                <a:solidFill>
                  <a:srgbClr val="002060"/>
                </a:solidFill>
                <a:effectLst/>
                <a:uLnTx/>
                <a:uFillTx/>
                <a:latin typeface="Segoe UI" panose="020B0502040204020203" pitchFamily="34" charset="0"/>
                <a:ea typeface="Segoe UI Black" panose="020B0A02040204020203" pitchFamily="34" charset="0"/>
                <a:cs typeface="Segoe UI" panose="020B0502040204020203" pitchFamily="34" charset="0"/>
              </a:rPr>
              <a:t>MCAS-Alt</a:t>
            </a:r>
            <a:r>
              <a:rPr kumimoji="0" lang="en-US" sz="2800" i="0" u="none" strike="noStrike" kern="1200" cap="none" spc="0" normalizeH="0" baseline="0" noProof="0" dirty="0">
                <a:ln>
                  <a:noFill/>
                </a:ln>
                <a:solidFill>
                  <a:srgbClr val="002060"/>
                </a:solidFill>
                <a:effectLst/>
                <a:uLnTx/>
                <a:uFillTx/>
                <a:latin typeface="Segoe UI" panose="020B0502040204020203" pitchFamily="34" charset="0"/>
                <a:ea typeface="Segoe UI Black" panose="020B0A02040204020203" pitchFamily="34" charset="0"/>
                <a:cs typeface="Segoe UI" panose="020B0502040204020203" pitchFamily="34" charset="0"/>
              </a:rPr>
              <a:t> binders must be </a:t>
            </a:r>
            <a:r>
              <a:rPr kumimoji="0" lang="en-US" sz="2800" b="1" i="0" u="none" strike="noStrike" kern="1200" cap="none" spc="0" normalizeH="0" baseline="0" noProof="0" dirty="0">
                <a:ln>
                  <a:noFill/>
                </a:ln>
                <a:solidFill>
                  <a:srgbClr val="002060"/>
                </a:solidFill>
                <a:effectLst/>
                <a:uLnTx/>
                <a:uFillTx/>
                <a:latin typeface="Segoe UI" panose="020B0502040204020203" pitchFamily="34" charset="0"/>
                <a:ea typeface="Segoe UI Black" panose="020B0A02040204020203" pitchFamily="34" charset="0"/>
                <a:cs typeface="Segoe UI" panose="020B0502040204020203" pitchFamily="34" charset="0"/>
              </a:rPr>
              <a:t>shipped</a:t>
            </a:r>
            <a:r>
              <a:rPr kumimoji="0" lang="en-US" sz="2800" i="0" u="none" strike="noStrike" kern="1200" cap="none" spc="0" normalizeH="0" baseline="0" noProof="0" dirty="0">
                <a:ln>
                  <a:noFill/>
                </a:ln>
                <a:solidFill>
                  <a:srgbClr val="002060"/>
                </a:solidFill>
                <a:effectLst/>
                <a:uLnTx/>
                <a:uFillTx/>
                <a:latin typeface="Segoe UI" panose="020B0502040204020203" pitchFamily="34" charset="0"/>
                <a:ea typeface="Segoe UI Black" panose="020B0A02040204020203" pitchFamily="34" charset="0"/>
                <a:cs typeface="Segoe UI" panose="020B0502040204020203" pitchFamily="34" charset="0"/>
              </a:rPr>
              <a:t> by: </a:t>
            </a:r>
            <a:r>
              <a:rPr kumimoji="0" lang="en-US" sz="2800" b="1" i="0" u="none" strike="noStrike" kern="1200" cap="none" spc="0" normalizeH="0" baseline="0" noProof="0" dirty="0">
                <a:ln>
                  <a:noFill/>
                </a:ln>
                <a:solidFill>
                  <a:srgbClr val="002060"/>
                </a:solidFill>
                <a:effectLst/>
                <a:uLnTx/>
                <a:uFillTx/>
                <a:latin typeface="Segoe UI" panose="020B0502040204020203" pitchFamily="34" charset="0"/>
                <a:ea typeface="Segoe UI Black" panose="020B0A02040204020203" pitchFamily="34" charset="0"/>
                <a:cs typeface="Segoe UI" panose="020B0502040204020203" pitchFamily="34" charset="0"/>
              </a:rPr>
              <a:t>5 p.m., </a:t>
            </a:r>
            <a:r>
              <a:rPr lang="en-US" sz="2800" b="1" dirty="0">
                <a:solidFill>
                  <a:srgbClr val="002060"/>
                </a:solidFill>
                <a:latin typeface="Segoe UI" panose="020B0502040204020203" pitchFamily="34" charset="0"/>
                <a:ea typeface="Segoe UI Black" panose="020B0A02040204020203" pitchFamily="34" charset="0"/>
                <a:cs typeface="Segoe UI" panose="020B0502040204020203" pitchFamily="34" charset="0"/>
              </a:rPr>
              <a:t>Thursday</a:t>
            </a:r>
            <a:r>
              <a:rPr kumimoji="0" lang="en-US" sz="2800" b="1" i="0" u="none" strike="noStrike" kern="1200" cap="none" spc="0" normalizeH="0" baseline="0" noProof="0" dirty="0">
                <a:ln>
                  <a:noFill/>
                </a:ln>
                <a:solidFill>
                  <a:srgbClr val="002060"/>
                </a:solidFill>
                <a:effectLst/>
                <a:uLnTx/>
                <a:uFillTx/>
                <a:latin typeface="Segoe UI" panose="020B0502040204020203" pitchFamily="34" charset="0"/>
                <a:ea typeface="Segoe UI Black" panose="020B0A02040204020203" pitchFamily="34" charset="0"/>
                <a:cs typeface="Segoe UI" panose="020B0502040204020203" pitchFamily="34" charset="0"/>
              </a:rPr>
              <a:t>, March 28, 2024</a:t>
            </a:r>
          </a:p>
          <a:p>
            <a:pPr marL="457200" indent="-457200">
              <a:lnSpc>
                <a:spcPct val="114000"/>
              </a:lnSpc>
              <a:spcBef>
                <a:spcPct val="0"/>
              </a:spcBef>
              <a:spcAft>
                <a:spcPts val="600"/>
              </a:spcAft>
              <a:buClr>
                <a:schemeClr val="accent2"/>
              </a:buClr>
              <a:buSzPct val="75000"/>
              <a:buFont typeface="Arial" panose="020B0604020202020204" pitchFamily="34" charset="0"/>
              <a:buChar char="•"/>
            </a:pPr>
            <a:r>
              <a:rPr lang="en-US" sz="2800" dirty="0">
                <a:solidFill>
                  <a:srgbClr val="002060"/>
                </a:solidFill>
                <a:latin typeface="Segoe UI" panose="020B0502040204020203" pitchFamily="34" charset="0"/>
                <a:ea typeface="Tahoma" pitchFamily="34" charset="0"/>
                <a:cs typeface="Segoe UI" panose="020B0502040204020203" pitchFamily="34" charset="0"/>
              </a:rPr>
              <a:t>Preliminary results: </a:t>
            </a:r>
            <a:r>
              <a:rPr lang="en-US" sz="2800" b="1" dirty="0">
                <a:solidFill>
                  <a:srgbClr val="002060"/>
                </a:solidFill>
                <a:latin typeface="Segoe UI" panose="020B0502040204020203" pitchFamily="34" charset="0"/>
                <a:ea typeface="Tahoma" pitchFamily="34" charset="0"/>
                <a:cs typeface="Segoe UI" panose="020B0502040204020203" pitchFamily="34" charset="0"/>
              </a:rPr>
              <a:t>MCAS-Alt Feedback Forms posted in mid-June</a:t>
            </a:r>
            <a:endParaRPr lang="en-US" sz="2800" dirty="0">
              <a:solidFill>
                <a:srgbClr val="002060"/>
              </a:solidFill>
              <a:latin typeface="Segoe UI" panose="020B0502040204020203" pitchFamily="34" charset="0"/>
              <a:ea typeface="Tahoma" pitchFamily="34" charset="0"/>
              <a:cs typeface="Segoe UI" panose="020B0502040204020203" pitchFamily="34" charset="0"/>
            </a:endParaRPr>
          </a:p>
        </p:txBody>
      </p:sp>
    </p:spTree>
    <p:extLst>
      <p:ext uri="{BB962C8B-B14F-4D97-AF65-F5344CB8AC3E}">
        <p14:creationId xmlns:p14="http://schemas.microsoft.com/office/powerpoint/2010/main" val="4086479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51D047-5A6E-4AAC-F0F2-E2B2D9D969BC}"/>
              </a:ext>
            </a:extLst>
          </p:cNvPr>
          <p:cNvSpPr>
            <a:spLocks noGrp="1"/>
          </p:cNvSpPr>
          <p:nvPr>
            <p:ph idx="1"/>
          </p:nvPr>
        </p:nvSpPr>
        <p:spPr>
          <a:xfrm>
            <a:off x="378691" y="1597891"/>
            <a:ext cx="11693235" cy="4894983"/>
          </a:xfrm>
        </p:spPr>
        <p:txBody>
          <a:bodyPr>
            <a:normAutofit/>
          </a:bodyPr>
          <a:lstStyle/>
          <a:p>
            <a:pPr>
              <a:lnSpc>
                <a:spcPct val="100000"/>
              </a:lnSpc>
              <a:buClr>
                <a:schemeClr val="accent2"/>
              </a:buClr>
            </a:pPr>
            <a:r>
              <a:rPr lang="en-US" dirty="0">
                <a:solidFill>
                  <a:schemeClr val="accent5">
                    <a:lumMod val="50000"/>
                  </a:schemeClr>
                </a:solidFill>
                <a:latin typeface="Segoe UI" panose="020B0502040204020203" pitchFamily="34" charset="0"/>
                <a:cs typeface="Segoe UI" panose="020B0502040204020203" pitchFamily="34" charset="0"/>
              </a:rPr>
              <a:t>Revised </a:t>
            </a:r>
            <a:r>
              <a:rPr lang="en-US" i="1" dirty="0">
                <a:solidFill>
                  <a:schemeClr val="accent5">
                    <a:lumMod val="50000"/>
                  </a:schemeClr>
                </a:solidFill>
                <a:latin typeface="Segoe UI" panose="020B0502040204020203" pitchFamily="34" charset="0"/>
                <a:cs typeface="Segoe UI" panose="020B0502040204020203" pitchFamily="34" charset="0"/>
              </a:rPr>
              <a:t>Educator’s Manual and Resource Guides</a:t>
            </a:r>
          </a:p>
          <a:p>
            <a:pPr>
              <a:lnSpc>
                <a:spcPct val="100000"/>
              </a:lnSpc>
              <a:buClr>
                <a:schemeClr val="accent2"/>
              </a:buClr>
            </a:pPr>
            <a:r>
              <a:rPr lang="en-US" dirty="0">
                <a:solidFill>
                  <a:schemeClr val="accent5">
                    <a:lumMod val="50000"/>
                  </a:schemeClr>
                </a:solidFill>
                <a:latin typeface="Segoe UI" panose="020B0502040204020203" pitchFamily="34" charset="0"/>
                <a:cs typeface="Segoe UI" panose="020B0502040204020203" pitchFamily="34" charset="0"/>
              </a:rPr>
              <a:t>Math domains are linked to lower grade levels</a:t>
            </a:r>
          </a:p>
          <a:p>
            <a:pPr>
              <a:lnSpc>
                <a:spcPct val="100000"/>
              </a:lnSpc>
              <a:buClr>
                <a:schemeClr val="accent2"/>
              </a:buClr>
            </a:pPr>
            <a:r>
              <a:rPr lang="en-US" dirty="0">
                <a:solidFill>
                  <a:schemeClr val="accent5">
                    <a:lumMod val="50000"/>
                  </a:schemeClr>
                </a:solidFill>
                <a:latin typeface="Segoe UI" panose="020B0502040204020203" pitchFamily="34" charset="0"/>
                <a:cs typeface="Segoe UI" panose="020B0502040204020203" pitchFamily="34" charset="0"/>
              </a:rPr>
              <a:t>High school Science and Technology/Engineering (STE) content available: </a:t>
            </a:r>
            <a:r>
              <a:rPr lang="en-US" i="1" dirty="0">
                <a:solidFill>
                  <a:schemeClr val="accent5">
                    <a:lumMod val="50000"/>
                  </a:schemeClr>
                </a:solidFill>
                <a:latin typeface="Segoe UI" panose="020B0502040204020203" pitchFamily="34" charset="0"/>
                <a:cs typeface="Segoe UI" panose="020B0502040204020203" pitchFamily="34" charset="0"/>
              </a:rPr>
              <a:t>Introductory Physics </a:t>
            </a:r>
            <a:r>
              <a:rPr lang="en-US" dirty="0">
                <a:solidFill>
                  <a:schemeClr val="accent5">
                    <a:lumMod val="50000"/>
                  </a:schemeClr>
                </a:solidFill>
                <a:latin typeface="Segoe UI" panose="020B0502040204020203" pitchFamily="34" charset="0"/>
                <a:cs typeface="Segoe UI" panose="020B0502040204020203" pitchFamily="34" charset="0"/>
              </a:rPr>
              <a:t>or </a:t>
            </a:r>
            <a:r>
              <a:rPr lang="en-US" i="1" dirty="0">
                <a:solidFill>
                  <a:schemeClr val="accent5">
                    <a:lumMod val="50000"/>
                  </a:schemeClr>
                </a:solidFill>
                <a:latin typeface="Segoe UI" panose="020B0502040204020203" pitchFamily="34" charset="0"/>
                <a:cs typeface="Segoe UI" panose="020B0502040204020203" pitchFamily="34" charset="0"/>
              </a:rPr>
              <a:t>Biology</a:t>
            </a:r>
          </a:p>
          <a:p>
            <a:pPr>
              <a:lnSpc>
                <a:spcPct val="100000"/>
              </a:lnSpc>
              <a:buClr>
                <a:schemeClr val="accent2"/>
              </a:buClr>
            </a:pPr>
            <a:r>
              <a:rPr lang="en-US" dirty="0">
                <a:solidFill>
                  <a:schemeClr val="accent5">
                    <a:lumMod val="50000"/>
                  </a:schemeClr>
                </a:solidFill>
                <a:latin typeface="Segoe UI" panose="020B0502040204020203" pitchFamily="34" charset="0"/>
                <a:cs typeface="Segoe UI" panose="020B0502040204020203" pitchFamily="34" charset="0"/>
              </a:rPr>
              <a:t>Defined criteria for students eligible to participate in the alternate assessment.</a:t>
            </a:r>
          </a:p>
          <a:p>
            <a:pPr>
              <a:lnSpc>
                <a:spcPct val="100000"/>
              </a:lnSpc>
              <a:buClr>
                <a:schemeClr val="accent2"/>
              </a:buClr>
            </a:pPr>
            <a:r>
              <a:rPr lang="en-US" dirty="0">
                <a:solidFill>
                  <a:schemeClr val="accent5">
                    <a:lumMod val="50000"/>
                  </a:schemeClr>
                </a:solidFill>
                <a:latin typeface="Segoe UI" panose="020B0502040204020203" pitchFamily="34" charset="0"/>
                <a:cs typeface="Segoe UI" panose="020B0502040204020203" pitchFamily="34" charset="0"/>
              </a:rPr>
              <a:t>Alternate Assessment Participation Tool for IEP teams</a:t>
            </a:r>
          </a:p>
          <a:p>
            <a:pPr marL="0" indent="0">
              <a:buNone/>
            </a:pPr>
            <a:endParaRPr lang="en-US" dirty="0">
              <a:solidFill>
                <a:schemeClr val="accent5">
                  <a:lumMod val="50000"/>
                </a:schemeClr>
              </a:solidFill>
            </a:endParaRPr>
          </a:p>
        </p:txBody>
      </p:sp>
      <p:sp>
        <p:nvSpPr>
          <p:cNvPr id="3" name="Title 2">
            <a:extLst>
              <a:ext uri="{FF2B5EF4-FFF2-40B4-BE49-F238E27FC236}">
                <a16:creationId xmlns:a16="http://schemas.microsoft.com/office/drawing/2014/main" id="{7ADA54A3-8FB8-EC66-A49C-84FE0A086E05}"/>
              </a:ext>
            </a:extLst>
          </p:cNvPr>
          <p:cNvSpPr>
            <a:spLocks noGrp="1"/>
          </p:cNvSpPr>
          <p:nvPr>
            <p:ph type="title"/>
          </p:nvPr>
        </p:nvSpPr>
        <p:spPr/>
        <p:txBody>
          <a:bodyPr/>
          <a:lstStyle/>
          <a:p>
            <a:r>
              <a:rPr lang="en-US" altLang="en-US" sz="4400" b="1" dirty="0"/>
              <a:t>What’s New for 2024</a:t>
            </a:r>
            <a:endParaRPr lang="en-US" dirty="0"/>
          </a:p>
        </p:txBody>
      </p:sp>
    </p:spTree>
    <p:extLst>
      <p:ext uri="{BB962C8B-B14F-4D97-AF65-F5344CB8AC3E}">
        <p14:creationId xmlns:p14="http://schemas.microsoft.com/office/powerpoint/2010/main" val="1028547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hart&#10;&#10;Description automatically generated">
            <a:extLst>
              <a:ext uri="{FF2B5EF4-FFF2-40B4-BE49-F238E27FC236}">
                <a16:creationId xmlns:a16="http://schemas.microsoft.com/office/drawing/2014/main" id="{E869575B-4C03-49B7-6199-9D82607DA38D}"/>
              </a:ext>
            </a:extLst>
          </p:cNvPr>
          <p:cNvPicPr>
            <a:picLocks noChangeAspect="1"/>
          </p:cNvPicPr>
          <p:nvPr/>
        </p:nvPicPr>
        <p:blipFill>
          <a:blip r:embed="rId3"/>
          <a:stretch>
            <a:fillRect/>
          </a:stretch>
        </p:blipFill>
        <p:spPr>
          <a:xfrm>
            <a:off x="2898193" y="0"/>
            <a:ext cx="6395614" cy="6858000"/>
          </a:xfrm>
          <a:prstGeom prst="rect">
            <a:avLst/>
          </a:prstGeom>
          <a:ln w="28575">
            <a:solidFill>
              <a:srgbClr val="002060"/>
            </a:solidFill>
          </a:ln>
        </p:spPr>
      </p:pic>
      <p:sp>
        <p:nvSpPr>
          <p:cNvPr id="7" name="TextBox 6">
            <a:extLst>
              <a:ext uri="{FF2B5EF4-FFF2-40B4-BE49-F238E27FC236}">
                <a16:creationId xmlns:a16="http://schemas.microsoft.com/office/drawing/2014/main" id="{9BEB48C4-765E-EA98-0186-CF731EDE7141}"/>
              </a:ext>
            </a:extLst>
          </p:cNvPr>
          <p:cNvSpPr txBox="1"/>
          <p:nvPr/>
        </p:nvSpPr>
        <p:spPr>
          <a:xfrm>
            <a:off x="193964" y="544945"/>
            <a:ext cx="2493818" cy="4093428"/>
          </a:xfrm>
          <a:prstGeom prst="rect">
            <a:avLst/>
          </a:prstGeom>
          <a:noFill/>
        </p:spPr>
        <p:txBody>
          <a:bodyPr wrap="square" rtlCol="0">
            <a:spAutoFit/>
          </a:bodyPr>
          <a:lstStyle/>
          <a:p>
            <a:r>
              <a:rPr lang="en-US" sz="2400" b="1" dirty="0">
                <a:solidFill>
                  <a:srgbClr val="002060"/>
                </a:solidFill>
                <a:latin typeface="Segoe UI" panose="020B0502040204020203" pitchFamily="34" charset="0"/>
                <a:cs typeface="Segoe UI" panose="020B0502040204020203" pitchFamily="34" charset="0"/>
              </a:rPr>
              <a:t>Complete the </a:t>
            </a:r>
            <a:r>
              <a:rPr lang="en-US" sz="2400" b="1" i="1" dirty="0">
                <a:solidFill>
                  <a:srgbClr val="002060"/>
                </a:solidFill>
                <a:latin typeface="Segoe UI" panose="020B0502040204020203" pitchFamily="34" charset="0"/>
                <a:cs typeface="Segoe UI" panose="020B0502040204020203" pitchFamily="34" charset="0"/>
              </a:rPr>
              <a:t>Mathematics</a:t>
            </a:r>
            <a:r>
              <a:rPr lang="en-US" sz="2400" b="1" dirty="0">
                <a:solidFill>
                  <a:srgbClr val="002060"/>
                </a:solidFill>
                <a:latin typeface="Segoe UI" panose="020B0502040204020203" pitchFamily="34" charset="0"/>
                <a:cs typeface="Segoe UI" panose="020B0502040204020203" pitchFamily="34" charset="0"/>
              </a:rPr>
              <a:t> </a:t>
            </a:r>
            <a:r>
              <a:rPr lang="en-US" sz="2400" b="1" i="1" dirty="0">
                <a:solidFill>
                  <a:srgbClr val="002060"/>
                </a:solidFill>
                <a:latin typeface="Segoe UI" panose="020B0502040204020203" pitchFamily="34" charset="0"/>
                <a:cs typeface="Segoe UI" panose="020B0502040204020203" pitchFamily="34" charset="0"/>
              </a:rPr>
              <a:t>Skills Survey </a:t>
            </a:r>
            <a:r>
              <a:rPr lang="en-US" sz="2400" b="1" dirty="0">
                <a:solidFill>
                  <a:srgbClr val="002060"/>
                </a:solidFill>
                <a:latin typeface="Segoe UI" panose="020B0502040204020203" pitchFamily="34" charset="0"/>
                <a:cs typeface="Segoe UI" panose="020B0502040204020203" pitchFamily="34" charset="0"/>
              </a:rPr>
              <a:t>for your student’s grade</a:t>
            </a:r>
            <a:r>
              <a:rPr lang="en-US" sz="2400" b="1" i="1" dirty="0">
                <a:solidFill>
                  <a:srgbClr val="002060"/>
                </a:solidFill>
                <a:latin typeface="Segoe UI" panose="020B0502040204020203" pitchFamily="34" charset="0"/>
                <a:cs typeface="Segoe UI" panose="020B0502040204020203" pitchFamily="34" charset="0"/>
              </a:rPr>
              <a:t> and</a:t>
            </a:r>
            <a:r>
              <a:rPr lang="en-US" sz="2400" b="1" dirty="0">
                <a:solidFill>
                  <a:srgbClr val="002060"/>
                </a:solidFill>
                <a:latin typeface="Segoe UI" panose="020B0502040204020203" pitchFamily="34" charset="0"/>
                <a:cs typeface="Segoe UI" panose="020B0502040204020203" pitchFamily="34" charset="0"/>
              </a:rPr>
              <a:t> select the most complex entry point that challenges your student</a:t>
            </a:r>
            <a:r>
              <a:rPr lang="en-US" sz="2200" b="1" dirty="0">
                <a:solidFill>
                  <a:srgbClr val="002060"/>
                </a:solidFill>
                <a:latin typeface="Segoe UI" panose="020B0502040204020203" pitchFamily="34" charset="0"/>
                <a:cs typeface="Segoe UI" panose="020B0502040204020203" pitchFamily="34" charset="0"/>
              </a:rPr>
              <a:t>.</a:t>
            </a:r>
          </a:p>
          <a:p>
            <a:endParaRPr lang="en-US" sz="2000" b="1" dirty="0">
              <a:solidFill>
                <a:srgbClr val="002060"/>
              </a:solidFill>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D5CE03E3-424B-2391-B4BC-4BC5774CFE65}"/>
              </a:ext>
            </a:extLst>
          </p:cNvPr>
          <p:cNvSpPr txBox="1"/>
          <p:nvPr/>
        </p:nvSpPr>
        <p:spPr>
          <a:xfrm>
            <a:off x="9504218" y="179249"/>
            <a:ext cx="2493818" cy="6678751"/>
          </a:xfrm>
          <a:prstGeom prst="rect">
            <a:avLst/>
          </a:prstGeom>
          <a:noFill/>
        </p:spPr>
        <p:txBody>
          <a:bodyPr wrap="square" rtlCol="0">
            <a:spAutoFit/>
          </a:bodyPr>
          <a:lstStyle/>
          <a:p>
            <a:r>
              <a:rPr lang="en-US" sz="2400" b="1" dirty="0">
                <a:solidFill>
                  <a:srgbClr val="002060"/>
                </a:solidFill>
                <a:latin typeface="Segoe UI" panose="020B0502040204020203" pitchFamily="34" charset="0"/>
                <a:cs typeface="Segoe UI" panose="020B0502040204020203" pitchFamily="34" charset="0"/>
              </a:rPr>
              <a:t>If spiraling to a lower grade level in a different domain </a:t>
            </a:r>
            <a:r>
              <a:rPr lang="en-US" sz="2400" b="1" i="1" dirty="0">
                <a:solidFill>
                  <a:srgbClr val="002060"/>
                </a:solidFill>
                <a:latin typeface="Segoe UI" panose="020B0502040204020203" pitchFamily="34" charset="0"/>
                <a:cs typeface="Segoe UI" panose="020B0502040204020203" pitchFamily="34" charset="0"/>
              </a:rPr>
              <a:t>always </a:t>
            </a:r>
            <a:r>
              <a:rPr lang="en-US" sz="2400" b="1" dirty="0">
                <a:solidFill>
                  <a:srgbClr val="002060"/>
                </a:solidFill>
                <a:latin typeface="Segoe UI" panose="020B0502040204020203" pitchFamily="34" charset="0"/>
                <a:cs typeface="Segoe UI" panose="020B0502040204020203" pitchFamily="34" charset="0"/>
              </a:rPr>
              <a:t>start at the most challenging level.</a:t>
            </a:r>
          </a:p>
          <a:p>
            <a:endParaRPr lang="en-US" sz="2400" b="1" dirty="0">
              <a:solidFill>
                <a:srgbClr val="002060"/>
              </a:solidFill>
              <a:latin typeface="Segoe UI" panose="020B0502040204020203" pitchFamily="34" charset="0"/>
              <a:cs typeface="Segoe UI" panose="020B0502040204020203" pitchFamily="34" charset="0"/>
            </a:endParaRPr>
          </a:p>
          <a:p>
            <a:r>
              <a:rPr lang="en-US" sz="2400" b="1" dirty="0">
                <a:solidFill>
                  <a:srgbClr val="002060"/>
                </a:solidFill>
                <a:latin typeface="Segoe UI" panose="020B0502040204020203" pitchFamily="34" charset="0"/>
                <a:cs typeface="Segoe UI" panose="020B0502040204020203" pitchFamily="34" charset="0"/>
              </a:rPr>
              <a:t>Forms and Graphs online application will </a:t>
            </a:r>
          </a:p>
          <a:p>
            <a:r>
              <a:rPr lang="en-US" sz="2400" b="1" dirty="0">
                <a:solidFill>
                  <a:srgbClr val="002060"/>
                </a:solidFill>
                <a:latin typeface="Segoe UI" panose="020B0502040204020203" pitchFamily="34" charset="0"/>
                <a:cs typeface="Segoe UI" panose="020B0502040204020203" pitchFamily="34" charset="0"/>
              </a:rPr>
              <a:t>only allow access to acceptable domains.</a:t>
            </a:r>
          </a:p>
          <a:p>
            <a:endParaRPr lang="en-US" sz="2000" b="1" dirty="0">
              <a:solidFill>
                <a:srgbClr val="00206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31562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64BA2D-0781-B749-9D15-6081489C43D1}"/>
              </a:ext>
            </a:extLst>
          </p:cNvPr>
          <p:cNvSpPr>
            <a:spLocks noGrp="1"/>
          </p:cNvSpPr>
          <p:nvPr>
            <p:ph idx="1"/>
          </p:nvPr>
        </p:nvSpPr>
        <p:spPr>
          <a:xfrm>
            <a:off x="185058" y="1600201"/>
            <a:ext cx="11843656" cy="5097780"/>
          </a:xfrm>
        </p:spPr>
        <p:txBody>
          <a:bodyPr>
            <a:normAutofit/>
          </a:bodyPr>
          <a:lstStyle/>
          <a:p>
            <a:r>
              <a:rPr lang="en-US" sz="2600" b="1" dirty="0">
                <a:solidFill>
                  <a:schemeClr val="accent5">
                    <a:lumMod val="50000"/>
                  </a:schemeClr>
                </a:solidFill>
                <a:latin typeface="Segoe UI" panose="020B0502040204020203" pitchFamily="34" charset="0"/>
                <a:cs typeface="Segoe UI" panose="020B0502040204020203" pitchFamily="34" charset="0"/>
              </a:rPr>
              <a:t>New name, same function</a:t>
            </a:r>
            <a:r>
              <a:rPr lang="en-US" sz="2600" dirty="0">
                <a:solidFill>
                  <a:schemeClr val="accent5">
                    <a:lumMod val="50000"/>
                  </a:schemeClr>
                </a:solidFill>
                <a:latin typeface="Segoe UI" panose="020B0502040204020203" pitchFamily="34" charset="0"/>
                <a:cs typeface="Segoe UI" panose="020B0502040204020203" pitchFamily="34" charset="0"/>
              </a:rPr>
              <a:t>:</a:t>
            </a:r>
          </a:p>
          <a:p>
            <a:pPr lvl="1">
              <a:spcBef>
                <a:spcPts val="1200"/>
              </a:spcBef>
              <a:spcAft>
                <a:spcPts val="600"/>
              </a:spcAft>
              <a:buFont typeface="Courier New" panose="02070309020205020404" pitchFamily="49" charset="0"/>
              <a:buChar char="o"/>
            </a:pPr>
            <a:r>
              <a:rPr lang="en-US" dirty="0">
                <a:solidFill>
                  <a:schemeClr val="accent5">
                    <a:lumMod val="50000"/>
                  </a:schemeClr>
                </a:solidFill>
                <a:latin typeface="Segoe UI" panose="020B0502040204020203" pitchFamily="34" charset="0"/>
                <a:cs typeface="Segoe UI" panose="020B0502040204020203" pitchFamily="34" charset="0"/>
              </a:rPr>
              <a:t> Teacher-scribed work sample &gt; </a:t>
            </a:r>
            <a:r>
              <a:rPr lang="en-US" b="1" dirty="0">
                <a:solidFill>
                  <a:schemeClr val="accent5">
                    <a:lumMod val="50000"/>
                  </a:schemeClr>
                </a:solidFill>
                <a:latin typeface="Segoe UI" panose="020B0502040204020203" pitchFamily="34" charset="0"/>
                <a:cs typeface="Segoe UI" panose="020B0502040204020203" pitchFamily="34" charset="0"/>
              </a:rPr>
              <a:t>teacher-documented work sample</a:t>
            </a:r>
          </a:p>
          <a:p>
            <a:pPr marL="738188" lvl="1" indent="-276225">
              <a:lnSpc>
                <a:spcPct val="120000"/>
              </a:lnSpc>
              <a:spcBef>
                <a:spcPts val="1200"/>
              </a:spcBef>
              <a:spcAft>
                <a:spcPts val="600"/>
              </a:spcAft>
              <a:buFont typeface="Courier New" panose="02070309020205020404" pitchFamily="49" charset="0"/>
              <a:buChar char="o"/>
            </a:pPr>
            <a:r>
              <a:rPr lang="en-US" b="1" i="1" dirty="0">
                <a:solidFill>
                  <a:schemeClr val="accent5">
                    <a:lumMod val="50000"/>
                  </a:schemeClr>
                </a:solidFill>
                <a:latin typeface="Segoe UI" panose="020B0502040204020203" pitchFamily="34" charset="0"/>
                <a:cs typeface="Segoe UI" panose="020B0502040204020203" pitchFamily="34" charset="0"/>
              </a:rPr>
              <a:t> </a:t>
            </a:r>
            <a:r>
              <a:rPr lang="en-US" dirty="0">
                <a:solidFill>
                  <a:schemeClr val="accent5">
                    <a:lumMod val="50000"/>
                  </a:schemeClr>
                </a:solidFill>
                <a:latin typeface="Segoe UI" panose="020B0502040204020203" pitchFamily="34" charset="0"/>
                <a:cs typeface="Segoe UI" panose="020B0502040204020203" pitchFamily="34" charset="0"/>
              </a:rPr>
              <a:t>Resource Guides to the Massachusetts Curriculum Frameworks for Students with Disabilities </a:t>
            </a:r>
            <a:r>
              <a:rPr lang="en-US" i="1" dirty="0">
                <a:solidFill>
                  <a:schemeClr val="accent5">
                    <a:lumMod val="50000"/>
                  </a:schemeClr>
                </a:solidFill>
                <a:latin typeface="Segoe UI" panose="020B0502040204020203" pitchFamily="34" charset="0"/>
                <a:cs typeface="Segoe UI" panose="020B0502040204020203" pitchFamily="34" charset="0"/>
              </a:rPr>
              <a:t>&gt; </a:t>
            </a:r>
            <a:r>
              <a:rPr lang="en-US" b="1" i="1" dirty="0">
                <a:solidFill>
                  <a:schemeClr val="accent5">
                    <a:lumMod val="50000"/>
                  </a:schemeClr>
                </a:solidFill>
                <a:latin typeface="Segoe UI" panose="020B0502040204020203" pitchFamily="34" charset="0"/>
                <a:cs typeface="Segoe UI" panose="020B0502040204020203" pitchFamily="34" charset="0"/>
              </a:rPr>
              <a:t>Alternate Academic Achievement Standards based on the Massachusetts Curriculum Frameworks</a:t>
            </a:r>
          </a:p>
          <a:p>
            <a:pPr marL="230188" lvl="1" indent="-230188">
              <a:spcBef>
                <a:spcPts val="1200"/>
              </a:spcBef>
              <a:spcAft>
                <a:spcPts val="600"/>
              </a:spcAft>
            </a:pPr>
            <a:r>
              <a:rPr lang="en-US" sz="2600" b="1" dirty="0">
                <a:solidFill>
                  <a:schemeClr val="accent5">
                    <a:lumMod val="50000"/>
                  </a:schemeClr>
                </a:solidFill>
                <a:latin typeface="Segoe UI" panose="020B0502040204020203" pitchFamily="34" charset="0"/>
                <a:cs typeface="Segoe UI" panose="020B0502040204020203" pitchFamily="34" charset="0"/>
              </a:rPr>
              <a:t>Appeal results </a:t>
            </a:r>
            <a:r>
              <a:rPr lang="en-US" dirty="0">
                <a:solidFill>
                  <a:schemeClr val="accent5">
                    <a:lumMod val="50000"/>
                  </a:schemeClr>
                </a:solidFill>
                <a:latin typeface="Segoe UI" panose="020B0502040204020203" pitchFamily="34" charset="0"/>
                <a:cs typeface="Segoe UI" panose="020B0502040204020203" pitchFamily="34" charset="0"/>
              </a:rPr>
              <a:t>are mailed to schools in July- check with administrators</a:t>
            </a:r>
          </a:p>
          <a:p>
            <a:pPr marL="0" lvl="1" indent="0">
              <a:spcBef>
                <a:spcPts val="1200"/>
              </a:spcBef>
              <a:spcAft>
                <a:spcPts val="600"/>
              </a:spcAft>
              <a:buNone/>
            </a:pPr>
            <a:endParaRPr lang="en-US" dirty="0">
              <a:solidFill>
                <a:schemeClr val="accent5">
                  <a:lumMod val="50000"/>
                </a:schemeClr>
              </a:solidFill>
              <a:latin typeface="Segoe UI" panose="020B0502040204020203" pitchFamily="34" charset="0"/>
              <a:cs typeface="Segoe UI" panose="020B0502040204020203" pitchFamily="34" charset="0"/>
            </a:endParaRPr>
          </a:p>
        </p:txBody>
      </p:sp>
      <p:sp>
        <p:nvSpPr>
          <p:cNvPr id="3" name="Title 2">
            <a:extLst>
              <a:ext uri="{FF2B5EF4-FFF2-40B4-BE49-F238E27FC236}">
                <a16:creationId xmlns:a16="http://schemas.microsoft.com/office/drawing/2014/main" id="{090AED74-FA74-58D3-5487-B374F38D406B}"/>
              </a:ext>
            </a:extLst>
          </p:cNvPr>
          <p:cNvSpPr>
            <a:spLocks noGrp="1"/>
          </p:cNvSpPr>
          <p:nvPr>
            <p:ph type="title"/>
          </p:nvPr>
        </p:nvSpPr>
        <p:spPr>
          <a:xfrm>
            <a:off x="385618" y="300472"/>
            <a:ext cx="10515600" cy="1042852"/>
          </a:xfrm>
        </p:spPr>
        <p:txBody>
          <a:bodyPr/>
          <a:lstStyle/>
          <a:p>
            <a:r>
              <a:rPr lang="en-US" dirty="0">
                <a:latin typeface="Segoe UI Semibold" panose="020B0702040204020203" pitchFamily="34" charset="0"/>
                <a:cs typeface="Segoe UI Semibold" panose="020B0702040204020203" pitchFamily="34" charset="0"/>
              </a:rPr>
              <a:t>Reminders</a:t>
            </a:r>
            <a:r>
              <a:rPr lang="en-US" dirty="0"/>
              <a:t> for 2024</a:t>
            </a:r>
          </a:p>
        </p:txBody>
      </p:sp>
    </p:spTree>
    <p:extLst>
      <p:ext uri="{BB962C8B-B14F-4D97-AF65-F5344CB8AC3E}">
        <p14:creationId xmlns:p14="http://schemas.microsoft.com/office/powerpoint/2010/main" val="3479892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UserInfo>
        <DisplayName>Foley, Kinnon (DESE)</DisplayName>
        <AccountId>1477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5" ma:contentTypeDescription="Create a new document." ma:contentTypeScope="" ma:versionID="bee08fbf8caea40f87684c304c51588f">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a1a2726c1657d062ab334e44d7d2c315"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434A98-F106-45CE-8E8A-DD686612E616}">
  <ds:schemaRefs>
    <ds:schemaRef ds:uri="http://schemas.microsoft.com/office/2006/metadata/properties"/>
    <ds:schemaRef ds:uri="http://www.w3.org/XML/1998/namespace"/>
    <ds:schemaRef ds:uri="http://schemas.openxmlformats.org/package/2006/metadata/core-properties"/>
    <ds:schemaRef ds:uri="7a12eb2f-f040-4639-9fb2-5a6588dc8035"/>
    <ds:schemaRef ds:uri="http://purl.org/dc/terms/"/>
    <ds:schemaRef ds:uri="http://schemas.microsoft.com/office/infopath/2007/PartnerControls"/>
    <ds:schemaRef ds:uri="http://schemas.microsoft.com/office/2006/documentManagement/types"/>
    <ds:schemaRef ds:uri="1c210e20-2656-47be-8bfe-a34b7996932e"/>
    <ds:schemaRef ds:uri="http://purl.org/dc/dcmitype/"/>
    <ds:schemaRef ds:uri="http://purl.org/dc/elements/1.1/"/>
  </ds:schemaRefs>
</ds:datastoreItem>
</file>

<file path=customXml/itemProps2.xml><?xml version="1.0" encoding="utf-8"?>
<ds:datastoreItem xmlns:ds="http://schemas.openxmlformats.org/officeDocument/2006/customXml" ds:itemID="{61E9CC2E-19C3-401D-98AB-8587CB5EDA46}">
  <ds:schemaRefs>
    <ds:schemaRef ds:uri="1c210e20-2656-47be-8bfe-a34b7996932e"/>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1055</TotalTime>
  <Words>1424</Words>
  <Application>Microsoft Office PowerPoint</Application>
  <PresentationFormat>Widescreen</PresentationFormat>
  <Paragraphs>135</Paragraphs>
  <Slides>20</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Courier New</vt:lpstr>
      <vt:lpstr>Segoe SemiBold</vt:lpstr>
      <vt:lpstr>Segoe UI</vt:lpstr>
      <vt:lpstr>Segoe UI Semibold</vt:lpstr>
      <vt:lpstr>Symbol</vt:lpstr>
      <vt:lpstr>Wingdings</vt:lpstr>
      <vt:lpstr>Office Theme</vt:lpstr>
      <vt:lpstr>MCAS-Alt Update 2024  </vt:lpstr>
      <vt:lpstr>Questions During Today’s Presentation</vt:lpstr>
      <vt:lpstr>PowerPoint Presentation</vt:lpstr>
      <vt:lpstr>MCAS - Alt  Virtual Training Sessions </vt:lpstr>
      <vt:lpstr>PowerPoint Presentation</vt:lpstr>
      <vt:lpstr>PowerPoint Presentation</vt:lpstr>
      <vt:lpstr>What’s New for 2024</vt:lpstr>
      <vt:lpstr>PowerPoint Presentation</vt:lpstr>
      <vt:lpstr>Reminders for 2024</vt:lpstr>
      <vt:lpstr>PowerPoint Presentation</vt:lpstr>
      <vt:lpstr> Statewide Assessment Participation Requirements </vt:lpstr>
      <vt:lpstr>PowerPoint Presentation</vt:lpstr>
      <vt:lpstr>Criteria for Students with the Most Significant Cognitive Disabilities</vt:lpstr>
      <vt:lpstr>PowerPoint Presentation</vt:lpstr>
      <vt:lpstr>PowerPoint Presentation</vt:lpstr>
      <vt:lpstr>Checking for Completeness before Submission</vt:lpstr>
      <vt:lpstr>Use all Resources Available</vt:lpstr>
      <vt:lpstr>PowerPoint Presentation</vt:lpstr>
      <vt:lpstr>Give Supporting documentation (Optional)</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Lanai, Evy (DESE)</dc:creator>
  <cp:lastModifiedBy>Kevin Froton</cp:lastModifiedBy>
  <cp:revision>5</cp:revision>
  <dcterms:created xsi:type="dcterms:W3CDTF">2022-10-11T20:32:22Z</dcterms:created>
  <dcterms:modified xsi:type="dcterms:W3CDTF">2023-09-26T16:19:34Z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0x010100A34FDFB0D707254C80754ACD9E71AC3D</vt:lpwstr>
  </property>
  <property fmtid="{D5CDD505-2E9C-101B-9397-08002B2CF9AE}" pid="3" name="MediaServiceImageTags">
    <vt:lpwstr/>
  </property>
  <property fmtid="{D5CDD505-2E9C-101B-9397-08002B2CF9AE}" pid="4" name="Order">
    <vt:r8>4411600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